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7"/>
  </p:notesMasterIdLst>
  <p:sldIdLst>
    <p:sldId id="301" r:id="rId5"/>
    <p:sldId id="302" r:id="rId6"/>
    <p:sldId id="353" r:id="rId7"/>
    <p:sldId id="354" r:id="rId8"/>
    <p:sldId id="352" r:id="rId9"/>
    <p:sldId id="355" r:id="rId10"/>
    <p:sldId id="486" r:id="rId11"/>
    <p:sldId id="356" r:id="rId12"/>
    <p:sldId id="359" r:id="rId13"/>
    <p:sldId id="357" r:id="rId14"/>
    <p:sldId id="358" r:id="rId15"/>
    <p:sldId id="360"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561" r:id="rId30"/>
    <p:sldId id="385" r:id="rId31"/>
    <p:sldId id="488" r:id="rId32"/>
    <p:sldId id="386" r:id="rId33"/>
    <p:sldId id="387" r:id="rId34"/>
    <p:sldId id="388" r:id="rId35"/>
    <p:sldId id="389" r:id="rId36"/>
    <p:sldId id="560" r:id="rId37"/>
    <p:sldId id="390" r:id="rId38"/>
    <p:sldId id="489" r:id="rId39"/>
    <p:sldId id="391" r:id="rId40"/>
    <p:sldId id="392" r:id="rId41"/>
    <p:sldId id="393" r:id="rId42"/>
    <p:sldId id="394" r:id="rId43"/>
    <p:sldId id="395" r:id="rId44"/>
    <p:sldId id="396" r:id="rId45"/>
    <p:sldId id="397" r:id="rId46"/>
    <p:sldId id="398" r:id="rId47"/>
    <p:sldId id="399" r:id="rId48"/>
    <p:sldId id="400" r:id="rId49"/>
    <p:sldId id="505" r:id="rId50"/>
    <p:sldId id="401" r:id="rId51"/>
    <p:sldId id="402" r:id="rId52"/>
    <p:sldId id="562" r:id="rId53"/>
    <p:sldId id="420" r:id="rId54"/>
    <p:sldId id="491" r:id="rId55"/>
    <p:sldId id="421" r:id="rId56"/>
    <p:sldId id="422" r:id="rId57"/>
    <p:sldId id="423" r:id="rId58"/>
    <p:sldId id="424" r:id="rId59"/>
    <p:sldId id="425" r:id="rId60"/>
    <p:sldId id="426" r:id="rId61"/>
    <p:sldId id="428" r:id="rId62"/>
    <p:sldId id="450" r:id="rId63"/>
    <p:sldId id="451" r:id="rId64"/>
    <p:sldId id="452" r:id="rId65"/>
    <p:sldId id="429" r:id="rId66"/>
    <p:sldId id="430" r:id="rId67"/>
    <p:sldId id="431" r:id="rId68"/>
    <p:sldId id="432" r:id="rId69"/>
    <p:sldId id="433" r:id="rId70"/>
    <p:sldId id="434" r:id="rId71"/>
    <p:sldId id="435" r:id="rId72"/>
    <p:sldId id="436" r:id="rId73"/>
    <p:sldId id="438" r:id="rId74"/>
    <p:sldId id="439" r:id="rId75"/>
    <p:sldId id="440" r:id="rId76"/>
    <p:sldId id="441" r:id="rId77"/>
    <p:sldId id="442" r:id="rId78"/>
    <p:sldId id="443" r:id="rId79"/>
    <p:sldId id="444" r:id="rId80"/>
    <p:sldId id="445" r:id="rId81"/>
    <p:sldId id="446" r:id="rId82"/>
    <p:sldId id="447" r:id="rId83"/>
    <p:sldId id="448" r:id="rId84"/>
    <p:sldId id="449" r:id="rId85"/>
    <p:sldId id="563" r:id="rId86"/>
    <p:sldId id="453" r:id="rId87"/>
    <p:sldId id="492" r:id="rId88"/>
    <p:sldId id="455" r:id="rId89"/>
    <p:sldId id="454" r:id="rId90"/>
    <p:sldId id="456" r:id="rId91"/>
    <p:sldId id="457" r:id="rId92"/>
    <p:sldId id="458" r:id="rId93"/>
    <p:sldId id="564" r:id="rId94"/>
    <p:sldId id="459" r:id="rId95"/>
    <p:sldId id="493" r:id="rId96"/>
    <p:sldId id="460" r:id="rId97"/>
    <p:sldId id="461" r:id="rId98"/>
    <p:sldId id="463" r:id="rId99"/>
    <p:sldId id="464" r:id="rId100"/>
    <p:sldId id="465" r:id="rId101"/>
    <p:sldId id="462" r:id="rId102"/>
    <p:sldId id="466" r:id="rId103"/>
    <p:sldId id="568" r:id="rId104"/>
    <p:sldId id="565" r:id="rId105"/>
    <p:sldId id="467" r:id="rId106"/>
    <p:sldId id="494" r:id="rId107"/>
    <p:sldId id="473" r:id="rId108"/>
    <p:sldId id="474" r:id="rId109"/>
    <p:sldId id="475" r:id="rId110"/>
    <p:sldId id="476" r:id="rId111"/>
    <p:sldId id="477" r:id="rId112"/>
    <p:sldId id="496" r:id="rId113"/>
    <p:sldId id="500" r:id="rId114"/>
    <p:sldId id="501" r:id="rId115"/>
    <p:sldId id="520" r:id="rId116"/>
    <p:sldId id="506" r:id="rId117"/>
    <p:sldId id="507" r:id="rId118"/>
    <p:sldId id="566" r:id="rId119"/>
    <p:sldId id="478" r:id="rId120"/>
    <p:sldId id="495" r:id="rId121"/>
    <p:sldId id="479" r:id="rId122"/>
    <p:sldId id="480" r:id="rId123"/>
    <p:sldId id="481" r:id="rId124"/>
    <p:sldId id="482" r:id="rId125"/>
    <p:sldId id="483" r:id="rId126"/>
    <p:sldId id="567" r:id="rId127"/>
    <p:sldId id="484" r:id="rId128"/>
    <p:sldId id="485" r:id="rId129"/>
    <p:sldId id="517" r:id="rId130"/>
    <p:sldId id="569" r:id="rId131"/>
    <p:sldId id="580" r:id="rId132"/>
    <p:sldId id="571" r:id="rId133"/>
    <p:sldId id="601" r:id="rId134"/>
    <p:sldId id="573" r:id="rId135"/>
    <p:sldId id="574" r:id="rId136"/>
    <p:sldId id="578" r:id="rId137"/>
    <p:sldId id="579" r:id="rId138"/>
    <p:sldId id="577" r:id="rId139"/>
    <p:sldId id="511" r:id="rId140"/>
    <p:sldId id="509" r:id="rId141"/>
    <p:sldId id="510" r:id="rId142"/>
    <p:sldId id="518" r:id="rId143"/>
    <p:sldId id="519" r:id="rId144"/>
    <p:sldId id="529" r:id="rId145"/>
    <p:sldId id="530" r:id="rId146"/>
    <p:sldId id="531" r:id="rId147"/>
    <p:sldId id="532" r:id="rId148"/>
    <p:sldId id="533" r:id="rId149"/>
    <p:sldId id="534" r:id="rId150"/>
    <p:sldId id="535" r:id="rId151"/>
    <p:sldId id="536" r:id="rId152"/>
    <p:sldId id="537" r:id="rId153"/>
    <p:sldId id="538" r:id="rId154"/>
    <p:sldId id="539" r:id="rId155"/>
    <p:sldId id="544" r:id="rId156"/>
    <p:sldId id="582" r:id="rId157"/>
    <p:sldId id="583" r:id="rId158"/>
    <p:sldId id="584" r:id="rId159"/>
    <p:sldId id="585" r:id="rId160"/>
    <p:sldId id="586" r:id="rId161"/>
    <p:sldId id="587" r:id="rId162"/>
    <p:sldId id="588" r:id="rId163"/>
    <p:sldId id="589" r:id="rId164"/>
    <p:sldId id="590" r:id="rId165"/>
    <p:sldId id="591" r:id="rId166"/>
    <p:sldId id="592" r:id="rId167"/>
    <p:sldId id="593" r:id="rId168"/>
    <p:sldId id="594" r:id="rId169"/>
    <p:sldId id="595" r:id="rId170"/>
    <p:sldId id="596" r:id="rId171"/>
    <p:sldId id="597" r:id="rId172"/>
    <p:sldId id="598" r:id="rId173"/>
    <p:sldId id="599" r:id="rId174"/>
    <p:sldId id="600" r:id="rId175"/>
    <p:sldId id="559" r:id="rId176"/>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ella Vallejo, Juan" initials="SVJ" lastIdx="1" clrIdx="0">
    <p:extLst>
      <p:ext uri="{19B8F6BF-5375-455C-9EA6-DF929625EA0E}">
        <p15:presenceInfo xmlns:p15="http://schemas.microsoft.com/office/powerpoint/2012/main" userId="S-1-5-21-1331991625-2808458435-993011964-38615" providerId="AD"/>
      </p:ext>
    </p:extLst>
  </p:cmAuthor>
  <p:cmAuthor id="2" name="Garcia Rodriguez, Francisco Javier" initials="GJ" lastIdx="1" clrIdx="1">
    <p:extLst>
      <p:ext uri="{19B8F6BF-5375-455C-9EA6-DF929625EA0E}">
        <p15:presenceInfo xmlns:p15="http://schemas.microsoft.com/office/powerpoint/2012/main" userId="S::fgarciar@economia.gob.es::14efb65f-3cad-42df-aa7a-a5fe5a51d225" providerId="AD"/>
      </p:ext>
    </p:extLst>
  </p:cmAuthor>
  <p:cmAuthor id="3" name="Alvaro Pereda Arce" initials="APA" lastIdx="2" clrIdx="2">
    <p:extLst>
      <p:ext uri="{19B8F6BF-5375-455C-9EA6-DF929625EA0E}">
        <p15:presenceInfo xmlns:p15="http://schemas.microsoft.com/office/powerpoint/2012/main" userId="Alvaro Pereda Arce" providerId="None"/>
      </p:ext>
    </p:extLst>
  </p:cmAuthor>
  <p:cmAuthor id="4" name="Pereda Arce, Álvaro" initials="PAÁ" lastIdx="10" clrIdx="3">
    <p:extLst>
      <p:ext uri="{19B8F6BF-5375-455C-9EA6-DF929625EA0E}">
        <p15:presenceInfo xmlns:p15="http://schemas.microsoft.com/office/powerpoint/2012/main" userId="S-1-5-21-1331991625-2808458435-993011964-53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5349" autoAdjust="0"/>
  </p:normalViewPr>
  <p:slideViewPr>
    <p:cSldViewPr snapToGrid="0">
      <p:cViewPr varScale="1">
        <p:scale>
          <a:sx n="110" d="100"/>
          <a:sy n="110" d="100"/>
        </p:scale>
        <p:origin x="1224" y="96"/>
      </p:cViewPr>
      <p:guideLst/>
    </p:cSldViewPr>
  </p:slideViewPr>
  <p:notesTextViewPr>
    <p:cViewPr>
      <p:scale>
        <a:sx n="1" d="1"/>
        <a:sy n="1" d="1"/>
      </p:scale>
      <p:origin x="0" y="0"/>
    </p:cViewPr>
  </p:notesTextViewPr>
  <p:notesViewPr>
    <p:cSldViewPr snapToGrid="0">
      <p:cViewPr varScale="1">
        <p:scale>
          <a:sx n="81" d="100"/>
          <a:sy n="81" d="100"/>
        </p:scale>
        <p:origin x="3996"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notesMaster" Target="notesMasters/notes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704B0D-F5C2-4EDB-B0CD-1CAB810BA116}" type="datetimeFigureOut">
              <a:t>23/10/2024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345D94-0F22-41AD-BC6F-5DFCF27BB90D}" type="slidenum">
              <a:t>‹Nº›</a:t>
            </a:fld>
            <a:endParaRPr lang="es-ES"/>
          </a:p>
        </p:txBody>
      </p:sp>
    </p:spTree>
    <p:extLst>
      <p:ext uri="{BB962C8B-B14F-4D97-AF65-F5344CB8AC3E}">
        <p14:creationId xmlns:p14="http://schemas.microsoft.com/office/powerpoint/2010/main" val="363355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une.or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vancedigital.mineco.gob.es/urbanismo-despliegue-redes/Documents/NOTA_INFORMATIVA_REGIMEN_INTERVENCION_ADMINISTRATIVA.pdf" TargetMode="External"/><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hyperlink" Target="https://sedeaplicaciones.minetur.gob.es/piu/UI/Acceso/Permisos.aspx" TargetMode="External"/><Relationship Id="rId4" Type="http://schemas.openxmlformats.org/officeDocument/2006/relationships/hyperlink" Target="http://www.une.org/"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a:t>
            </a:fld>
            <a:endParaRPr lang="es-ES"/>
          </a:p>
        </p:txBody>
      </p:sp>
    </p:spTree>
    <p:extLst>
      <p:ext uri="{BB962C8B-B14F-4D97-AF65-F5344CB8AC3E}">
        <p14:creationId xmlns:p14="http://schemas.microsoft.com/office/powerpoint/2010/main" val="162748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44. Derecho de ocupación de la propiedad privada.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tendrán derecho, en los términos de este capítulo, a la ocupación de la propiedad privada cuando resulte estrictamente necesario para la instalación, despliegue y explotación de la red en la medida prevista en el proyecto técnico presentado y siempre que no existan otras alternativas técnica o económicamente viables, ya sea a través de su expropiación forzosa o mediante la declaración de servidumbre forzosa de paso para la instalación, despliegue y explotación de infraestructura de redes públicas de comunicaciones electrónicas. En ambos casos tendrán la condición de beneficiarios en los expedientes que se tramiten, conforme a lo dispuesto en la legislación sobre expropiación forzosa.</a:t>
            </a:r>
          </a:p>
          <a:p>
            <a:r>
              <a:rPr lang="es-ES" sz="1200" b="0" i="0" u="none" strike="noStrike" kern="1200" baseline="0" dirty="0" smtClean="0">
                <a:solidFill>
                  <a:schemeClr val="tx1"/>
                </a:solidFill>
                <a:latin typeface="+mn-lt"/>
                <a:ea typeface="+mn-ea"/>
                <a:cs typeface="+mn-cs"/>
              </a:rPr>
              <a:t>Los operadores asumirán los costes a los que hubiera lugar por esta ocupación.</a:t>
            </a:r>
          </a:p>
          <a:p>
            <a:r>
              <a:rPr lang="es-ES" sz="1200" b="0" i="0" u="none" strike="noStrike" kern="1200" baseline="0" dirty="0" smtClean="0">
                <a:solidFill>
                  <a:schemeClr val="tx1"/>
                </a:solidFill>
                <a:latin typeface="+mn-lt"/>
                <a:ea typeface="+mn-ea"/>
                <a:cs typeface="+mn-cs"/>
              </a:rPr>
              <a:t>La ocupación de la propiedad privada se llevará a cabo tras la instrucción y resolución por el Ministerio de Asuntos Económicos y Transformación Digital del oportuno procedimiento, en que deberán cumplirse todos los trámites y respetarse todas las garantías establecidas a favor de los titulares afectados en la legislación de expropiación forzosa.</a:t>
            </a:r>
          </a:p>
          <a:p>
            <a:r>
              <a:rPr lang="es-ES" sz="1200" b="0" i="0" u="none" strike="noStrike" kern="1200" baseline="0" dirty="0" smtClean="0">
                <a:solidFill>
                  <a:schemeClr val="tx1"/>
                </a:solidFill>
                <a:latin typeface="+mn-lt"/>
                <a:ea typeface="+mn-ea"/>
                <a:cs typeface="+mn-cs"/>
              </a:rPr>
              <a:t>2. La aprobación por el órgano competente del Ministerio de Asuntos Económicos y Transformación Digital del proyecto técnico para la ocupación de propiedad privada llevará implícita, en cada caso concreto, la declaración de utilidad pública y la necesidad de ocupación para la instalación de redes públicas de comunicaciones electrónicas, a efectos de lo previsto en la legislación de expropiación forzosa.</a:t>
            </a:r>
          </a:p>
          <a:p>
            <a:r>
              <a:rPr lang="es-ES" sz="1200" b="0" i="0" u="none" strike="noStrike" kern="1200" baseline="0" dirty="0" smtClean="0">
                <a:solidFill>
                  <a:schemeClr val="tx1"/>
                </a:solidFill>
                <a:latin typeface="+mn-lt"/>
                <a:ea typeface="+mn-ea"/>
                <a:cs typeface="+mn-cs"/>
              </a:rPr>
              <a:t>3. Con carácter previo a la aprobación del proyecto técnico, se recabará informe del órgano de la Comunidad Autónoma competente en materia de ordenación del territorio, que habrá de ser emitido en el plazo máximo de treinta días hábiles desde su solicitud. Si el proyecto afecta a un área geográfica relevante o pudiera tener afecciones ambientales, este plazo será ampliado hasta tres meses. Asimismo, se recabará informe de los Ayuntamientos afectados sobre compatibilidad del proyecto técnico con la ordenación urbanística vigente, que deberá ser emitido en el plazo de treinta días hábiles desde la recepción de la solicitud.</a:t>
            </a:r>
          </a:p>
          <a:p>
            <a:r>
              <a:rPr lang="es-ES" sz="1200" b="0" i="0" u="none" strike="noStrike" kern="1200" baseline="0" dirty="0" smtClean="0">
                <a:solidFill>
                  <a:schemeClr val="tx1"/>
                </a:solidFill>
                <a:latin typeface="+mn-lt"/>
                <a:ea typeface="+mn-ea"/>
                <a:cs typeface="+mn-cs"/>
              </a:rPr>
              <a:t>4. En las expropiaciones que se lleven a cabo para la instalación de redes públicas de comunicaciones electrónicas ligadas de manera específica al cumplimiento de obligaciones de servicio público se seguirá el procedimiento especial de urgencia establecido en la Ley de Expropiación Forzosa, cuando así se haga constar en la resolución del órgano competente del Ministerio de Asuntos Económicos y Transformación Digital que apruebe el oportuno proyecto técnico.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29</a:t>
            </a:fld>
            <a:endParaRPr lang="es-ES"/>
          </a:p>
        </p:txBody>
      </p:sp>
    </p:spTree>
    <p:extLst>
      <p:ext uri="{BB962C8B-B14F-4D97-AF65-F5344CB8AC3E}">
        <p14:creationId xmlns:p14="http://schemas.microsoft.com/office/powerpoint/2010/main" val="14191229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135</a:t>
            </a:fld>
            <a:endParaRPr lang="es-ES"/>
          </a:p>
        </p:txBody>
      </p:sp>
    </p:spTree>
    <p:extLst>
      <p:ext uri="{BB962C8B-B14F-4D97-AF65-F5344CB8AC3E}">
        <p14:creationId xmlns:p14="http://schemas.microsoft.com/office/powerpoint/2010/main" val="26301664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137</a:t>
            </a:fld>
            <a:endParaRPr lang="es-ES"/>
          </a:p>
        </p:txBody>
      </p:sp>
    </p:spTree>
    <p:extLst>
      <p:ext uri="{BB962C8B-B14F-4D97-AF65-F5344CB8AC3E}">
        <p14:creationId xmlns:p14="http://schemas.microsoft.com/office/powerpoint/2010/main" val="25495491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138</a:t>
            </a:fld>
            <a:endParaRPr lang="es-ES"/>
          </a:p>
        </p:txBody>
      </p:sp>
    </p:spTree>
    <p:extLst>
      <p:ext uri="{BB962C8B-B14F-4D97-AF65-F5344CB8AC3E}">
        <p14:creationId xmlns:p14="http://schemas.microsoft.com/office/powerpoint/2010/main" val="35268335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140</a:t>
            </a:fld>
            <a:endParaRPr lang="es-ES"/>
          </a:p>
        </p:txBody>
      </p:sp>
    </p:spTree>
    <p:extLst>
      <p:ext uri="{BB962C8B-B14F-4D97-AF65-F5344CB8AC3E}">
        <p14:creationId xmlns:p14="http://schemas.microsoft.com/office/powerpoint/2010/main" val="38078940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6. Requisitos exigibles para el suministro de las redes y la prestación de los servicios de comunicaciones electrónicas.</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Podrán suministrar redes públicas y prestar servicios de comunicaciones electrónicas disponibles al público las personas físicas o jurídicas nacionales de un Estado miembro de la Unión Europea o de un país perteneciente al Espacio Económico Europeo. Asimismo, podrán suministrar redes públicas y prestar servicios de comunicaciones electrónicas disponibles al público las personas físicas o jurídicas de otra nacionalidad, cuando así esté previsto en los acuerdos internacionales que vinculen al Reino de España, sin perjuicio de la aplicación de la normativa reguladora de las inversiones extranjeras. Para el resto de personas físicas o jurídicas, el Gobierno podrá autorizar excepciones de carácter general o particular a la regla anterior.</a:t>
            </a:r>
          </a:p>
          <a:p>
            <a:r>
              <a:rPr lang="es-ES" sz="1200" b="0" i="0" u="none" strike="noStrike" kern="1200" baseline="0" dirty="0" smtClean="0">
                <a:solidFill>
                  <a:schemeClr val="tx1"/>
                </a:solidFill>
                <a:latin typeface="+mn-lt"/>
                <a:ea typeface="+mn-ea"/>
                <a:cs typeface="+mn-cs"/>
              </a:rPr>
              <a:t>2. Los interesados en el suministro de una determinada red pública o en la prestación de un determinado servicio de comunicaciones electrónicas disponible al público deberán, con anterioridad al inicio de la actividad, notificarlo previamente al Registro de operadores previsto en el artículo 7, sometiéndose a las condiciones previstas para el ejercicio de la actividad que pretendan realizar. Esta obligación de notificación no resultará de aplicación a los interesados en la prestación de servicios de comunicaciones electrónicas interpersonales independientes de la numeración, así como para quienes suministren redes y presten servicios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En la notificación se deberá proporcionar la siguiente información mínima:</a:t>
            </a:r>
          </a:p>
          <a:p>
            <a:r>
              <a:rPr lang="es-ES" sz="1200" b="0" i="0" u="none" strike="noStrike" kern="1200" baseline="0" dirty="0" smtClean="0">
                <a:solidFill>
                  <a:schemeClr val="tx1"/>
                </a:solidFill>
                <a:latin typeface="+mn-lt"/>
                <a:ea typeface="+mn-ea"/>
                <a:cs typeface="+mn-cs"/>
              </a:rPr>
              <a:t>a) nombre y apellidos o, en su caso, denominación o razón social y nacionalidad del operador;</a:t>
            </a:r>
          </a:p>
          <a:p>
            <a:r>
              <a:rPr lang="es-ES" sz="1200" b="0" i="0" u="none" strike="noStrike" kern="1200" baseline="0" dirty="0" smtClean="0">
                <a:solidFill>
                  <a:schemeClr val="tx1"/>
                </a:solidFill>
                <a:latin typeface="+mn-lt"/>
                <a:ea typeface="+mn-ea"/>
                <a:cs typeface="+mn-cs"/>
              </a:rPr>
              <a:t>b) datos de inscripción en el registro mercantil u otro registro público similar en el que figure el operador y número de identificación fiscal; c) domicilio social y el señalado a los efectos de notificaciones;</a:t>
            </a:r>
          </a:p>
          <a:p>
            <a:r>
              <a:rPr lang="es-ES" sz="1200" b="0" i="0" u="none" strike="noStrike" kern="1200" baseline="0" dirty="0" smtClean="0">
                <a:solidFill>
                  <a:schemeClr val="tx1"/>
                </a:solidFill>
                <a:latin typeface="+mn-lt"/>
                <a:ea typeface="+mn-ea"/>
                <a:cs typeface="+mn-cs"/>
              </a:rPr>
              <a:t>d) el sitio web del proveedor, de haberlo, asociado al suministro de redes o servicios de comunicaciones electrónicas;</a:t>
            </a:r>
          </a:p>
          <a:p>
            <a:r>
              <a:rPr lang="es-ES" sz="1200" b="0" i="0" u="none" strike="noStrike" kern="1200" baseline="0" dirty="0" smtClean="0">
                <a:solidFill>
                  <a:schemeClr val="tx1"/>
                </a:solidFill>
                <a:latin typeface="+mn-lt"/>
                <a:ea typeface="+mn-ea"/>
                <a:cs typeface="+mn-cs"/>
              </a:rPr>
              <a:t>e) nombre, apellidos, número de documento nacional de identidad o pasaporte de su representante y de la persona responsable a los efectos de notificaciones, incluyendo, respecto a esta última la dirección de correo electrónico y número de teléfono móvil para poder recibir los avisos de puesta a disposición de las notificaciones que le sean enviadas;</a:t>
            </a:r>
          </a:p>
          <a:p>
            <a:r>
              <a:rPr lang="es-ES" sz="1200" b="0" i="0" u="none" strike="noStrike" kern="1200" baseline="0" dirty="0" smtClean="0">
                <a:solidFill>
                  <a:schemeClr val="tx1"/>
                </a:solidFill>
                <a:latin typeface="+mn-lt"/>
                <a:ea typeface="+mn-ea"/>
                <a:cs typeface="+mn-cs"/>
              </a:rPr>
              <a:t>f) una exposición sucinta de las redes y servicios que se propone suministrar;</a:t>
            </a:r>
          </a:p>
          <a:p>
            <a:r>
              <a:rPr lang="es-ES" sz="1200" b="0" i="0" u="none" strike="noStrike" kern="1200" baseline="0" dirty="0" smtClean="0">
                <a:solidFill>
                  <a:schemeClr val="tx1"/>
                </a:solidFill>
                <a:latin typeface="+mn-lt"/>
                <a:ea typeface="+mn-ea"/>
                <a:cs typeface="+mn-cs"/>
              </a:rPr>
              <a:t>g) una estimación de la fecha estimada de inicio de la actividad;</a:t>
            </a:r>
          </a:p>
          <a:p>
            <a:r>
              <a:rPr lang="es-ES" sz="1200" b="0" i="0" u="none" strike="noStrike" kern="1200" baseline="0" dirty="0" smtClean="0">
                <a:solidFill>
                  <a:schemeClr val="tx1"/>
                </a:solidFill>
                <a:latin typeface="+mn-lt"/>
                <a:ea typeface="+mn-ea"/>
                <a:cs typeface="+mn-cs"/>
              </a:rPr>
              <a:t>h) Estados miembros afectados.</a:t>
            </a:r>
          </a:p>
          <a:p>
            <a:r>
              <a:rPr lang="es-ES" sz="1200" b="0" i="0" u="none" strike="noStrike" kern="1200" baseline="0" dirty="0" smtClean="0">
                <a:solidFill>
                  <a:schemeClr val="tx1"/>
                </a:solidFill>
                <a:latin typeface="+mn-lt"/>
                <a:ea typeface="+mn-ea"/>
                <a:cs typeface="+mn-cs"/>
              </a:rPr>
              <a:t>3. Se regularán mediante real decreto los requisitos, la información a proporcionar y el procedimiento para efectuar las notificaciones a que se refiere el apartado anterior. En todo caso, cuando el Registro de operadores constate que las notificaciones no reúnen las condiciones y requisitos establecidos dictará resolución motivada en un plazo máximo de quince días hábiles desde su presentación, no teniendo por realizadas aquéllas.</a:t>
            </a:r>
          </a:p>
          <a:p>
            <a:r>
              <a:rPr lang="es-ES" sz="1200" b="0" i="0" u="none" strike="noStrike" kern="1200" baseline="0" dirty="0" smtClean="0">
                <a:solidFill>
                  <a:schemeClr val="tx1"/>
                </a:solidFill>
                <a:latin typeface="+mn-lt"/>
                <a:ea typeface="+mn-ea"/>
                <a:cs typeface="+mn-cs"/>
              </a:rPr>
              <a:t>4. Los datos de las notificaciones contempladas en el apartado 2 que deban ser incluidos en la base de datos de la Unión Europea mencionada en el artículo 12 del Código Europeo de las Comunicaciones Electrónicas deberán ser puestos a disposición del Organismo de Reguladores Europeos de las Comunicaciones Electrónicas (ORECE). La remisión de la citada información se realizará en los términos y plazos que se acuerden por el ORECE.</a:t>
            </a:r>
          </a:p>
          <a:p>
            <a:r>
              <a:rPr lang="es-ES" sz="1200" b="0" i="0" u="none" strike="noStrike" kern="1200" baseline="0" dirty="0" smtClean="0">
                <a:solidFill>
                  <a:schemeClr val="tx1"/>
                </a:solidFill>
                <a:latin typeface="+mn-lt"/>
                <a:ea typeface="+mn-ea"/>
                <a:cs typeface="+mn-cs"/>
              </a:rPr>
              <a:t>5. Cuando el suministro de acceso a una red pública de comunicaciones electrónicas a través de una red de área local radioeléctrica (RLAN) no forme parte de una actividad económica o sea accesorio respecto de otra actividad económica o un servicio público que no dependa del transporte de señales por esas redes, las empresas, las Administraciones Públicas o usuarios finales que suministren el acceso no deberán efectuar la notificación a que se refiere el apartado 2 ni deberán inscribirse en el Registro de operadores.</a:t>
            </a:r>
          </a:p>
          <a:p>
            <a:r>
              <a:rPr lang="es-ES" sz="1200" b="0" i="0" u="none" strike="noStrike" kern="1200" baseline="0" dirty="0" smtClean="0">
                <a:solidFill>
                  <a:schemeClr val="tx1"/>
                </a:solidFill>
                <a:latin typeface="+mn-lt"/>
                <a:ea typeface="+mn-ea"/>
                <a:cs typeface="+mn-cs"/>
              </a:rPr>
              <a:t>6. Los interesados en la prestación de un determinado servicio de comunicaciones electrónicas interpersonales independientes de la numeración disponible al público deberán comunicarlo previamente al Registro de operadores, a efectos puramente estadísticos y censales.</a:t>
            </a:r>
          </a:p>
          <a:p>
            <a:r>
              <a:rPr lang="es-ES" sz="1200" b="0" i="0" u="none" strike="noStrike" kern="1200" baseline="0" dirty="0" smtClean="0">
                <a:solidFill>
                  <a:schemeClr val="tx1"/>
                </a:solidFill>
                <a:latin typeface="+mn-lt"/>
                <a:ea typeface="+mn-ea"/>
                <a:cs typeface="+mn-cs"/>
              </a:rPr>
              <a:t>7. Las Administraciones Públicas comunicarán al Ministerio de Asuntos Económicos y Transformación Digital toda instalación o explotación de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que haga uso del dominio público, tanto si dicha instalación o explotación se realiza de manera directa, a través de cualquier entidad o sociedad dependiente de ella o a través de cualquier entidad o sociedad a la que se le haya otorgado una concesión o habilitación al efecto.</a:t>
            </a:r>
          </a:p>
          <a:p>
            <a:r>
              <a:rPr lang="es-ES" sz="1200" b="0" i="0" u="none" strike="noStrike" kern="1200" baseline="0" dirty="0" smtClean="0">
                <a:solidFill>
                  <a:schemeClr val="tx1"/>
                </a:solidFill>
                <a:latin typeface="+mn-lt"/>
                <a:ea typeface="+mn-ea"/>
                <a:cs typeface="+mn-cs"/>
              </a:rPr>
              <a:t>El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en la instalación o explotación de dicha red puede ser total o parcial, y por tanto dicha comunicación deberá efectuarse aun cuando la capacidad excedentaria de la citada red pueda utilizarse para su explotación por terceros o para la prestación de servicios de comunicaciones electrónicas disponibles al público.</a:t>
            </a:r>
          </a:p>
          <a:p>
            <a:r>
              <a:rPr lang="es-ES" sz="1200" b="0" i="0" u="none" strike="noStrike" kern="1200" baseline="0" dirty="0" smtClean="0">
                <a:solidFill>
                  <a:schemeClr val="tx1"/>
                </a:solidFill>
                <a:latin typeface="+mn-lt"/>
                <a:ea typeface="+mn-ea"/>
                <a:cs typeface="+mn-cs"/>
              </a:rPr>
              <a:t>En el caso de que se utilice o esté previsto utilizar, directamente por la Administración Pública o por terceros, la capacidad excedentaria de estas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el Ministerio de Asuntos Económicos y Transformación Digital verificará el cumplimiento de lo previsto en el artículo 13. A tal efecto, la Administración Pública deberá proporcionar al Ministerio de Asuntos Económicos y Transformación Digital toda la información que le sea requerida a efecto de verificar dicho cumplimiento.</a:t>
            </a:r>
          </a:p>
          <a:p>
            <a:r>
              <a:rPr lang="es-ES" sz="1200" b="0" i="0" u="none" strike="noStrike" kern="1200" baseline="0" dirty="0" smtClean="0">
                <a:solidFill>
                  <a:schemeClr val="tx1"/>
                </a:solidFill>
                <a:latin typeface="+mn-lt"/>
                <a:ea typeface="+mn-ea"/>
                <a:cs typeface="+mn-cs"/>
              </a:rPr>
              <a:t>Mediante real decreto podrán especificarse aquellos supuestos en que, en atención a las características, la dimensión de la instalación o la naturaleza de los servicios a prestar, no resulte necesario que las Administraciones Públicas efectúen la comunicación a que se refiere este apartado sobre la instalación de redes de comunicaciones electrónicas en régimen de </a:t>
            </a:r>
            <a:r>
              <a:rPr lang="es-ES" sz="1200" b="0" i="0" u="none" strike="noStrike" kern="1200" baseline="0" dirty="0" err="1" smtClean="0">
                <a:solidFill>
                  <a:schemeClr val="tx1"/>
                </a:solidFill>
                <a:latin typeface="+mn-lt"/>
                <a:ea typeface="+mn-ea"/>
                <a:cs typeface="+mn-cs"/>
              </a:rPr>
              <a:t>autoprestación</a:t>
            </a:r>
            <a:r>
              <a:rPr lang="es-ES" sz="1200" b="0" i="0" u="none" strike="noStrike" kern="1200" baseline="0" dirty="0" smtClean="0">
                <a:solidFill>
                  <a:schemeClr val="tx1"/>
                </a:solidFill>
                <a:latin typeface="+mn-lt"/>
                <a:ea typeface="+mn-ea"/>
                <a:cs typeface="+mn-cs"/>
              </a:rPr>
              <a:t> que haga uso del dominio público.</a:t>
            </a:r>
          </a:p>
          <a:p>
            <a:r>
              <a:rPr lang="es-ES" sz="1200" b="0" i="0" u="none" strike="noStrike" kern="1200" baseline="0" dirty="0" smtClean="0">
                <a:solidFill>
                  <a:schemeClr val="tx1"/>
                </a:solidFill>
                <a:latin typeface="+mn-lt"/>
                <a:ea typeface="+mn-ea"/>
                <a:cs typeface="+mn-cs"/>
              </a:rPr>
              <a:t>8. También deberá comunicarse al Ministerio de Asuntos Económicos y Transformación Digital la instalación o explotación de los puntos de intercambio de internet (IXP) ubicados en territorio español, a efecto de poder conocer y analizar la capacidad global de gestión y transmisión de todo el tráfico de comunicaciones electrónicas con origen, tránsito o destino en España.</a:t>
            </a:r>
          </a:p>
          <a:p>
            <a:r>
              <a:rPr lang="es-ES" sz="1200" b="0" i="0" u="none" strike="noStrike" kern="1200" baseline="0" dirty="0" smtClean="0">
                <a:solidFill>
                  <a:schemeClr val="tx1"/>
                </a:solidFill>
                <a:latin typeface="+mn-lt"/>
                <a:ea typeface="+mn-ea"/>
                <a:cs typeface="+mn-cs"/>
              </a:rPr>
              <a:t>9. Asimismo, deberá comunicarse al Ministerio de Asuntos Económicos y Transformación Digital la instalación o explotación de cables submarinos cuyo enganche, acceso o interconexión a redes de comunicaciones electrónicas se produzca en territorio español.</a:t>
            </a:r>
          </a:p>
          <a:p>
            <a:r>
              <a:rPr lang="es-ES" sz="1200" b="0" i="0" u="none" strike="noStrike" kern="1200" baseline="0" dirty="0" smtClean="0">
                <a:solidFill>
                  <a:schemeClr val="tx1"/>
                </a:solidFill>
                <a:latin typeface="+mn-lt"/>
                <a:ea typeface="+mn-ea"/>
                <a:cs typeface="+mn-cs"/>
              </a:rPr>
              <a:t>10. Mediante real decreto, que se aprobará en un plazo máximo de tres meses tras la publicación de la presente ley, se determinarán los datos que deberán aportarse y los plazos en los que efectuar las comunicaciones al Ministerio de Asuntos Económicos y Transformación Digital referidas en los apartados anteriores.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143</a:t>
            </a:fld>
            <a:endParaRPr lang="es-ES"/>
          </a:p>
        </p:txBody>
      </p:sp>
    </p:spTree>
    <p:extLst>
      <p:ext uri="{BB962C8B-B14F-4D97-AF65-F5344CB8AC3E}">
        <p14:creationId xmlns:p14="http://schemas.microsoft.com/office/powerpoint/2010/main" val="15340425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a:t>
            </a:r>
            <a:r>
              <a:rPr lang="es-ES" sz="1200" b="1" i="0" u="none" strike="noStrike" kern="1200" baseline="0" dirty="0" smtClean="0">
                <a:solidFill>
                  <a:schemeClr val="tx1"/>
                </a:solidFill>
                <a:latin typeface="+mn-lt"/>
                <a:ea typeface="+mn-ea"/>
                <a:cs typeface="+mn-cs"/>
              </a:rPr>
              <a:t>Red de Área Local Radioeléctrica (RLAN) </a:t>
            </a:r>
            <a:r>
              <a:rPr lang="es-ES" sz="1200" b="0" i="0" u="none" strike="noStrike" kern="1200" baseline="0" dirty="0" smtClean="0">
                <a:solidFill>
                  <a:schemeClr val="tx1"/>
                </a:solidFill>
                <a:latin typeface="+mn-lt"/>
                <a:ea typeface="+mn-ea"/>
                <a:cs typeface="+mn-cs"/>
              </a:rPr>
              <a:t>se define en el </a:t>
            </a:r>
            <a:r>
              <a:rPr lang="es-ES" sz="1200" b="1" i="0" u="none" strike="noStrike" kern="1200" baseline="0" dirty="0" smtClean="0">
                <a:solidFill>
                  <a:schemeClr val="tx1"/>
                </a:solidFill>
                <a:latin typeface="+mn-lt"/>
                <a:ea typeface="+mn-ea"/>
                <a:cs typeface="+mn-cs"/>
              </a:rPr>
              <a:t>Anexo II LGT </a:t>
            </a:r>
            <a:r>
              <a:rPr lang="es-ES" sz="1200" b="0" i="0" u="none" strike="noStrike" kern="1200" baseline="0" dirty="0" smtClean="0">
                <a:solidFill>
                  <a:schemeClr val="tx1"/>
                </a:solidFill>
                <a:latin typeface="+mn-lt"/>
                <a:ea typeface="+mn-ea"/>
                <a:cs typeface="+mn-cs"/>
              </a:rPr>
              <a:t>en su </a:t>
            </a:r>
            <a:r>
              <a:rPr lang="es-ES" sz="1200" b="1" i="0" u="none" strike="noStrike" kern="1200" baseline="0" dirty="0" smtClean="0">
                <a:solidFill>
                  <a:schemeClr val="tx1"/>
                </a:solidFill>
                <a:latin typeface="+mn-lt"/>
                <a:ea typeface="+mn-ea"/>
                <a:cs typeface="+mn-cs"/>
              </a:rPr>
              <a:t>Apartado 60: </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Sistema de acceso inalámbrico de baja potencia y corto alcance, con bajo riesgo de interferencia con otros sistemas del mismo tipo desplegados por otros usuarios en las proximidades, que utiliza de forma no exclusiva un espectro radioeléctrico armonizado.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144</a:t>
            </a:fld>
            <a:endParaRPr lang="es-ES"/>
          </a:p>
        </p:txBody>
      </p:sp>
    </p:spTree>
    <p:extLst>
      <p:ext uri="{BB962C8B-B14F-4D97-AF65-F5344CB8AC3E}">
        <p14:creationId xmlns:p14="http://schemas.microsoft.com/office/powerpoint/2010/main" val="15746667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145</a:t>
            </a:fld>
            <a:endParaRPr lang="es-ES"/>
          </a:p>
        </p:txBody>
      </p:sp>
    </p:spTree>
    <p:extLst>
      <p:ext uri="{BB962C8B-B14F-4D97-AF65-F5344CB8AC3E}">
        <p14:creationId xmlns:p14="http://schemas.microsoft.com/office/powerpoint/2010/main" val="38971034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7. Registro de operadores.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Se crea, dependiente de la Comisión Nacional de los Mercados y la Competencia, el Registro de operadores. Dicho Registro será de carácter público y su regulación se hará por real decreto. Se garantizará que el acceso a dicho Registro pueda efectuarse por medios electrónicos.</a:t>
            </a:r>
          </a:p>
          <a:p>
            <a:r>
              <a:rPr lang="es-ES" sz="1200" b="0" i="0" u="none" strike="noStrike" kern="1200" baseline="0" dirty="0" smtClean="0">
                <a:solidFill>
                  <a:schemeClr val="tx1"/>
                </a:solidFill>
                <a:latin typeface="+mn-lt"/>
                <a:ea typeface="+mn-ea"/>
                <a:cs typeface="+mn-cs"/>
              </a:rPr>
              <a:t>2. En el Registro deberán inscribirse los datos que se determinen mediante real decreto relativos a las personas físicas o jurídicas que hayan notificado, en los términos indicados en el apartado 2 del artículo 6, su intención de suministrar redes públicas o prestar servicios de comunicaciones electrónicas disponibles al público, las condiciones para desarrollar la actividad y sus modificaciones. Una vez realizada la notificación, el interesado adquirirá la condición de operador y podrá comenzar la prestación del servicio o el suministro de la red, sin perjuicio de lo dispuesto en el artículo 6.3.</a:t>
            </a:r>
          </a:p>
          <a:p>
            <a:r>
              <a:rPr lang="es-ES" sz="1200" b="0" i="0" u="none" strike="noStrike" kern="1200" baseline="0" dirty="0" smtClean="0">
                <a:solidFill>
                  <a:schemeClr val="tx1"/>
                </a:solidFill>
                <a:latin typeface="+mn-lt"/>
                <a:ea typeface="+mn-ea"/>
                <a:cs typeface="+mn-cs"/>
              </a:rPr>
              <a:t>3. A petición del operador inscrito, el Registro de operadores emitirá, en el plazo de una semana desde la presentación de dicha petición, una declaración normalizada que confirme que ha presentado la notificación la persona interesada en el suministro de una determinada red pública o en la prestación de un determinado servicio de comunicaciones electrónicas disponible al público. Dicha declaración detallará las circunstancias en que los operadores tienen derecho a solicitar derechos de suministro de redes y recursos, negociar la interconexión y obtener el acceso o la interconexión para así facilitar el ejercicio de estos derechos.</a:t>
            </a:r>
          </a:p>
          <a:p>
            <a:r>
              <a:rPr lang="es-ES" sz="1200" b="0" i="0" u="none" strike="noStrike" kern="1200" baseline="0" dirty="0" smtClean="0">
                <a:solidFill>
                  <a:schemeClr val="tx1"/>
                </a:solidFill>
                <a:latin typeface="+mn-lt"/>
                <a:ea typeface="+mn-ea"/>
                <a:cs typeface="+mn-cs"/>
              </a:rPr>
              <a:t>4. Quienes resultasen seleccionados para la prestación de servicios de comunicaciones electrónicas armonizados en procedimientos de licitación convocados por las instituciones de la Unión Europea serán inscritos de oficio en el Registro de operadores.</a:t>
            </a:r>
          </a:p>
          <a:p>
            <a:r>
              <a:rPr lang="es-ES" sz="1200" b="0" i="0" u="none" strike="noStrike" kern="1200" baseline="0" dirty="0" smtClean="0">
                <a:solidFill>
                  <a:schemeClr val="tx1"/>
                </a:solidFill>
                <a:latin typeface="+mn-lt"/>
                <a:ea typeface="+mn-ea"/>
                <a:cs typeface="+mn-cs"/>
              </a:rPr>
              <a:t>5. No será preciso el consentimiento del interesado para el tratamiento de los datos de carácter personal que haya de contener el Registro ni para la comunicación de dichos datos que se derive de su publicidad.</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146</a:t>
            </a:fld>
            <a:endParaRPr lang="es-ES"/>
          </a:p>
        </p:txBody>
      </p:sp>
    </p:spTree>
    <p:extLst>
      <p:ext uri="{BB962C8B-B14F-4D97-AF65-F5344CB8AC3E}">
        <p14:creationId xmlns:p14="http://schemas.microsoft.com/office/powerpoint/2010/main" val="18437001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13. Suministro de redes públicas y prestación de servicios de comunicaciones electrónicas en régimen de prestación a terceros por las Administraciones Públicas.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La instalación y explotación de redes públicas o la prestación de servicios de comunicaciones electrónicas disponibles al público por operadores controlados directa o indirectamente por Administraciones Públicas se regirá de manera específica por lo dispuesto en el presente artículo. En su actuación, las Administraciones Públicas deberán velar por el cumplimiento de los principios generales contemplados en la Ley 40/2015, de 1 de octubre, de Régimen Jurídico del Sector Público, incluyendo en particular los principios de eficacia, de economía, suficiencia y adecuación estricta de los medios a los fines institucionales, y de eficiencia en la asignación y utilización de los recursos públicos.</a:t>
            </a:r>
          </a:p>
          <a:p>
            <a:r>
              <a:rPr lang="es-ES" sz="1200" b="0" i="0" u="none" strike="noStrike" kern="1200" baseline="0" dirty="0" smtClean="0">
                <a:solidFill>
                  <a:schemeClr val="tx1"/>
                </a:solidFill>
                <a:latin typeface="+mn-lt"/>
                <a:ea typeface="+mn-ea"/>
                <a:cs typeface="+mn-cs"/>
              </a:rPr>
              <a:t>2. La instalación y explotación de redes públicas o la prestación de servicios de comunicaciones electrónicas disponibles al público por operadores controlados directa o indirectamente por Administraciones Públicas se realizará dando cumplimiento al principio de inversor privado, con la debida separación de cuentas, con arreglo a los principios de neutralidad, transparencia, no distorsión de la competencia y no discriminación, y cumpliendo con la normativa sobre ayudas de Estado a que se refieren los artículos 107 y 108 del Tratado de Funcionamiento de la Unión Europea.</a:t>
            </a:r>
          </a:p>
          <a:p>
            <a:r>
              <a:rPr lang="es-ES" sz="1200" b="0" i="0" u="none" strike="noStrike" kern="1200" baseline="0" dirty="0" smtClean="0">
                <a:solidFill>
                  <a:schemeClr val="tx1"/>
                </a:solidFill>
                <a:latin typeface="+mn-lt"/>
                <a:ea typeface="+mn-ea"/>
                <a:cs typeface="+mn-cs"/>
              </a:rPr>
              <a:t>Mediante real decreto, previo informe de la Comisión Nacional de los Mercados y la Competencia, se determinarán las condiciones en que los operadores controlados directa o indirectamente por Administraciones Públicas deberán llevar a cabo la instalación y explotación de redes públicas o la prestación de servicios de comunicaciones electrónicas disponibles al público y, en especial, los criterios, condiciones y requisitos para que dichos operadores actúen con sujeción al principio de inversor privado en una economía de mercado. En particular, en dicho real decreto se establecerán los supuestos en los que, como excepción a la exigencia de actuación con sujeción al principio de inversor privado en una economía de mercado, los operadores controlados directa o indirectamente por Administraciones Públicas podrán instalar, desplegar y explotar redes públicas y prestar servicios de comunicaciones electrónicas disponibles al público que no distorsionen la competencia o cuando se confirme fallo del mercado y no exista interés de concurrencia en el despliegue del sector privado por ausencia o insuficiencia de inversión privada, ajustándose la inversión pública al principio de necesidad, con la finalidad de garantizar la necesaria cohesión territorial y social.</a:t>
            </a:r>
          </a:p>
          <a:p>
            <a:r>
              <a:rPr lang="es-ES" sz="1200" b="0" i="0" u="none" strike="noStrike" kern="1200" baseline="0" dirty="0" smtClean="0">
                <a:solidFill>
                  <a:schemeClr val="tx1"/>
                </a:solidFill>
                <a:latin typeface="+mn-lt"/>
                <a:ea typeface="+mn-ea"/>
                <a:cs typeface="+mn-cs"/>
              </a:rPr>
              <a:t>En las iniciativas llevadas a cabo por los órganos competentes de las Administraciones Públicas y entidades dependientes de ellas para la difusión a los ciudadanos del servicio de televisión digital en zonas donde no exista cobertura del servicio de televisión digital terrestre, se considera que se produce una situación de fallo de mercado. Por ello, estas iniciativas no deben sujetarse al principio de inversor privado ni deben comunicarse al Registro de operadores, salvo que la red de comunicaciones electrónicas que sirva de soporte para efectuar la difusión del servicio de televisión digital en zonas donde no exista cobertura del servicio de televisión digital terrestre se ponga a disposición de terceros, a título oneroso o gratuito, o que a través de la misma se presten otros servicios disponibles al público distintos del mencionado servicio de televisión digital, en cuyo caso se deberá cumplir lo establecido en este artículo.</a:t>
            </a:r>
          </a:p>
          <a:p>
            <a:r>
              <a:rPr lang="es-ES" sz="1200" b="0" i="0" u="none" strike="noStrike" kern="1200" baseline="0" dirty="0" smtClean="0">
                <a:solidFill>
                  <a:schemeClr val="tx1"/>
                </a:solidFill>
                <a:latin typeface="+mn-lt"/>
                <a:ea typeface="+mn-ea"/>
                <a:cs typeface="+mn-cs"/>
              </a:rPr>
              <a:t>3. Una Administración Pública podrá instalar, desplegar y explotar redes públicas de comunicaciones electrónicas o prestar servicios de comunicaciones disponibles al público directamente o a través de entidades o sociedades que tengan entre su objeto social o finalidad la instalación y explotación de redes o la prestación de servicios de comunicaciones electrónicas.</a:t>
            </a:r>
          </a:p>
          <a:p>
            <a:r>
              <a:rPr lang="es-ES" sz="1200" b="0" i="0" u="none" strike="noStrike" kern="1200" baseline="0" dirty="0" smtClean="0">
                <a:solidFill>
                  <a:schemeClr val="tx1"/>
                </a:solidFill>
                <a:latin typeface="+mn-lt"/>
                <a:ea typeface="+mn-ea"/>
                <a:cs typeface="+mn-cs"/>
              </a:rPr>
              <a:t>La instalación o explotación de redes públicas de comunicaciones electrónicas y la prestación de servicios de comunicaciones electrónicas disponibles al público por los órganos o entes gestores de infraestructuras de transporte de competencia estatal, se realizará en las condiciones establecidas en el artículo 54.</a:t>
            </a:r>
          </a:p>
          <a:p>
            <a:r>
              <a:rPr lang="es-ES" sz="1200" b="0" i="0" u="none" strike="noStrike" kern="1200" baseline="0" dirty="0" smtClean="0">
                <a:solidFill>
                  <a:schemeClr val="tx1"/>
                </a:solidFill>
                <a:latin typeface="+mn-lt"/>
                <a:ea typeface="+mn-ea"/>
                <a:cs typeface="+mn-cs"/>
              </a:rPr>
              <a:t>4. La instalación y explotación de redes públicas o la prestación de servicios de comunicaciones electrónicas disponibles al público por operadores controlados directa o indirectamente por Administraciones Públicas deberán llevarse a cabo en las condiciones establecidas en el artículo 8 y, en particular, en las siguientes condiciones:</a:t>
            </a:r>
          </a:p>
          <a:p>
            <a:r>
              <a:rPr lang="es-ES" sz="1200" b="0" i="0" u="none" strike="noStrike" kern="1200" baseline="0" dirty="0" smtClean="0">
                <a:solidFill>
                  <a:schemeClr val="tx1"/>
                </a:solidFill>
                <a:latin typeface="+mn-lt"/>
                <a:ea typeface="+mn-ea"/>
                <a:cs typeface="+mn-cs"/>
              </a:rPr>
              <a:t>a) los operadores tienen reconocido directamente el derecho a acceder en condiciones neutrales, objetivas, transparentes, equitativas y no discriminatorias a las infraestructuras y recursos asociados utilizados por los operadores controlados directa o indirectamente por Administraciones Públicas para la instalación y explotación de redes de comunicaciones electrónicas;</a:t>
            </a:r>
          </a:p>
          <a:p>
            <a:r>
              <a:rPr lang="es-ES" sz="1200" b="0" i="0" u="none" strike="noStrike" kern="1200" baseline="0" dirty="0" smtClean="0">
                <a:solidFill>
                  <a:schemeClr val="tx1"/>
                </a:solidFill>
                <a:latin typeface="+mn-lt"/>
                <a:ea typeface="+mn-ea"/>
                <a:cs typeface="+mn-cs"/>
              </a:rPr>
              <a:t>b) los operadores tienen reconocido directamente el derecho de uso compartido de las infraestructuras de red de comunicaciones electrónicas y sus recursos asociados instaladas por los operadores controlados directa o indirectamente por Administraciones Públicas en condiciones neutrales, objetivas, transparentes, equitativas y no discriminatorias;</a:t>
            </a:r>
          </a:p>
          <a:p>
            <a:r>
              <a:rPr lang="es-ES" sz="1200" b="0" i="0" u="none" strike="noStrike" kern="1200" baseline="0" dirty="0" smtClean="0">
                <a:solidFill>
                  <a:schemeClr val="tx1"/>
                </a:solidFill>
                <a:latin typeface="+mn-lt"/>
                <a:ea typeface="+mn-ea"/>
                <a:cs typeface="+mn-cs"/>
              </a:rPr>
              <a:t>c) si las Administraciones Públicas reguladoras o titulares del dominio público ostentan la propiedad, total o parcial, o ejercen el control directo o indirecto de operadores que explotan redes públicas de comunicaciones electrónicas o servicios de comunicaciones electrónicas disponibles para el público, deberán mantener una separación estructural entre dichos operadores y los órganos encargados de la regulación y gestión de los derechos de utilización del dominio público correspondiente.</a:t>
            </a:r>
          </a:p>
          <a:p>
            <a:r>
              <a:rPr lang="es-ES" sz="1200" b="0" i="0" u="none" strike="noStrike" kern="1200" baseline="0" dirty="0" smtClean="0">
                <a:solidFill>
                  <a:schemeClr val="tx1"/>
                </a:solidFill>
                <a:latin typeface="+mn-lt"/>
                <a:ea typeface="+mn-ea"/>
                <a:cs typeface="+mn-cs"/>
              </a:rPr>
              <a:t>5. Se permite a las Administraciones Públicas el suministro al público de acceso a RLAN, sin ajustarse a los requisitos establecidos en el apartado 3:</a:t>
            </a:r>
          </a:p>
          <a:p>
            <a:r>
              <a:rPr lang="es-ES" sz="1200" b="0" i="0" u="none" strike="noStrike" kern="1200" baseline="0" dirty="0" smtClean="0">
                <a:solidFill>
                  <a:schemeClr val="tx1"/>
                </a:solidFill>
                <a:latin typeface="+mn-lt"/>
                <a:ea typeface="+mn-ea"/>
                <a:cs typeface="+mn-cs"/>
              </a:rPr>
              <a:t>a) cuando dicho suministro es accesorio respecto de los servicios públicos suministrados en los locales ocupados por las Administraciones Públicas o en espacios públicos cercanos a estos locales, que se determinen reglamentariamente.</a:t>
            </a:r>
          </a:p>
          <a:p>
            <a:r>
              <a:rPr lang="es-ES" sz="1200" b="0" i="0" u="none" strike="noStrike" kern="1200" baseline="0" dirty="0" smtClean="0">
                <a:solidFill>
                  <a:schemeClr val="tx1"/>
                </a:solidFill>
                <a:latin typeface="+mn-lt"/>
                <a:ea typeface="+mn-ea"/>
                <a:cs typeface="+mn-cs"/>
              </a:rPr>
              <a:t>b) cuando se desarrollen iniciativas que agregan y permiten el acceso recíproco o de otra forma a sus RLAN por parte de diferentes usuarios finales.</a:t>
            </a:r>
          </a:p>
          <a:p>
            <a:r>
              <a:rPr lang="es-ES" sz="1200" b="0" i="0" u="none" strike="noStrike" kern="1200" baseline="0" dirty="0" smtClean="0">
                <a:solidFill>
                  <a:schemeClr val="tx1"/>
                </a:solidFill>
                <a:latin typeface="+mn-lt"/>
                <a:ea typeface="+mn-ea"/>
                <a:cs typeface="+mn-cs"/>
              </a:rPr>
              <a:t>c) cuando el suministro de acceso a una red pública de comunicaciones electrónicas a través de una RLAN no forme parte de una actividad económica o sea accesorio respecto de otra actividad económica o un servicio público que no dependa del transporte de señales por esas redes, las Administraciones Públicas que suministren el acceso no deberán efectuar la notificación a que se refiere el artículo 6.2 ni deberán inscribirse en el Registro de operadores.</a:t>
            </a:r>
          </a:p>
          <a:p>
            <a:r>
              <a:rPr lang="es-ES" sz="1200" b="0" i="0" u="none" strike="noStrike" kern="1200" baseline="0" dirty="0" smtClean="0">
                <a:solidFill>
                  <a:schemeClr val="tx1"/>
                </a:solidFill>
                <a:latin typeface="+mn-lt"/>
                <a:ea typeface="+mn-ea"/>
                <a:cs typeface="+mn-cs"/>
              </a:rPr>
              <a:t>6. La instalación y explotación de redes públicas o la prestación de servicios de comunicaciones electrónicas disponibles al público por parte de Administraciones Públicas que se lleve a cabo en el marco de programas de ayudas otorgadas directamente por la Comisión Europea y sus Servicios o entidades se regirá en exclusiva por el instrumento que regule el otorgamiento de las ayudas y el resto de normativa europea, no siendo necesaria la inscripción de la Administración Pública en el Registro de operadores. </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147</a:t>
            </a:fld>
            <a:endParaRPr lang="es-ES"/>
          </a:p>
        </p:txBody>
      </p:sp>
    </p:spTree>
    <p:extLst>
      <p:ext uri="{BB962C8B-B14F-4D97-AF65-F5344CB8AC3E}">
        <p14:creationId xmlns:p14="http://schemas.microsoft.com/office/powerpoint/2010/main" val="42726711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148</a:t>
            </a:fld>
            <a:endParaRPr lang="es-ES"/>
          </a:p>
        </p:txBody>
      </p:sp>
    </p:spTree>
    <p:extLst>
      <p:ext uri="{BB962C8B-B14F-4D97-AF65-F5344CB8AC3E}">
        <p14:creationId xmlns:p14="http://schemas.microsoft.com/office/powerpoint/2010/main" val="147525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45. Derecho de ocupación del dominio público.</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operadores tendrán derecho, en los términos de este capítulo, a la ocupación del dominio público necesario para el establecimiento de la red pública de comunicaciones electrónicas de que se trate.</a:t>
            </a:r>
          </a:p>
          <a:p>
            <a:r>
              <a:rPr lang="es-ES" sz="1200" b="0" i="0" u="none" strike="noStrike" kern="1200" baseline="0" dirty="0" smtClean="0">
                <a:solidFill>
                  <a:schemeClr val="tx1"/>
                </a:solidFill>
                <a:latin typeface="+mn-lt"/>
                <a:ea typeface="+mn-ea"/>
                <a:cs typeface="+mn-cs"/>
              </a:rPr>
              <a:t>Los titulares del dominio público garantizarán el acceso de todos los operadores a dicho dominio en condiciones neutrales, objetivas, transparentes, equitativas y no discriminatorias, sin que en ningún caso pueda establecerse derecho preferente o exclusivo alguno de acceso u ocupación de dicho dominio público en beneficio de un operador determinado o de una red concreta de comunicaciones electrónicas. En particular, la ocupación o el derecho de uso de dominio público para la instalación o explotación de una red no podrá ser otorgado o asignado mediante procedimientos de licitación.</a:t>
            </a:r>
          </a:p>
          <a:p>
            <a:r>
              <a:rPr lang="es-ES" sz="1200" b="0" i="0" u="none" strike="noStrike" kern="1200" baseline="0" dirty="0" smtClean="0">
                <a:solidFill>
                  <a:schemeClr val="tx1"/>
                </a:solidFill>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r>
              <a:rPr lang="es-ES" sz="1200" b="0" i="0" u="none" strike="noStrike" kern="1200" baseline="0" dirty="0" smtClean="0">
                <a:solidFill>
                  <a:schemeClr val="tx1"/>
                </a:solidFill>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30</a:t>
            </a:fld>
            <a:endParaRPr lang="es-ES"/>
          </a:p>
        </p:txBody>
      </p:sp>
    </p:spTree>
    <p:extLst>
      <p:ext uri="{BB962C8B-B14F-4D97-AF65-F5344CB8AC3E}">
        <p14:creationId xmlns:p14="http://schemas.microsoft.com/office/powerpoint/2010/main" val="18563482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149</a:t>
            </a:fld>
            <a:endParaRPr lang="es-ES"/>
          </a:p>
        </p:txBody>
      </p:sp>
    </p:spTree>
    <p:extLst>
      <p:ext uri="{BB962C8B-B14F-4D97-AF65-F5344CB8AC3E}">
        <p14:creationId xmlns:p14="http://schemas.microsoft.com/office/powerpoint/2010/main" val="22548862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150</a:t>
            </a:fld>
            <a:endParaRPr lang="es-ES"/>
          </a:p>
        </p:txBody>
      </p:sp>
    </p:spTree>
    <p:extLst>
      <p:ext uri="{BB962C8B-B14F-4D97-AF65-F5344CB8AC3E}">
        <p14:creationId xmlns:p14="http://schemas.microsoft.com/office/powerpoint/2010/main" val="36456707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151</a:t>
            </a:fld>
            <a:endParaRPr lang="es-ES"/>
          </a:p>
        </p:txBody>
      </p:sp>
    </p:spTree>
    <p:extLst>
      <p:ext uri="{BB962C8B-B14F-4D97-AF65-F5344CB8AC3E}">
        <p14:creationId xmlns:p14="http://schemas.microsoft.com/office/powerpoint/2010/main" val="40673953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153</a:t>
            </a:fld>
            <a:endParaRPr lang="es-ES"/>
          </a:p>
        </p:txBody>
      </p:sp>
    </p:spTree>
    <p:extLst>
      <p:ext uri="{BB962C8B-B14F-4D97-AF65-F5344CB8AC3E}">
        <p14:creationId xmlns:p14="http://schemas.microsoft.com/office/powerpoint/2010/main" val="33028813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37. Concepto y ámbito de aplicación.</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Se entiende por servicio universal el conjunto definido de servicios cuya prestación se garantiza para todos los consumidores con independencia de su localización geográfica, en condiciones de neutralidad tecnológica, con una calidad determinada y a un precio asequible.</a:t>
            </a:r>
          </a:p>
          <a:p>
            <a:r>
              <a:rPr lang="es-ES" sz="1200" b="0" i="0" u="none" strike="noStrike" kern="1200" baseline="0" dirty="0" smtClean="0">
                <a:solidFill>
                  <a:schemeClr val="tx1"/>
                </a:solidFill>
                <a:latin typeface="+mn-lt"/>
                <a:ea typeface="+mn-ea"/>
                <a:cs typeface="+mn-cs"/>
              </a:rPr>
              <a:t>Los servicios incluidos en el servicio universal, en los términos y condiciones que mediante real decreto se determinen por el Gobierno, son:</a:t>
            </a:r>
          </a:p>
          <a:p>
            <a:r>
              <a:rPr lang="es-ES" sz="1200" b="0" i="0" u="none" strike="noStrike" kern="1200" baseline="0" dirty="0" smtClean="0">
                <a:solidFill>
                  <a:schemeClr val="tx1"/>
                </a:solidFill>
                <a:latin typeface="+mn-lt"/>
                <a:ea typeface="+mn-ea"/>
                <a:cs typeface="+mn-cs"/>
              </a:rPr>
              <a:t>a) Servicio de acceso adecuado y disponible a una internet de banda ancha a través de una conexión subyacente en una ubicación fija, que deberá soportar el conjunto mínimo de servicios a que se refiere el anexo III. La velocidad mínima de acceso a una internet de banda ancha se fija en 10 Mbit por segundo en sentido descendente.</a:t>
            </a:r>
          </a:p>
          <a:p>
            <a:r>
              <a:rPr lang="es-ES" sz="1200" b="0" i="0" u="none" strike="noStrike" kern="1200" baseline="0" dirty="0" smtClean="0">
                <a:solidFill>
                  <a:schemeClr val="tx1"/>
                </a:solidFill>
                <a:latin typeface="+mn-lt"/>
                <a:ea typeface="+mn-ea"/>
                <a:cs typeface="+mn-cs"/>
              </a:rPr>
              <a:t>Mediante real decreto, teniendo en cuenta la evolución social, económica y tecnológica y las condiciones de competencia en el mercado, se modificará la velocidad mínima de acceso a una internet de banda ancha, en particular, escalando dicha velocidad mínima a 30 Mbit por segundo en sentido descendente tan pronto como sea posible en función de la extensión de las redes y del estado de la técnica, así como se determinarán sus características y parámetros técnicos, y se podrá modificar el conjunto mínimo de servicios que deberá soportar el servicio de acceso a una internet de banda ancha a que se refiere el anexo III.</a:t>
            </a:r>
          </a:p>
          <a:p>
            <a:r>
              <a:rPr lang="es-ES" sz="1200" b="0" i="0" u="none" strike="noStrike" kern="1200" baseline="0" dirty="0" smtClean="0">
                <a:solidFill>
                  <a:schemeClr val="tx1"/>
                </a:solidFill>
                <a:latin typeface="+mn-lt"/>
                <a:ea typeface="+mn-ea"/>
                <a:cs typeface="+mn-cs"/>
              </a:rPr>
              <a:t>b) Servicios de comunicaciones vocales a través de una conexión subyacente en una ubicación fija.</a:t>
            </a:r>
          </a:p>
          <a:p>
            <a:r>
              <a:rPr lang="es-ES" sz="1200" b="0" i="0" u="none" strike="noStrike" kern="1200" baseline="0" dirty="0" smtClean="0">
                <a:solidFill>
                  <a:schemeClr val="tx1"/>
                </a:solidFill>
                <a:latin typeface="+mn-lt"/>
                <a:ea typeface="+mn-ea"/>
                <a:cs typeface="+mn-cs"/>
              </a:rPr>
              <a:t>2. La conexión subyacente en una ubicación fija podrá limitarse al soporte de los servicios de las comunicaciones vocales, cuando así lo solicite el consumidor.</a:t>
            </a:r>
          </a:p>
          <a:p>
            <a:r>
              <a:rPr lang="es-ES" sz="1200" b="0" i="0" u="none" strike="noStrike" kern="1200" baseline="0" dirty="0" smtClean="0">
                <a:solidFill>
                  <a:schemeClr val="tx1"/>
                </a:solidFill>
                <a:latin typeface="+mn-lt"/>
                <a:ea typeface="+mn-ea"/>
                <a:cs typeface="+mn-cs"/>
              </a:rPr>
              <a:t>3. Mediante real decreto, se podrá ampliar el ámbito de aplicación del servicio universal o de algunos de sus elementos u obligaciones a los usuarios finales que sean microempresas y pequeñas y medianas empresas y organizaciones sin ánimo de lucro.</a:t>
            </a:r>
          </a:p>
          <a:p>
            <a:r>
              <a:rPr lang="es-ES" sz="1200" b="0" i="0" u="none" strike="noStrike" kern="1200" baseline="0" dirty="0" smtClean="0">
                <a:solidFill>
                  <a:schemeClr val="tx1"/>
                </a:solidFill>
                <a:latin typeface="+mn-lt"/>
                <a:ea typeface="+mn-ea"/>
                <a:cs typeface="+mn-cs"/>
              </a:rPr>
              <a:t>4. Las condiciones en que se preste el servicio universal deberán perseguir reducir al mínimo las distorsiones del mercado, en particular cuando la prestación de servicios se realice a precios o en condiciones divergentes de las prácticas comerciales normales, salvaguardando al mismo tiempo el interés público.</a:t>
            </a:r>
          </a:p>
          <a:p>
            <a:r>
              <a:rPr lang="es-ES" sz="1200" b="0" i="0" u="none" strike="noStrike" kern="1200" baseline="0" dirty="0" smtClean="0">
                <a:solidFill>
                  <a:schemeClr val="tx1"/>
                </a:solidFill>
                <a:latin typeface="+mn-lt"/>
                <a:ea typeface="+mn-ea"/>
                <a:cs typeface="+mn-cs"/>
              </a:rPr>
              <a:t>5. El Gobierno, de conformidad con la normativa comunitaria, podrá revisar la determinación de los servicios que forman parte del servicio universal, así como el alcance de las obligaciones de servicio universal.</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38. Asequibilidad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precios minoristas en los que se prestan los servicios incluidos dentro del servicio universal han de ser asequibles y no deben impedir a los consumidores con rentas bajas o con necesidades sociales especiales acceder a tales servicios. A tales efectos, mediante real decreto, previo informe de la Comisión Nacional de los Mercados y la Competencia, se determinarán las características sociales y de poder adquisitivo correspondientes para determinar de que los consumidores tienen rentas bajas o necesidades sociales especiales.</a:t>
            </a:r>
          </a:p>
          <a:p>
            <a:r>
              <a:rPr lang="es-ES" sz="1200" b="0" i="0" u="none" strike="noStrike" kern="1200" baseline="0" dirty="0" smtClean="0">
                <a:solidFill>
                  <a:schemeClr val="tx1"/>
                </a:solidFill>
                <a:latin typeface="+mn-lt"/>
                <a:ea typeface="+mn-ea"/>
                <a:cs typeface="+mn-cs"/>
              </a:rPr>
              <a:t>2. La Comisión Nacional de los Mercados y la Competencia, en coordinación con el Ministerio de Asuntos Económicos y Transformación Digital y con el departamento ministerial competente en materia de protección de los consumidores y usuarios, supervisará la evolución y el nivel de la tarificación al público de los servicios incluidos en el servicio universal, bien sean prestados por todos los operadores o bien sean prestados por el operador u operadores designados, en particular en relación con los niveles nacionales de precios al consumo y de rentas.</a:t>
            </a:r>
          </a:p>
          <a:p>
            <a:r>
              <a:rPr lang="es-ES" sz="1200" b="0" i="0" u="none" strike="noStrike" kern="1200" baseline="0" dirty="0" smtClean="0">
                <a:solidFill>
                  <a:schemeClr val="tx1"/>
                </a:solidFill>
                <a:latin typeface="+mn-lt"/>
                <a:ea typeface="+mn-ea"/>
                <a:cs typeface="+mn-cs"/>
              </a:rPr>
              <a:t>3. Todos los operadores que presten servicios de acceso a una internet de banda ancha y los servicios de comunicaciones vocales que se presten a través de una conexión subyacente en una ubicación fija deben ofrecer a los consumidores con rentas bajas o con necesidades sociales especiales opciones o paquetes de tarifas que difieran de las aplicadas en condiciones normales de explotación comercial en condiciones transparentes, públicas y no discriminatorias. A tal fin se podrá exigir a dichos operadores que apliquen limitaciones de precios, tarifas comunes, equiparación geográfica u otros regímenes similares. Mediante real decreto se podrá establecer si los operadores, en el marco de estas opciones o paquetes de tarifas, disponen de la posibilidad o no de fijar un volumen máximo de datos a transmitir en el servicio de acceso a internet de banda ancha.</a:t>
            </a:r>
          </a:p>
          <a:p>
            <a:r>
              <a:rPr lang="es-ES" sz="1200" b="0" i="0" u="none" strike="noStrike" kern="1200" baseline="0" dirty="0" smtClean="0">
                <a:solidFill>
                  <a:schemeClr val="tx1"/>
                </a:solidFill>
                <a:latin typeface="+mn-lt"/>
                <a:ea typeface="+mn-ea"/>
                <a:cs typeface="+mn-cs"/>
              </a:rPr>
              <a:t>Entre estas opciones o paquetes de tarifas deberán figurar un abono social para servicios de comunicaciones vocales que se presten a través de una conexión subyacente en una ubicación fija, un abono social para servicios de acceso a una internet de banda ancha que se presten a través de una conexión subyacente en una ubicación fija y un abono social que incluya de manera empaquetada ambos servicios.</a:t>
            </a:r>
          </a:p>
          <a:p>
            <a:r>
              <a:rPr lang="es-ES" sz="1200" b="0" i="0" u="none" strike="noStrike" kern="1200" baseline="0" dirty="0" smtClean="0">
                <a:solidFill>
                  <a:schemeClr val="tx1"/>
                </a:solidFill>
                <a:latin typeface="+mn-lt"/>
                <a:ea typeface="+mn-ea"/>
                <a:cs typeface="+mn-cs"/>
              </a:rPr>
              <a:t>La Comisión Nacional de los Mercados y la Competencia, previo informe de la Secretaría de Estado de Economía y Apoyo a la Empresa y de la Secretaría de Estado de Telecomunicaciones e Infraestructuras Digitales, podrá exigir la modificación o supresión de las opciones o paquetes de tarifas ofrecidas por los operadores a los consumidores con rentas bajas o con necesidades sociales especiales, para lo cual podrá exigir a dichos operadores que apliquen limitaciones de precios, tarifas comunes, equiparación geográfica u otros regímenes similares. En todo caso, el Ministerio de Asuntos Económicos y Transformación Digital podrá proponer a la Comisión Nacional de los Mercados y la Competencia la modificación o supresión de las opciones o paquetes de tarifas ofrecidas por los operadores a los consumidores con rentas bajas o con necesidades sociales especiales.</a:t>
            </a:r>
          </a:p>
          <a:p>
            <a:r>
              <a:rPr lang="es-ES" sz="1200" b="0" i="0" u="none" strike="noStrike" kern="1200" baseline="0" dirty="0" smtClean="0">
                <a:solidFill>
                  <a:schemeClr val="tx1"/>
                </a:solidFill>
                <a:latin typeface="+mn-lt"/>
                <a:ea typeface="+mn-ea"/>
                <a:cs typeface="+mn-cs"/>
              </a:rPr>
              <a:t>4. Cuando el cumplimiento de las obligaciones de asequibilidad por todos los operadores impuestas en el apartado anterior dé lugar a una carga administrativa o financiera excesiva, la Comisión Nacional de los Mercados y la Competencia, previo informe de la Secretaría de Estado de Economía y Apoyo a la Empresa y de la Secretaría de Estado de Telecomunicaciones e Infraestructuras Digitales, podrá decidir, con carácter excepcional, imponer la obligación de ofrecer estas opciones o paquetes de tarifas solo al operador u operadores designados en virtud de lo establecido en el artículo 40, en cuyo caso deberá velar por que todos los consumidores de renta baja o con necesidades sociales especiales disfruten de una variedad de operadores que ofrecen opciones de tarifas adecuadas a sus necesidades, a menos que ello resulte imposible o cree una carga organizativa o financiera adicional excesiva.</a:t>
            </a:r>
          </a:p>
          <a:p>
            <a:r>
              <a:rPr lang="es-ES" sz="1200" b="0" i="0" u="none" strike="noStrike" kern="1200" baseline="0" dirty="0" smtClean="0">
                <a:solidFill>
                  <a:schemeClr val="tx1"/>
                </a:solidFill>
                <a:latin typeface="+mn-lt"/>
                <a:ea typeface="+mn-ea"/>
                <a:cs typeface="+mn-cs"/>
              </a:rPr>
              <a:t>5. Los consumidores con rentas bajas o con necesidades sociales especiales que puedan beneficiarse de dichas opciones o paquetes de tarifas tienen el derecho de celebrar un contrato y que su número siga disponible durante un período adecuado y se evite la desconexión injustificada del servicio.</a:t>
            </a:r>
          </a:p>
          <a:p>
            <a:r>
              <a:rPr lang="es-ES" sz="1200" b="0" i="0" u="none" strike="noStrike" kern="1200" baseline="0" dirty="0" smtClean="0">
                <a:solidFill>
                  <a:schemeClr val="tx1"/>
                </a:solidFill>
                <a:latin typeface="+mn-lt"/>
                <a:ea typeface="+mn-ea"/>
                <a:cs typeface="+mn-cs"/>
              </a:rPr>
              <a:t>6. Los operadores que tengan la obligación de ofrecer opciones o paquetes de tarifas a consumidores con rentas bajas o con necesidades sociales especiales deberán publicarlas adecuadamente, garantizar que sean transparentes, que las apliquen de conformidad con el principio de no discriminación y mantener informados a la Comisión Nacional de los Mercados y la Competencia y al Ministerio de Asuntos Económicos y Transformación Digital.</a:t>
            </a:r>
          </a:p>
          <a:p>
            <a:r>
              <a:rPr lang="es-ES" sz="1200" b="0" i="0" u="none" strike="noStrike" kern="1200" baseline="0" dirty="0" smtClean="0">
                <a:solidFill>
                  <a:schemeClr val="tx1"/>
                </a:solidFill>
                <a:latin typeface="+mn-lt"/>
                <a:ea typeface="+mn-ea"/>
                <a:cs typeface="+mn-cs"/>
              </a:rPr>
              <a:t>7. Mediante real decreto, se podrán establecer requisitos para que el servicio de acceso a una internet de banda ancha y los servicios de comunicaciones vocales que se presten a través de una conexión subyacente en una ubicación no fija resulten asequibles en aras de garantizar la plena participación social y económica de los consumidores en la sociedad.</a:t>
            </a:r>
          </a:p>
          <a:p>
            <a:r>
              <a:rPr lang="es-ES" sz="1200" b="0" i="0" u="none" strike="noStrike" kern="1200" baseline="0" dirty="0" smtClean="0">
                <a:solidFill>
                  <a:schemeClr val="tx1"/>
                </a:solidFill>
                <a:latin typeface="+mn-lt"/>
                <a:ea typeface="+mn-ea"/>
                <a:cs typeface="+mn-cs"/>
              </a:rPr>
              <a:t>8. Todos los operadores que presten servicios de acceso a una internet de banda ancha y los servicios de comunicaciones vocales que se presten a través de una conexión subyacente en una ubicación fija en el marco del servicio universal deben garantizar el cumplimiento de las condiciones de velocidad de acceso a internet y de prestación de los servicios normativamente establecidas así como las que figuren en los correspondientes contratos con los consumidores.</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ANEXO III</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Conjunto mínimo de los servicios que deberá soportar el servicio de acceso adecuado a internet de banda ancha a que se refiere el artículo 37.1.a):</a:t>
            </a:r>
          </a:p>
          <a:p>
            <a:r>
              <a:rPr lang="es-ES" sz="1200" b="0" i="0" u="none" strike="noStrike" kern="1200" baseline="0" dirty="0" smtClean="0">
                <a:solidFill>
                  <a:schemeClr val="tx1"/>
                </a:solidFill>
                <a:latin typeface="+mn-lt"/>
                <a:ea typeface="+mn-ea"/>
                <a:cs typeface="+mn-cs"/>
              </a:rPr>
              <a:t>1.º) correo electrónico;</a:t>
            </a:r>
          </a:p>
          <a:p>
            <a:r>
              <a:rPr lang="es-ES" sz="1200" b="0" i="0" u="none" strike="noStrike" kern="1200" baseline="0" dirty="0" smtClean="0">
                <a:solidFill>
                  <a:schemeClr val="tx1"/>
                </a:solidFill>
                <a:latin typeface="+mn-lt"/>
                <a:ea typeface="+mn-ea"/>
                <a:cs typeface="+mn-cs"/>
              </a:rPr>
              <a:t>2.º) motores de búsqueda que permitan la búsqueda y obtención de información de todo tipo;</a:t>
            </a:r>
          </a:p>
          <a:p>
            <a:r>
              <a:rPr lang="es-ES" sz="1200" b="0" i="0" u="none" strike="noStrike" kern="1200" baseline="0" dirty="0" smtClean="0">
                <a:solidFill>
                  <a:schemeClr val="tx1"/>
                </a:solidFill>
                <a:latin typeface="+mn-lt"/>
                <a:ea typeface="+mn-ea"/>
                <a:cs typeface="+mn-cs"/>
              </a:rPr>
              <a:t>3.º) herramientas básicas de formación y educación en línea;</a:t>
            </a:r>
          </a:p>
          <a:p>
            <a:r>
              <a:rPr lang="es-ES" sz="1200" b="0" i="0" u="none" strike="noStrike" kern="1200" baseline="0" dirty="0" smtClean="0">
                <a:solidFill>
                  <a:schemeClr val="tx1"/>
                </a:solidFill>
                <a:latin typeface="+mn-lt"/>
                <a:ea typeface="+mn-ea"/>
                <a:cs typeface="+mn-cs"/>
              </a:rPr>
              <a:t>4.º) prensa o noticias en línea;</a:t>
            </a:r>
          </a:p>
          <a:p>
            <a:r>
              <a:rPr lang="es-ES" sz="1200" b="0" i="0" u="none" strike="noStrike" kern="1200" baseline="0" dirty="0" smtClean="0">
                <a:solidFill>
                  <a:schemeClr val="tx1"/>
                </a:solidFill>
                <a:latin typeface="+mn-lt"/>
                <a:ea typeface="+mn-ea"/>
                <a:cs typeface="+mn-cs"/>
              </a:rPr>
              <a:t>5.º) adquisición o encargo de bienes o servicios en línea;</a:t>
            </a:r>
          </a:p>
          <a:p>
            <a:r>
              <a:rPr lang="es-ES" sz="1200" b="0" i="0" u="none" strike="noStrike" kern="1200" baseline="0" dirty="0" smtClean="0">
                <a:solidFill>
                  <a:schemeClr val="tx1"/>
                </a:solidFill>
                <a:latin typeface="+mn-lt"/>
                <a:ea typeface="+mn-ea"/>
                <a:cs typeface="+mn-cs"/>
              </a:rPr>
              <a:t>6.º) búsqueda de empleo y herramientas para la búsqueda de empleo;</a:t>
            </a:r>
          </a:p>
          <a:p>
            <a:r>
              <a:rPr lang="es-ES" sz="1200" b="0" i="0" u="none" strike="noStrike" kern="1200" baseline="0" dirty="0" smtClean="0">
                <a:solidFill>
                  <a:schemeClr val="tx1"/>
                </a:solidFill>
                <a:latin typeface="+mn-lt"/>
                <a:ea typeface="+mn-ea"/>
                <a:cs typeface="+mn-cs"/>
              </a:rPr>
              <a:t>7.º) establecimiento de redes profesionales;</a:t>
            </a:r>
          </a:p>
          <a:p>
            <a:r>
              <a:rPr lang="es-ES" sz="1200" b="0" i="0" u="none" strike="noStrike" kern="1200" baseline="0" dirty="0" smtClean="0">
                <a:solidFill>
                  <a:schemeClr val="tx1"/>
                </a:solidFill>
                <a:latin typeface="+mn-lt"/>
                <a:ea typeface="+mn-ea"/>
                <a:cs typeface="+mn-cs"/>
              </a:rPr>
              <a:t>8.º) banca por internet;</a:t>
            </a:r>
          </a:p>
          <a:p>
            <a:r>
              <a:rPr lang="es-ES" sz="1200" b="0" i="0" u="none" strike="noStrike" kern="1200" baseline="0" dirty="0" smtClean="0">
                <a:solidFill>
                  <a:schemeClr val="tx1"/>
                </a:solidFill>
                <a:latin typeface="+mn-lt"/>
                <a:ea typeface="+mn-ea"/>
                <a:cs typeface="+mn-cs"/>
              </a:rPr>
              <a:t>9.º) utilización de servicios de administración electrónica;</a:t>
            </a:r>
          </a:p>
          <a:p>
            <a:r>
              <a:rPr lang="es-ES" sz="1200" b="0" i="0" u="none" strike="noStrike" kern="1200" baseline="0" dirty="0" smtClean="0">
                <a:solidFill>
                  <a:schemeClr val="tx1"/>
                </a:solidFill>
                <a:latin typeface="+mn-lt"/>
                <a:ea typeface="+mn-ea"/>
                <a:cs typeface="+mn-cs"/>
              </a:rPr>
              <a:t>10.º) redes sociales y mensajería instantánea;</a:t>
            </a:r>
          </a:p>
          <a:p>
            <a:r>
              <a:rPr lang="es-ES" sz="1200" b="0" i="0" u="none" strike="noStrike" kern="1200" baseline="0" dirty="0" smtClean="0">
                <a:solidFill>
                  <a:schemeClr val="tx1"/>
                </a:solidFill>
                <a:latin typeface="+mn-lt"/>
                <a:ea typeface="+mn-ea"/>
                <a:cs typeface="+mn-cs"/>
              </a:rPr>
              <a:t>11.º) llamadas telefónicas y </a:t>
            </a:r>
            <a:r>
              <a:rPr lang="es-ES" sz="1200" b="0" i="0" u="none" strike="noStrike" kern="1200" baseline="0" dirty="0" err="1" smtClean="0">
                <a:solidFill>
                  <a:schemeClr val="tx1"/>
                </a:solidFill>
                <a:latin typeface="+mn-lt"/>
                <a:ea typeface="+mn-ea"/>
                <a:cs typeface="+mn-cs"/>
              </a:rPr>
              <a:t>videollamadas</a:t>
            </a:r>
            <a:r>
              <a:rPr lang="es-ES" sz="1200" b="0" i="0" u="none" strike="noStrike" kern="1200" baseline="0" dirty="0" smtClean="0">
                <a:solidFill>
                  <a:schemeClr val="tx1"/>
                </a:solidFill>
                <a:latin typeface="+mn-lt"/>
                <a:ea typeface="+mn-ea"/>
                <a:cs typeface="+mn-cs"/>
              </a:rPr>
              <a:t> (calidad estándar). </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154</a:t>
            </a:fld>
            <a:endParaRPr lang="es-ES"/>
          </a:p>
        </p:txBody>
      </p:sp>
    </p:spTree>
    <p:extLst>
      <p:ext uri="{BB962C8B-B14F-4D97-AF65-F5344CB8AC3E}">
        <p14:creationId xmlns:p14="http://schemas.microsoft.com/office/powerpoint/2010/main" val="22832984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39. Accesibilidad del servicio universal.</a:t>
            </a:r>
          </a:p>
          <a:p>
            <a:r>
              <a:rPr lang="es-ES" sz="1200" b="0" i="0" u="none" strike="noStrike" kern="1200" baseline="0" dirty="0" smtClean="0">
                <a:solidFill>
                  <a:schemeClr val="tx1"/>
                </a:solidFill>
                <a:latin typeface="+mn-lt"/>
                <a:ea typeface="+mn-ea"/>
                <a:cs typeface="+mn-cs"/>
              </a:rPr>
              <a:t>1. Los consumidores con discapacidad deben tener un acceso a los servicios incluidos en el servicio universal a un nivel equivalente al que disfrutan otros consumidores.</a:t>
            </a:r>
          </a:p>
          <a:p>
            <a:r>
              <a:rPr lang="es-ES" sz="1200" b="0" i="0" u="none" strike="noStrike" kern="1200" baseline="0" dirty="0" smtClean="0">
                <a:solidFill>
                  <a:schemeClr val="tx1"/>
                </a:solidFill>
                <a:latin typeface="+mn-lt"/>
                <a:ea typeface="+mn-ea"/>
                <a:cs typeface="+mn-cs"/>
              </a:rPr>
              <a:t>2. A tal efecto, se podrán imponer como obligación de servicio universal medidas específicas con vistas a garantizar que los equipos terminales conexos y los equipos y servicios específicos que favorecen un acceso equivalente, incluidos, en su caso, los servicios de conversión a texto y los servicios de conversación total en modo texto, estén disponibles y sean asequibles.</a:t>
            </a:r>
          </a:p>
          <a:p>
            <a:r>
              <a:rPr lang="es-ES" sz="1200" b="0" i="0" u="none" strike="noStrike" kern="1200" baseline="0" dirty="0" smtClean="0">
                <a:solidFill>
                  <a:schemeClr val="tx1"/>
                </a:solidFill>
                <a:latin typeface="+mn-lt"/>
                <a:ea typeface="+mn-ea"/>
                <a:cs typeface="+mn-cs"/>
              </a:rPr>
              <a:t>3. Mediante real decreto se adoptarán medidas a fin de garantizar que los consumidores con discapacidad también puedan beneficiarse de la capacidad de elección de operadores de que disfruta la mayoría de los consumidores.</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40. Designación de los operadores encargados de la prestación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Cuando la prestación de cualquiera de los servicios integrantes del servicio universal en una ubicación fija no quede garantizada por las circunstancias normales de explotación comercial, el Ministerio de Asuntos Económicos y Transformación Digital designará uno o más operadores para que satisfagan todas las solicitudes razonables de acceso a los servicios integrantes del servicio universal y garanticen su prestación eficiente en las partes afectadas del territorio nacional a efecto de asegurar su disponibilidad en todo el territorio nacional. A estos efectos podrán designarse operadores diferentes para la prestación de los distintos servicios del servicio universal y abarcar distintas zonas o partes del territorio nacional.</a:t>
            </a:r>
          </a:p>
          <a:p>
            <a:r>
              <a:rPr lang="es-ES" sz="1200" b="0" i="0" u="none" strike="noStrike" kern="1200" baseline="0" dirty="0" smtClean="0">
                <a:solidFill>
                  <a:schemeClr val="tx1"/>
                </a:solidFill>
                <a:latin typeface="+mn-lt"/>
                <a:ea typeface="+mn-ea"/>
                <a:cs typeface="+mn-cs"/>
              </a:rPr>
              <a:t>2. El sistema de designación de operadores encargados de garantizar la prestación de los servicios integrantes del servicio universal se establecerá mediante real decreto, con sujeción a los principios de eficiencia, objetividad, transparencia y no discriminación sin excluir a priori la designación de ningún operador. En todo caso, contemplará un mecanismo de licitación pública para la prestación de dichos servicios. Estos procedimientos de designación garantizarán que la prestación de los servicios incluidos en el servicio universal se haga de manera rentable y se podrán utilizar como medio para determinar el coste neto derivado de las obligaciones asignadas, a los efectos de lo dispuesto en el artículo 42.2.</a:t>
            </a:r>
          </a:p>
          <a:p>
            <a:r>
              <a:rPr lang="es-ES" sz="1200" b="0" i="0" u="none" strike="noStrike" kern="1200" baseline="0" dirty="0" smtClean="0">
                <a:solidFill>
                  <a:schemeClr val="tx1"/>
                </a:solidFill>
                <a:latin typeface="+mn-lt"/>
                <a:ea typeface="+mn-ea"/>
                <a:cs typeface="+mn-cs"/>
              </a:rPr>
              <a:t>3. Cuando uno de los operadores designados para la prestación del servicio universal se proponga entregar una parte sustancial o la totalidad de sus activos de red de acceso local a una persona jurídica separada de distinta propiedad, informará con la debida antelación al Ministerio de Asuntos Económicos y Transformación Digital a fin de evaluar las repercusiones de la operación prevista en el suministro en una ubicación fija de los servicios incluidos en el servicio universal. El Ministerio de Asuntos Económicos y Transformación Digital, como consecuencia de la evaluación realizada, podrá imponer, modificar o suprimir obligaciones a dicho operador designado.</a:t>
            </a:r>
          </a:p>
          <a:p>
            <a:r>
              <a:rPr lang="es-ES" sz="1200" b="0" i="0" u="none" strike="noStrike" kern="1200" baseline="0" dirty="0" smtClean="0">
                <a:solidFill>
                  <a:schemeClr val="tx1"/>
                </a:solidFill>
                <a:latin typeface="+mn-lt"/>
                <a:ea typeface="+mn-ea"/>
                <a:cs typeface="+mn-cs"/>
              </a:rPr>
              <a:t>4. El Ministerio de Asuntos Económicos y Transformación Digital podrá establecer objetivos de rendimiento aplicables al operador u operadores designados para la prestación del servicio universal.</a:t>
            </a:r>
          </a:p>
          <a:p>
            <a:r>
              <a:rPr lang="es-ES" sz="1200" b="0" i="0" u="none" strike="noStrike" kern="1200" baseline="0" dirty="0" smtClean="0">
                <a:solidFill>
                  <a:schemeClr val="tx1"/>
                </a:solidFill>
                <a:latin typeface="+mn-lt"/>
                <a:ea typeface="+mn-ea"/>
                <a:cs typeface="+mn-cs"/>
              </a:rPr>
              <a:t>5. El Ministerio de Asuntos Económicos y Transformación Digital notificará a la Comisión Europea las obligaciones de servicio universal impuestas al operador u operadores designados para el cumplimiento de obligaciones de servicio universal, así como los cambios relacionados con dichas obligaciones o con el operador u operadores designados.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155</a:t>
            </a:fld>
            <a:endParaRPr lang="es-ES"/>
          </a:p>
        </p:txBody>
      </p:sp>
    </p:spTree>
    <p:extLst>
      <p:ext uri="{BB962C8B-B14F-4D97-AF65-F5344CB8AC3E}">
        <p14:creationId xmlns:p14="http://schemas.microsoft.com/office/powerpoint/2010/main" val="15162513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41. Control del gasto.</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que cumplan obligaciones de servicio universal en virtud de lo establecido en los artículos 37 a 40, deberán ofrecer a los consumidores las facilidades y los servicios específicos determinados mediante real decreto, que incluirán, en todo caso, los relacionados en la parte A del anexo VI del Código Europeo de Comunicaciones Electrónicas, a fin de permitir a los consumidores el seguimiento y control de sus propios gastos.</a:t>
            </a:r>
          </a:p>
          <a:p>
            <a:r>
              <a:rPr lang="es-ES" sz="1200" b="0" i="0" u="none" strike="noStrike" kern="1200" baseline="0" dirty="0" smtClean="0">
                <a:solidFill>
                  <a:schemeClr val="tx1"/>
                </a:solidFill>
                <a:latin typeface="+mn-lt"/>
                <a:ea typeface="+mn-ea"/>
                <a:cs typeface="+mn-cs"/>
              </a:rPr>
              <a:t>2. Dichos operadores deberán implantar un sistema para evitar la desconexión injustificada del servicio de comunicaciones vocales o de un servicio de acceso adecuado a internet de banda ancha de los consumidores con rentas bajas o con necesidades sociales especiales, incluido un mecanismo adecuado para verificar el interés por seguir utilizando el servicio.</a:t>
            </a:r>
          </a:p>
          <a:p>
            <a:r>
              <a:rPr lang="es-ES" sz="1200" b="0" i="0" u="none" strike="noStrike" kern="1200" baseline="0" dirty="0" smtClean="0">
                <a:solidFill>
                  <a:schemeClr val="tx1"/>
                </a:solidFill>
                <a:latin typeface="+mn-lt"/>
                <a:ea typeface="+mn-ea"/>
                <a:cs typeface="+mn-cs"/>
              </a:rPr>
              <a:t>3. Los consumidores que se beneficien del cumplimiento de las obligaciones de servicio universal no pueden verse obligados al pago de facilidades o servicios adicionales que no sean necesarios o que resulten superfluos para el servicio solicitado.</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Artículo 42. Coste y financiación del servicio universal.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Todas las obligaciones que se incluyen en el servicio universal estarán sujetas a los mecanismos de financiación que se establecen en este artículo.</a:t>
            </a:r>
          </a:p>
          <a:p>
            <a:r>
              <a:rPr lang="es-ES" sz="1200" b="0" i="0" u="none" strike="noStrike" kern="1200" baseline="0" dirty="0" smtClean="0">
                <a:solidFill>
                  <a:schemeClr val="tx1"/>
                </a:solidFill>
                <a:latin typeface="+mn-lt"/>
                <a:ea typeface="+mn-ea"/>
                <a:cs typeface="+mn-cs"/>
              </a:rPr>
              <a:t>2. La Comisión Nacional de los Mercados y la Competencia determinará si la obligación de la prestación del servicio universal puede implicar una carga injusta para los operadores obligados a su prestación.</a:t>
            </a:r>
          </a:p>
          <a:p>
            <a:r>
              <a:rPr lang="es-ES" sz="1200" b="0" i="0" u="none" strike="noStrike" kern="1200" baseline="0" dirty="0" smtClean="0">
                <a:solidFill>
                  <a:schemeClr val="tx1"/>
                </a:solidFill>
                <a:latin typeface="+mn-lt"/>
                <a:ea typeface="+mn-ea"/>
                <a:cs typeface="+mn-cs"/>
              </a:rPr>
              <a:t>En caso de que se considere que puede existir dicha carga injusta, el coste neto de prestación del servicio universal será determinado periódicamente por la Comisión Nacional de los Mercados y la Competencia de acuerdo con los procedimientos de designación previstos en el artículo 40.2 o en función del ahorro neto que el operador conseguiría si no tuviera la obligación de prestar el servicio universal.</a:t>
            </a:r>
          </a:p>
          <a:p>
            <a:r>
              <a:rPr lang="es-ES" sz="1200" b="0" i="0" u="none" strike="noStrike" kern="1200" baseline="0" dirty="0" smtClean="0">
                <a:solidFill>
                  <a:schemeClr val="tx1"/>
                </a:solidFill>
                <a:latin typeface="+mn-lt"/>
                <a:ea typeface="+mn-ea"/>
                <a:cs typeface="+mn-cs"/>
              </a:rPr>
              <a:t>Para la determinación de este ahorro neto la Comisión Nacional de los Mercados y la Competencia desarrollará y publicará una metodología de acuerdo con los criterios que se establezcan mediante real decreto.</a:t>
            </a:r>
          </a:p>
          <a:p>
            <a:r>
              <a:rPr lang="es-ES" sz="1200" b="0" i="0" u="none" strike="noStrike" kern="1200" baseline="0" dirty="0" smtClean="0">
                <a:solidFill>
                  <a:schemeClr val="tx1"/>
                </a:solidFill>
                <a:latin typeface="+mn-lt"/>
                <a:ea typeface="+mn-ea"/>
                <a:cs typeface="+mn-cs"/>
              </a:rPr>
              <a:t>Las cuentas y demás información en que se base el cálculo del ahorro neto serán objeto de auditoría por parte de la Comisión Nacional de los Mercados y la Competencia. Los resultados y las conclusiones de la auditoría se pondrán a disposición del público.</a:t>
            </a:r>
          </a:p>
          <a:p>
            <a:r>
              <a:rPr lang="es-ES" sz="1200" b="0" i="0" u="none" strike="noStrike" kern="1200" baseline="0" dirty="0" smtClean="0">
                <a:solidFill>
                  <a:schemeClr val="tx1"/>
                </a:solidFill>
                <a:latin typeface="+mn-lt"/>
                <a:ea typeface="+mn-ea"/>
                <a:cs typeface="+mn-cs"/>
              </a:rPr>
              <a:t>3. El coste neto de la obligación de prestación del servicio universal será financiado por un mecanismo de reparto, en condiciones de transparencia, distorsión mínima del mercado, no discriminación y proporcionalidad, por aquellos operadores que obtengan por el suministro de redes públicas o la prestación de servicios de comunicaciones electrónicas disponibles al público unos ingresos brutos de explotación anuales superiores a 100 millones de euros. Esta cifra podrá ser actualizada o modificada mediante real decreto acordado en Consejo de Ministros, previo informe de la Comisión Nacional de los Mercados y la Competencia, en función de la evolución del mercado y de las cuotas que los distintos operadores tienen en cada momento en el mercado.</a:t>
            </a:r>
          </a:p>
          <a:p>
            <a:r>
              <a:rPr lang="es-ES" sz="1200" b="0" i="0" u="none" strike="noStrike" kern="1200" baseline="0" dirty="0" smtClean="0">
                <a:solidFill>
                  <a:schemeClr val="tx1"/>
                </a:solidFill>
                <a:latin typeface="+mn-lt"/>
                <a:ea typeface="+mn-ea"/>
                <a:cs typeface="+mn-cs"/>
              </a:rPr>
              <a:t>4. Una vez fijado este coste, la Comisión Nacional de los Mercados y la Competencia determinará las aportaciones que correspondan a cada uno de los operadores con obligaciones de contribución a la financiación del servicio universal.</a:t>
            </a:r>
          </a:p>
          <a:p>
            <a:r>
              <a:rPr lang="es-ES" sz="1200" b="0" i="0" u="none" strike="noStrike" kern="1200" baseline="0" dirty="0" smtClean="0">
                <a:solidFill>
                  <a:schemeClr val="tx1"/>
                </a:solidFill>
                <a:latin typeface="+mn-lt"/>
                <a:ea typeface="+mn-ea"/>
                <a:cs typeface="+mn-cs"/>
              </a:rPr>
              <a:t>Dichas aportaciones, así como, en su caso, las deducciones y exenciones aplicables, se verificarán de acuerdo con las condiciones que se establezcan por real decreto.</a:t>
            </a:r>
          </a:p>
          <a:p>
            <a:r>
              <a:rPr lang="es-ES" sz="1200" b="0" i="0" u="none" strike="noStrike" kern="1200" baseline="0" dirty="0" smtClean="0">
                <a:solidFill>
                  <a:schemeClr val="tx1"/>
                </a:solidFill>
                <a:latin typeface="+mn-lt"/>
                <a:ea typeface="+mn-ea"/>
                <a:cs typeface="+mn-cs"/>
              </a:rPr>
              <a:t>Las aportaciones recibidas se depositarán en el Fondo nacional del servicio universal.</a:t>
            </a:r>
          </a:p>
          <a:p>
            <a:r>
              <a:rPr lang="es-ES" sz="1200" b="0" i="0" u="none" strike="noStrike" kern="1200" baseline="0" dirty="0" smtClean="0">
                <a:solidFill>
                  <a:schemeClr val="tx1"/>
                </a:solidFill>
                <a:latin typeface="+mn-lt"/>
                <a:ea typeface="+mn-ea"/>
                <a:cs typeface="+mn-cs"/>
              </a:rPr>
              <a:t>5. El Fondo nacional del servicio universal tiene por finalidad garantizar la financiación del servicio universal.</a:t>
            </a:r>
          </a:p>
          <a:p>
            <a:r>
              <a:rPr lang="es-ES" sz="1200" b="0" i="0" u="none" strike="noStrike" kern="1200" baseline="0" dirty="0" smtClean="0">
                <a:solidFill>
                  <a:schemeClr val="tx1"/>
                </a:solidFill>
                <a:latin typeface="+mn-lt"/>
                <a:ea typeface="+mn-ea"/>
                <a:cs typeface="+mn-cs"/>
              </a:rPr>
              <a:t>El Fondo nacional del servicio universal ha de utilizar un sistema transparente y neutro de recaudación de contribuciones que evite el peligro de la doble imposición de contribuciones sobre operaciones soportadas y repercutidas por los operadores.</a:t>
            </a:r>
          </a:p>
          <a:p>
            <a:r>
              <a:rPr lang="es-ES" sz="1200" b="0" i="0" u="none" strike="noStrike" kern="1200" baseline="0" dirty="0" smtClean="0">
                <a:solidFill>
                  <a:schemeClr val="tx1"/>
                </a:solidFill>
                <a:latin typeface="+mn-lt"/>
                <a:ea typeface="+mn-ea"/>
                <a:cs typeface="+mn-cs"/>
              </a:rPr>
              <a:t>Los activos en metálico procedentes de los operadores con obligaciones de contribuir a la financiación del servicio universal se depositarán en este fondo, en una cuenta específica designada a tal efecto. Los gastos de gestión de esta cuenta serán deducidos de su saldo, y los rendimientos que este genere, si los hubiere, minorarán la contribución de los aportantes.</a:t>
            </a:r>
          </a:p>
          <a:p>
            <a:r>
              <a:rPr lang="es-ES" sz="1200" b="0" i="0" u="none" strike="noStrike" kern="1200" baseline="0" dirty="0" smtClean="0">
                <a:solidFill>
                  <a:schemeClr val="tx1"/>
                </a:solidFill>
                <a:latin typeface="+mn-lt"/>
                <a:ea typeface="+mn-ea"/>
                <a:cs typeface="+mn-cs"/>
              </a:rPr>
              <a:t>En la cuenta podrán depositarse aquellas aportaciones que sean realizadas por cualquier persona física o jurídica que desee contribuir, desinteresadamente, a la financiación de cualquier prestación propia del servicio universal.</a:t>
            </a:r>
          </a:p>
          <a:p>
            <a:r>
              <a:rPr lang="es-ES" sz="1200" b="0" i="0" u="none" strike="noStrike" kern="1200" baseline="0" dirty="0" smtClean="0">
                <a:solidFill>
                  <a:schemeClr val="tx1"/>
                </a:solidFill>
                <a:latin typeface="+mn-lt"/>
                <a:ea typeface="+mn-ea"/>
                <a:cs typeface="+mn-cs"/>
              </a:rPr>
              <a:t>Los operadores sujetos a obligaciones de prestación del servicio universal recibirán de este fondo la cantidad correspondiente al coste neto que les supone dicha obligación, calculado según el procedimiento establecido en este artículo.</a:t>
            </a:r>
          </a:p>
          <a:p>
            <a:r>
              <a:rPr lang="es-ES" sz="1200" b="0" i="0" u="none" strike="noStrike" kern="1200" baseline="0" dirty="0" smtClean="0">
                <a:solidFill>
                  <a:schemeClr val="tx1"/>
                </a:solidFill>
                <a:latin typeface="+mn-lt"/>
                <a:ea typeface="+mn-ea"/>
                <a:cs typeface="+mn-cs"/>
              </a:rPr>
              <a:t>La Comisión Nacional de los Mercados y la Competencia se encargará de la gestión del Fondo nacional del servicio universal. Mediante real decreto se determinará su estructura, organización, mecanismos de control y la forma y plazos en los que se realizarán las aportaciones.</a:t>
            </a:r>
          </a:p>
          <a:p>
            <a:r>
              <a:rPr lang="es-ES" sz="1200" b="0" i="0" u="none" strike="noStrike" kern="1200" baseline="0" dirty="0" smtClean="0">
                <a:solidFill>
                  <a:schemeClr val="tx1"/>
                </a:solidFill>
                <a:latin typeface="+mn-lt"/>
                <a:ea typeface="+mn-ea"/>
                <a:cs typeface="+mn-cs"/>
              </a:rPr>
              <a:t>6. Mediante real decreto podrá preverse la existencia de un mecanismo de compensación directa entre operadores para aquellos casos en que la magnitud del coste no justifique los costes de gestión del fondo nacional del servicio universal.</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156</a:t>
            </a:fld>
            <a:endParaRPr lang="es-ES"/>
          </a:p>
        </p:txBody>
      </p:sp>
    </p:spTree>
    <p:extLst>
      <p:ext uri="{BB962C8B-B14F-4D97-AF65-F5344CB8AC3E}">
        <p14:creationId xmlns:p14="http://schemas.microsoft.com/office/powerpoint/2010/main" val="17779328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159</a:t>
            </a:fld>
            <a:endParaRPr lang="es-ES"/>
          </a:p>
        </p:txBody>
      </p:sp>
    </p:spTree>
    <p:extLst>
      <p:ext uri="{BB962C8B-B14F-4D97-AF65-F5344CB8AC3E}">
        <p14:creationId xmlns:p14="http://schemas.microsoft.com/office/powerpoint/2010/main" val="36067036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160</a:t>
            </a:fld>
            <a:endParaRPr lang="es-ES"/>
          </a:p>
        </p:txBody>
      </p:sp>
    </p:spTree>
    <p:extLst>
      <p:ext uri="{BB962C8B-B14F-4D97-AF65-F5344CB8AC3E}">
        <p14:creationId xmlns:p14="http://schemas.microsoft.com/office/powerpoint/2010/main" val="28395761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161</a:t>
            </a:fld>
            <a:endParaRPr lang="es-ES"/>
          </a:p>
        </p:txBody>
      </p:sp>
    </p:spTree>
    <p:extLst>
      <p:ext uri="{BB962C8B-B14F-4D97-AF65-F5344CB8AC3E}">
        <p14:creationId xmlns:p14="http://schemas.microsoft.com/office/powerpoint/2010/main" val="116217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46. Ubicación compartida y uso compartido de la propiedad pública o privada.</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Los operadores de redes públicas de comunicaciones electrónicas podrán celebrar de manera voluntaria acuerdos entre sí para determinar las condiciones para la ubicación o el uso compartido de sus elementos de red y recursos asociados, así como la utilización compartida del dominio público o la propiedad privada, con plena sujeción a la normativa de defensa de la competencia.</a:t>
            </a:r>
          </a:p>
          <a:p>
            <a:r>
              <a:rPr lang="es-ES" sz="1200" b="0" i="0" u="none" strike="noStrike" kern="1200" baseline="0" dirty="0" smtClean="0">
                <a:solidFill>
                  <a:schemeClr val="tx1"/>
                </a:solidFill>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La ubicación compartida de elementos de red y recursos asociados y la utilización compartida del dominio público o la propiedad privada también podrá ser impuesta de manera obligatoria a los operadores que hayan ejercido el derecho a la ocupación de la propiedad pública o privada. A tal efecto, en los términos en que mediante real decreto se determine, el Ministerio de Asuntos Económicos y Transformación Digital, previo trámite de audiencia a los operadores afectados y de manera motivada, podrá imponer, con carácter general o para casos concretos, la utilización compartida del dominio público o la propiedad privada en que se van a establecer las redes públicas de comunicaciones electrónicas o el uso compartido de los elementos de red y recursos asociados, determinando, en su caso, los criterios para compartir los gastos que produzca la ubicación o el uso compartido.</a:t>
            </a:r>
          </a:p>
          <a:p>
            <a:r>
              <a:rPr lang="es-ES" sz="1200" b="1" i="0" u="none" strike="noStrike" kern="1200" baseline="0" dirty="0" smtClean="0">
                <a:solidFill>
                  <a:schemeClr val="tx1"/>
                </a:solidFill>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al Ministerio de Asuntos Económicos y Transformación Digital el inicio del procedimiento establecido en el párrafo anterior</a:t>
            </a:r>
            <a:r>
              <a:rPr lang="es-ES" sz="1200" b="0" i="0" u="none" strike="noStrike" kern="1200" baseline="0" dirty="0" smtClean="0">
                <a:solidFill>
                  <a:schemeClr val="tx1"/>
                </a:solidFill>
                <a:latin typeface="+mn-lt"/>
                <a:ea typeface="+mn-ea"/>
                <a:cs typeface="+mn-cs"/>
              </a:rPr>
              <a:t>. En estos casos, antes de que el Ministerio de Asuntos Económicos y Transformación Digital imponga la utilización compartida del dominio público o la propiedad privada, el citado departamento ministerial deberá realizar un trámite para que la Administración Pública competente que ha instado el procedimiento pueda efectuar alegaciones por un plazo de quince días hábiles.</a:t>
            </a:r>
          </a:p>
          <a:p>
            <a:r>
              <a:rPr lang="es-ES" sz="1200" b="0" i="0" u="none" strike="noStrike" kern="1200" baseline="0" dirty="0" smtClean="0">
                <a:solidFill>
                  <a:schemeClr val="tx1"/>
                </a:solidFill>
                <a:latin typeface="+mn-lt"/>
                <a:ea typeface="+mn-ea"/>
                <a:cs typeface="+mn-cs"/>
              </a:rPr>
              <a:t>3. Las medidas adoptadas de conformidad con el presente artículo deberán ser objetivas, transparentes, no discriminatorias y proporcionadas. Cuando proceda, estas medidas se aplicarán de forma coordinada con las Administraciones competentes correspondientes y con la Comisión Nacional de los Mercados y la Competencia.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31</a:t>
            </a:fld>
            <a:endParaRPr lang="es-ES"/>
          </a:p>
        </p:txBody>
      </p:sp>
    </p:spTree>
    <p:extLst>
      <p:ext uri="{BB962C8B-B14F-4D97-AF65-F5344CB8AC3E}">
        <p14:creationId xmlns:p14="http://schemas.microsoft.com/office/powerpoint/2010/main" val="4912984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162</a:t>
            </a:fld>
            <a:endParaRPr lang="es-ES"/>
          </a:p>
        </p:txBody>
      </p:sp>
    </p:spTree>
    <p:extLst>
      <p:ext uri="{BB962C8B-B14F-4D97-AF65-F5344CB8AC3E}">
        <p14:creationId xmlns:p14="http://schemas.microsoft.com/office/powerpoint/2010/main" val="4391012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163</a:t>
            </a:fld>
            <a:endParaRPr lang="es-ES"/>
          </a:p>
        </p:txBody>
      </p:sp>
    </p:spTree>
    <p:extLst>
      <p:ext uri="{BB962C8B-B14F-4D97-AF65-F5344CB8AC3E}">
        <p14:creationId xmlns:p14="http://schemas.microsoft.com/office/powerpoint/2010/main" val="5499493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164</a:t>
            </a:fld>
            <a:endParaRPr lang="es-ES"/>
          </a:p>
        </p:txBody>
      </p:sp>
    </p:spTree>
    <p:extLst>
      <p:ext uri="{BB962C8B-B14F-4D97-AF65-F5344CB8AC3E}">
        <p14:creationId xmlns:p14="http://schemas.microsoft.com/office/powerpoint/2010/main" val="5597900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165</a:t>
            </a:fld>
            <a:endParaRPr lang="es-ES"/>
          </a:p>
        </p:txBody>
      </p:sp>
    </p:spTree>
    <p:extLst>
      <p:ext uri="{BB962C8B-B14F-4D97-AF65-F5344CB8AC3E}">
        <p14:creationId xmlns:p14="http://schemas.microsoft.com/office/powerpoint/2010/main" val="19184344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166</a:t>
            </a:fld>
            <a:endParaRPr lang="es-ES"/>
          </a:p>
        </p:txBody>
      </p:sp>
    </p:spTree>
    <p:extLst>
      <p:ext uri="{BB962C8B-B14F-4D97-AF65-F5344CB8AC3E}">
        <p14:creationId xmlns:p14="http://schemas.microsoft.com/office/powerpoint/2010/main" val="33899001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167</a:t>
            </a:fld>
            <a:endParaRPr lang="es-ES"/>
          </a:p>
        </p:txBody>
      </p:sp>
    </p:spTree>
    <p:extLst>
      <p:ext uri="{BB962C8B-B14F-4D97-AF65-F5344CB8AC3E}">
        <p14:creationId xmlns:p14="http://schemas.microsoft.com/office/powerpoint/2010/main" val="4274414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168</a:t>
            </a:fld>
            <a:endParaRPr lang="es-ES"/>
          </a:p>
        </p:txBody>
      </p:sp>
    </p:spTree>
    <p:extLst>
      <p:ext uri="{BB962C8B-B14F-4D97-AF65-F5344CB8AC3E}">
        <p14:creationId xmlns:p14="http://schemas.microsoft.com/office/powerpoint/2010/main" val="23313383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169</a:t>
            </a:fld>
            <a:endParaRPr lang="es-ES"/>
          </a:p>
        </p:txBody>
      </p:sp>
    </p:spTree>
    <p:extLst>
      <p:ext uri="{BB962C8B-B14F-4D97-AF65-F5344CB8AC3E}">
        <p14:creationId xmlns:p14="http://schemas.microsoft.com/office/powerpoint/2010/main" val="25016049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170</a:t>
            </a:fld>
            <a:endParaRPr lang="es-ES"/>
          </a:p>
        </p:txBody>
      </p:sp>
    </p:spTree>
    <p:extLst>
      <p:ext uri="{BB962C8B-B14F-4D97-AF65-F5344CB8AC3E}">
        <p14:creationId xmlns:p14="http://schemas.microsoft.com/office/powerpoint/2010/main" val="19232674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171</a:t>
            </a:fld>
            <a:endParaRPr lang="es-ES"/>
          </a:p>
        </p:txBody>
      </p:sp>
    </p:spTree>
    <p:extLst>
      <p:ext uri="{BB962C8B-B14F-4D97-AF65-F5344CB8AC3E}">
        <p14:creationId xmlns:p14="http://schemas.microsoft.com/office/powerpoint/2010/main" val="414991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47. Otras servidumbres y limitaciones a la propiedad.</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La protección del dominio público radioeléctrico tiene como finalidades su aprovechamiento óptimo, evitar su degradación y el mantenimiento de un adecuado nivel de calidad en el funcionamiento de los distintos servicios de radiocomunicaciones y aquellos otros que hacen uso del dominio público radioeléctrico.</a:t>
            </a:r>
          </a:p>
          <a:p>
            <a:r>
              <a:rPr lang="es-ES" sz="1200" b="0" i="0" u="none" strike="noStrike" kern="1200" baseline="0" dirty="0" smtClean="0">
                <a:solidFill>
                  <a:schemeClr val="tx1"/>
                </a:solidFill>
                <a:latin typeface="+mn-lt"/>
                <a:ea typeface="+mn-ea"/>
                <a:cs typeface="+mn-cs"/>
              </a:rPr>
              <a:t>El Ministerio de Asuntos Económicos y Transformación Digital podrá establecer las limitaciones a la propiedad y a la intensidad de campo eléctrico y las servidumbres que resulten necesarias para la protección radioeléctrica de determinadas instalaciones o para asegurar el adecuado funcionamiento de estaciones o instalaciones radioeléctricas utilizadas para la prestación de servicios públicos, por motivos de seguridad pública o cuando así sea necesario en virtud de acuerdos internacionales, en los términos de la disposición adicional segunda y las normas de desarrollo de esta ley.</a:t>
            </a:r>
          </a:p>
          <a:p>
            <a:r>
              <a:rPr lang="es-ES" sz="1200" b="0" i="0" u="none" strike="noStrike" kern="1200" baseline="0" dirty="0" smtClean="0">
                <a:solidFill>
                  <a:schemeClr val="tx1"/>
                </a:solidFill>
                <a:latin typeface="+mn-lt"/>
                <a:ea typeface="+mn-ea"/>
                <a:cs typeface="+mn-cs"/>
              </a:rPr>
              <a:t>2. Asimismo, el Ministerio de Asuntos Económicos y Transformación Digital podrá imponer límites a los derechos de uso del dominio público radioeléctrico para la protección de otros servicios o bienes jurídicamente protegidos prevalentes o de servicios públicos que puedan verse afectados por la utilización de dicho dominio público, en los términos que mediante real decreto se determinen. En la imposición de estos límites se debe efectuar un previo trámite de audiencia a los titulares de los derechos de uso del dominio público radioeléctrico que pueden verse afectados y se deberán respetar los principios de transparencia y publicidad.</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32</a:t>
            </a:fld>
            <a:endParaRPr lang="es-ES"/>
          </a:p>
        </p:txBody>
      </p:sp>
    </p:spTree>
    <p:extLst>
      <p:ext uri="{BB962C8B-B14F-4D97-AF65-F5344CB8AC3E}">
        <p14:creationId xmlns:p14="http://schemas.microsoft.com/office/powerpoint/2010/main" val="173489868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172</a:t>
            </a:fld>
            <a:endParaRPr lang="es-ES"/>
          </a:p>
        </p:txBody>
      </p:sp>
    </p:spTree>
    <p:extLst>
      <p:ext uri="{BB962C8B-B14F-4D97-AF65-F5344CB8AC3E}">
        <p14:creationId xmlns:p14="http://schemas.microsoft.com/office/powerpoint/2010/main" val="252206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33</a:t>
            </a:fld>
            <a:endParaRPr lang="es-ES"/>
          </a:p>
        </p:txBody>
      </p:sp>
    </p:spTree>
    <p:extLst>
      <p:ext uri="{BB962C8B-B14F-4D97-AF65-F5344CB8AC3E}">
        <p14:creationId xmlns:p14="http://schemas.microsoft.com/office/powerpoint/2010/main" val="33853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b="1" spc="85" dirty="0" smtClean="0">
                <a:solidFill>
                  <a:srgbClr val="001D4D"/>
                </a:solidFill>
              </a:rPr>
              <a:t>Artículo 49. Colaboración entre Administraciones Públicas en la instalación o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9</a:t>
            </a:r>
          </a:p>
          <a:p>
            <a:endParaRPr 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9. Para la instalación o explotación de las estaciones o infraestructuras radioeléctricas y recursos asociados en dominio privado no podrá exigirse por parte de las Administraciones Públicas competentes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p>
          <a:p>
            <a:r>
              <a:rPr lang="es-ES" sz="1200" b="0" i="0" u="none" strike="noStrike" kern="1200" baseline="0" dirty="0" smtClean="0">
                <a:solidFill>
                  <a:schemeClr val="tx1"/>
                </a:solidFill>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p>
          <a:p>
            <a:r>
              <a:rPr lang="es-ES" sz="1200" b="0" i="0" u="none" strike="noStrike" kern="1200" baseline="0" dirty="0" smtClean="0">
                <a:solidFill>
                  <a:schemeClr val="tx1"/>
                </a:solidFill>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r>
              <a:rPr lang="es-ES" sz="1200" b="0" i="0" u="none" strike="noStrike" kern="1200" baseline="0" dirty="0" smtClean="0">
                <a:solidFill>
                  <a:schemeClr val="tx1"/>
                </a:solidFill>
                <a:latin typeface="+mn-lt"/>
                <a:ea typeface="+mn-ea"/>
                <a:cs typeface="+mn-cs"/>
              </a:rPr>
              <a:t>Los planes de despliegue o instalación son documentos de carácter descriptivo e informativo, no debiendo tener un grado de detalle propio de un proyecto técnico y su presentación es potestativa para los operadores. Su contenido se considera confidencial.</a:t>
            </a:r>
          </a:p>
          <a:p>
            <a:r>
              <a:rPr lang="es-ES" sz="1200" b="0" i="0" u="none" strike="noStrike" kern="1200" baseline="0" dirty="0" smtClean="0">
                <a:solidFill>
                  <a:schemeClr val="tx1"/>
                </a:solidFill>
                <a:latin typeface="+mn-lt"/>
                <a:ea typeface="+mn-ea"/>
                <a:cs typeface="+mn-cs"/>
              </a:rPr>
              <a:t>En el plan de despliegue o instalación, el operador efectuará una mera previsión de los supuestos en los que se pueden efectuar despliegues aéreos o por fachadas de cables y equipos en los términos indicados en el apartado anterior.</a:t>
            </a:r>
          </a:p>
          <a:p>
            <a:r>
              <a:rPr lang="es-ES" sz="1200" b="0" i="0" u="none" strike="noStrike" kern="1200" baseline="0" dirty="0" smtClean="0">
                <a:solidFill>
                  <a:schemeClr val="tx1"/>
                </a:solidFill>
                <a:latin typeface="+mn-lt"/>
                <a:ea typeface="+mn-ea"/>
                <a:cs typeface="+mn-cs"/>
              </a:rPr>
              <a:t>Este plan de despliegue o instalación a presentar por el operador se sujetará al contenido y deberá respetar las condiciones técnicas exigidas mediante real decreto acordado en Consejo de Ministros.</a:t>
            </a:r>
          </a:p>
          <a:p>
            <a:r>
              <a:rPr lang="es-ES" sz="1200" b="0" i="0" u="none" strike="noStrike" kern="1200" baseline="0" dirty="0" smtClean="0">
                <a:solidFill>
                  <a:schemeClr val="tx1"/>
                </a:solidFill>
                <a:latin typeface="+mn-lt"/>
                <a:ea typeface="+mn-ea"/>
                <a:cs typeface="+mn-cs"/>
              </a:rPr>
              <a:t>El plan de despliegue o instalación de red pública de comunicaciones electrónicas se entenderá aprobado si, transcurrido el plazo máximo de tres meses desde su presentación, la Administración Pública competente no ha dictado resolución expresa. La Administración Pública competente podrá fijar un plazo de resolución inferior.</a:t>
            </a:r>
          </a:p>
          <a:p>
            <a:r>
              <a:rPr lang="es-ES" sz="1200" b="0" i="0" u="none" strike="noStrike" kern="1200" baseline="0" dirty="0" smtClean="0">
                <a:solidFill>
                  <a:schemeClr val="tx1"/>
                </a:solidFill>
                <a:latin typeface="+mn-lt"/>
                <a:ea typeface="+mn-ea"/>
                <a:cs typeface="+mn-cs"/>
              </a:rPr>
              <a:t>Tanto para la aprobación de un plan de despliegue o instalación como para el otorgamiento, en su caso, de una autorización o licencia, la Administración competente sólo podrá exigir al operador documentación asociada a su ámbito competencial, que sea razonable y proporcional al fin perseguido y que no se encuentre ya en poder de la propia administración.</a:t>
            </a:r>
          </a:p>
          <a:p>
            <a:r>
              <a:rPr lang="es-ES" sz="1200" b="0" i="0" u="none" strike="noStrike" kern="1200" baseline="0" dirty="0" smtClean="0">
                <a:solidFill>
                  <a:schemeClr val="tx1"/>
                </a:solidFill>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r>
              <a:rPr lang="es-ES" sz="1200" b="0" i="0" u="none" strike="noStrike" kern="1200" baseline="0" dirty="0" smtClean="0">
                <a:solidFill>
                  <a:schemeClr val="tx1"/>
                </a:solidFill>
                <a:latin typeface="+mn-lt"/>
                <a:ea typeface="+mn-ea"/>
                <a:cs typeface="+mn-cs"/>
              </a:rPr>
              <a:t>La declaración responsable deberá contener una manifestación explícita del cumplimiento de aquellos requisitos que resulten exigibles de acuerdo con la normativa vigente, incluido, en su caso, estar en posesión de la documentación que así lo acredite.</a:t>
            </a:r>
          </a:p>
          <a:p>
            <a:r>
              <a:rPr lang="es-ES" sz="1200" b="0" i="0" u="none" strike="noStrike" kern="1200" baseline="0" dirty="0" smtClean="0">
                <a:solidFill>
                  <a:schemeClr val="tx1"/>
                </a:solidFill>
                <a:latin typeface="+mn-lt"/>
                <a:ea typeface="+mn-ea"/>
                <a:cs typeface="+mn-cs"/>
              </a:rPr>
              <a:t>Cuando deban realizarse diversas actuaciones relacionadas con la infraestructura o estación radioeléctrica, las declaraciones responsables se tramitarán conjuntamente siempre que ello resulte posible.</a:t>
            </a:r>
          </a:p>
          <a:p>
            <a:r>
              <a:rPr lang="es-ES" sz="1200" b="0" i="0" u="none" strike="noStrike" kern="1200" baseline="0" dirty="0" smtClean="0">
                <a:solidFill>
                  <a:schemeClr val="tx1"/>
                </a:solidFill>
                <a:latin typeface="+mn-lt"/>
                <a:ea typeface="+mn-ea"/>
                <a:cs typeface="+mn-cs"/>
              </a:rPr>
              <a:t>La presentación de la declaración responsable, con el consiguiente efecto de habilitación a partir de ese momento para ejecutar la instalación,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orden, estatal, autonómico o local, le estén atribuidas por el ordenamiento sectorial aplicable en cada caso.</a:t>
            </a:r>
          </a:p>
          <a:p>
            <a:r>
              <a:rPr lang="es-ES" sz="1200" b="0" i="0" u="none" strike="noStrike" kern="1200" baseline="0" dirty="0" smtClean="0">
                <a:solidFill>
                  <a:schemeClr val="tx1"/>
                </a:solidFill>
                <a:latin typeface="+mn-lt"/>
                <a:ea typeface="+mn-ea"/>
                <a:cs typeface="+mn-cs"/>
              </a:rPr>
              <a:t>La inexactitud, falsedad u omisión, de carácter esencial, en cualquier dato, manifestación o documento que se acompañe o incorpore a una declaración responsable, o la no presentación de la declaración responsable determinará la imposibilidad de explotar la instalación y, en su caso, la obligación de retirarla desde el momento en que se tenga constancia de tales hechos, sin perjuicio de las responsabilidades penales, civiles o administrativas a que hubiera lugar.</a:t>
            </a:r>
          </a:p>
          <a:p>
            <a:r>
              <a:rPr lang="es-ES" sz="1200" b="0" i="0" u="none" strike="noStrike" kern="1200" baseline="0" dirty="0" smtClean="0">
                <a:solidFill>
                  <a:schemeClr val="tx1"/>
                </a:solidFill>
                <a:latin typeface="+mn-lt"/>
                <a:ea typeface="+mn-ea"/>
                <a:cs typeface="+mn-cs"/>
              </a:rPr>
              <a:t>Reglamentariamente se establecerán los elementos de la declaración responsable que tendrán dicho carácter esencial.</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36</a:t>
            </a:fld>
            <a:endParaRPr lang="es-ES"/>
          </a:p>
        </p:txBody>
      </p:sp>
    </p:spTree>
    <p:extLst>
      <p:ext uri="{BB962C8B-B14F-4D97-AF65-F5344CB8AC3E}">
        <p14:creationId xmlns:p14="http://schemas.microsoft.com/office/powerpoint/2010/main" val="289766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Anexo II LGTEL. Definición de concepto</a:t>
            </a:r>
            <a:r>
              <a:rPr lang="es-ES" b="1" baseline="0" dirty="0" smtClean="0"/>
              <a:t> “</a:t>
            </a:r>
            <a:r>
              <a:rPr lang="es-ES" b="1" dirty="0" smtClean="0"/>
              <a:t>obras civiles” </a:t>
            </a:r>
          </a:p>
          <a:p>
            <a:endParaRPr lang="es-ES" dirty="0" smtClean="0"/>
          </a:p>
          <a:p>
            <a:r>
              <a:rPr lang="es-ES" sz="1200" b="0" i="0" u="none" strike="noStrike" kern="1200" baseline="0" dirty="0" smtClean="0">
                <a:solidFill>
                  <a:schemeClr val="tx1"/>
                </a:solidFill>
                <a:latin typeface="+mn-lt"/>
                <a:ea typeface="+mn-ea"/>
                <a:cs typeface="+mn-cs"/>
              </a:rPr>
              <a:t>43. </a:t>
            </a:r>
            <a:r>
              <a:rPr lang="es-ES" sz="1200" b="1" i="0" u="none" strike="noStrike" kern="1200" baseline="0" dirty="0" smtClean="0">
                <a:solidFill>
                  <a:schemeClr val="tx1"/>
                </a:solidFill>
                <a:latin typeface="+mn-lt"/>
                <a:ea typeface="+mn-ea"/>
                <a:cs typeface="+mn-cs"/>
              </a:rPr>
              <a:t>Obras civiles</a:t>
            </a:r>
            <a:r>
              <a:rPr lang="es-ES" sz="1200" b="0" i="0" u="none" strike="noStrike" kern="1200" baseline="0" dirty="0" smtClean="0">
                <a:solidFill>
                  <a:schemeClr val="tx1"/>
                </a:solidFill>
                <a:latin typeface="+mn-lt"/>
                <a:ea typeface="+mn-ea"/>
                <a:cs typeface="+mn-cs"/>
              </a:rPr>
              <a:t>: cada uno de los resultados de las obras de construcción o de ingeniería civil tomadas en conjunto que se basta para desempeñar una función económica o técnica e implica uno o más elementos de una infraestructura física.</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37</a:t>
            </a:fld>
            <a:endParaRPr lang="es-ES"/>
          </a:p>
        </p:txBody>
      </p:sp>
    </p:spTree>
    <p:extLst>
      <p:ext uri="{BB962C8B-B14F-4D97-AF65-F5344CB8AC3E}">
        <p14:creationId xmlns:p14="http://schemas.microsoft.com/office/powerpoint/2010/main" val="120831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38</a:t>
            </a:fld>
            <a:endParaRPr lang="es-ES"/>
          </a:p>
        </p:txBody>
      </p:sp>
    </p:spTree>
    <p:extLst>
      <p:ext uri="{BB962C8B-B14F-4D97-AF65-F5344CB8AC3E}">
        <p14:creationId xmlns:p14="http://schemas.microsoft.com/office/powerpoint/2010/main" val="403109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39</a:t>
            </a:fld>
            <a:endParaRPr lang="es-ES"/>
          </a:p>
        </p:txBody>
      </p:sp>
    </p:spTree>
    <p:extLst>
      <p:ext uri="{BB962C8B-B14F-4D97-AF65-F5344CB8AC3E}">
        <p14:creationId xmlns:p14="http://schemas.microsoft.com/office/powerpoint/2010/main" val="256132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b="1" spc="85" dirty="0" smtClean="0">
                <a:solidFill>
                  <a:srgbClr val="001D4D"/>
                </a:solidFill>
              </a:rPr>
              <a:t>Artículo 49. Colaboración entre Administraciones Públicas en la instalación o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8</a:t>
            </a:r>
          </a:p>
          <a:p>
            <a:endParaRPr 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8. Los operadores deberán hacer uso de las canalizaciones subterráneas o en el interior de las edificaciones que permitan la instalación y explotación de redes públicas de comunicaciones electrónicas.</a:t>
            </a:r>
          </a:p>
          <a:p>
            <a:r>
              <a:rPr lang="es-ES" sz="1200" b="0" i="0" u="none" strike="noStrike" kern="1200" baseline="0" dirty="0" smtClean="0">
                <a:solidFill>
                  <a:schemeClr val="tx1"/>
                </a:solidFill>
                <a:latin typeface="+mn-lt"/>
                <a:ea typeface="+mn-ea"/>
                <a:cs typeface="+mn-cs"/>
              </a:rPr>
              <a:t>En los casos en los que no existan dichas canalizaciones o no sea posible o razonable su uso por razones técnicas los operadores podrán efectuar despliegues aéreos siguiendo los previamente existentes.</a:t>
            </a:r>
          </a:p>
          <a:p>
            <a:r>
              <a:rPr lang="es-ES" sz="1200" b="0" i="0" u="none" strike="noStrike" kern="1200" baseline="0" dirty="0" smtClean="0">
                <a:solidFill>
                  <a:schemeClr val="tx1"/>
                </a:solidFill>
                <a:latin typeface="+mn-lt"/>
                <a:ea typeface="+mn-ea"/>
                <a:cs typeface="+mn-cs"/>
              </a:rPr>
              <a:t>Igualmente,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b="0" i="0" u="none" strike="noStrike" kern="1200" baseline="0" dirty="0" smtClean="0">
                <a:solidFill>
                  <a:schemeClr val="tx1"/>
                </a:solidFill>
                <a:latin typeface="+mn-lt"/>
                <a:ea typeface="+mn-ea"/>
                <a:cs typeface="+mn-cs"/>
              </a:rPr>
              <a:t>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40</a:t>
            </a:fld>
            <a:endParaRPr lang="es-ES"/>
          </a:p>
        </p:txBody>
      </p:sp>
    </p:spTree>
    <p:extLst>
      <p:ext uri="{BB962C8B-B14F-4D97-AF65-F5344CB8AC3E}">
        <p14:creationId xmlns:p14="http://schemas.microsoft.com/office/powerpoint/2010/main" val="96182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a:t>
            </a:fld>
            <a:endParaRPr lang="es-ES"/>
          </a:p>
        </p:txBody>
      </p:sp>
    </p:spTree>
    <p:extLst>
      <p:ext uri="{BB962C8B-B14F-4D97-AF65-F5344CB8AC3E}">
        <p14:creationId xmlns:p14="http://schemas.microsoft.com/office/powerpoint/2010/main" val="77934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41</a:t>
            </a:fld>
            <a:endParaRPr lang="es-ES"/>
          </a:p>
        </p:txBody>
      </p:sp>
    </p:spTree>
    <p:extLst>
      <p:ext uri="{BB962C8B-B14F-4D97-AF65-F5344CB8AC3E}">
        <p14:creationId xmlns:p14="http://schemas.microsoft.com/office/powerpoint/2010/main" val="360995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actividad de instalación de redes y la prestación de servicios de comunicaciones electrónicas se incluyen dentro de las Actividades Económicas definidas en el </a:t>
            </a:r>
            <a:r>
              <a:rPr lang="es-ES" sz="1200" b="1" i="0" u="none" strike="noStrike" kern="1200" baseline="0" dirty="0" smtClean="0">
                <a:solidFill>
                  <a:schemeClr val="tx1"/>
                </a:solidFill>
                <a:latin typeface="+mn-lt"/>
                <a:ea typeface="+mn-ea"/>
                <a:cs typeface="+mn-cs"/>
              </a:rPr>
              <a:t>Anexo, Apartado B de la Ley 20/2013, de 9 de</a:t>
            </a:r>
          </a:p>
          <a:p>
            <a:r>
              <a:rPr lang="es-ES" sz="1200" b="1" i="0" u="none" strike="noStrike" kern="1200" baseline="0" dirty="0" smtClean="0">
                <a:solidFill>
                  <a:schemeClr val="tx1"/>
                </a:solidFill>
                <a:latin typeface="+mn-lt"/>
                <a:ea typeface="+mn-ea"/>
                <a:cs typeface="+mn-cs"/>
              </a:rPr>
              <a:t>diciembre, de Garantía de Mercado (LGUM)</a:t>
            </a:r>
            <a:r>
              <a:rPr lang="es-ES" sz="1200" b="0" i="0" u="none" strike="noStrike" kern="1200" baseline="0" dirty="0" smtClean="0">
                <a:solidFill>
                  <a:schemeClr val="tx1"/>
                </a:solidFill>
                <a:latin typeface="+mn-lt"/>
                <a:ea typeface="+mn-ea"/>
                <a:cs typeface="+mn-cs"/>
              </a:rPr>
              <a:t>:</a:t>
            </a:r>
          </a:p>
          <a:p>
            <a:endParaRPr lang="es-ES" sz="1200" b="0" i="1"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“b) Actividad económica: cualquier actividad de carácter empresarial o profesional que suponga la ordenación por cuenta propia de los medios de producción, de los recursos humanos, o ambos, con la finalidad de</a:t>
            </a:r>
          </a:p>
          <a:p>
            <a:r>
              <a:rPr lang="es-ES" sz="1200" b="0" i="1" u="none" strike="noStrike" kern="1200" baseline="0" dirty="0" smtClean="0">
                <a:solidFill>
                  <a:schemeClr val="tx1"/>
                </a:solidFill>
                <a:latin typeface="+mn-lt"/>
                <a:ea typeface="+mn-ea"/>
                <a:cs typeface="+mn-cs"/>
              </a:rPr>
              <a:t>intervenir en la producción o distribución de bienes o en la prestación de servicios.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Es por ello que la actividad de telecomunicaciones constituye una actividad económica que, además se presta en régimen de libre competencia, de conformidad con lo establecido en el Artículos 2.1 y 5 de la LGTEL y, por tanto, está incluida dentro del ámbito de aplicación de la </a:t>
            </a:r>
            <a:r>
              <a:rPr lang="es-ES" sz="1200" b="1" i="0" u="none" strike="noStrike" kern="1200" baseline="0" dirty="0" smtClean="0">
                <a:solidFill>
                  <a:schemeClr val="tx1"/>
                </a:solidFill>
                <a:latin typeface="+mn-lt"/>
                <a:ea typeface="+mn-ea"/>
                <a:cs typeface="+mn-cs"/>
              </a:rPr>
              <a:t>Ley 20/2013, de 9 de diciembre (LGUM), cuyo Artículo 2 </a:t>
            </a:r>
            <a:r>
              <a:rPr lang="es-ES" sz="1200" b="0" i="0" u="none" strike="noStrike" kern="1200" baseline="0" dirty="0" smtClean="0">
                <a:solidFill>
                  <a:schemeClr val="tx1"/>
                </a:solidFill>
                <a:latin typeface="+mn-lt"/>
                <a:ea typeface="+mn-ea"/>
                <a:cs typeface="+mn-cs"/>
              </a:rPr>
              <a:t>establece:</a:t>
            </a:r>
          </a:p>
          <a:p>
            <a:endParaRPr lang="es-ES" sz="1200" b="0" i="0" u="none" strike="noStrike" kern="1200" baseline="0" dirty="0" smtClean="0">
              <a:solidFill>
                <a:schemeClr val="tx1"/>
              </a:solidFill>
              <a:latin typeface="+mn-lt"/>
              <a:ea typeface="+mn-ea"/>
              <a:cs typeface="+mn-cs"/>
            </a:endParaRPr>
          </a:p>
          <a:p>
            <a:r>
              <a:rPr lang="es-ES" sz="1200" b="0" i="1" u="none" strike="noStrike" kern="1200" baseline="0" dirty="0" smtClean="0">
                <a:solidFill>
                  <a:schemeClr val="tx1"/>
                </a:solidFill>
                <a:latin typeface="+mn-lt"/>
                <a:ea typeface="+mn-ea"/>
                <a:cs typeface="+mn-cs"/>
              </a:rPr>
              <a:t>“Esta Ley será de aplicación al acceso a actividades económicas en condiciones de mercado y su ejercicio por parte de operadores legalmente establecidos en cualquier lugar del territorio nacional.”</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42</a:t>
            </a:fld>
            <a:endParaRPr lang="es-ES"/>
          </a:p>
        </p:txBody>
      </p:sp>
    </p:spTree>
    <p:extLst>
      <p:ext uri="{BB962C8B-B14F-4D97-AF65-F5344CB8AC3E}">
        <p14:creationId xmlns:p14="http://schemas.microsoft.com/office/powerpoint/2010/main" val="104423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43</a:t>
            </a:fld>
            <a:endParaRPr lang="es-ES"/>
          </a:p>
        </p:txBody>
      </p:sp>
    </p:spTree>
    <p:extLst>
      <p:ext uri="{BB962C8B-B14F-4D97-AF65-F5344CB8AC3E}">
        <p14:creationId xmlns:p14="http://schemas.microsoft.com/office/powerpoint/2010/main" val="356604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Dicho artículo 52 de la LGTEL hace referencia </a:t>
            </a:r>
            <a:r>
              <a:rPr lang="es-ES" altLang="es-ES" spc="85" dirty="0" smtClean="0">
                <a:solidFill>
                  <a:srgbClr val="001D4D"/>
                </a:solidFill>
              </a:rPr>
              <a:t>al derecho a establecer las compensaciones económicas que correspondan por parte de las AAPP por el uso del acceso a infraestructuras susceptibles de alojar redes públicas de comunicaciones electrónicas de su titularidad.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spc="85" dirty="0" smtClean="0">
                <a:solidFill>
                  <a:srgbClr val="001D4D"/>
                </a:solidFill>
              </a:rPr>
              <a:t>Puntos de acceso inalámbrico para pequeñas áreas, en lengua inglesa</a:t>
            </a:r>
            <a:r>
              <a:rPr lang="es-ES" altLang="es-ES" sz="1200" spc="85" baseline="0" dirty="0" smtClean="0">
                <a:solidFill>
                  <a:srgbClr val="001D4D"/>
                </a:solidFill>
              </a:rPr>
              <a:t> es conocido como </a:t>
            </a:r>
            <a:r>
              <a:rPr lang="es-ES" altLang="es-ES" sz="1200" b="1" spc="85" baseline="0" dirty="0" err="1" smtClean="0">
                <a:solidFill>
                  <a:srgbClr val="001D4D"/>
                </a:solidFill>
              </a:rPr>
              <a:t>SAWAPs</a:t>
            </a:r>
            <a:r>
              <a:rPr lang="es-ES" altLang="es-ES" sz="1200" b="1" spc="85" baseline="0" dirty="0" smtClean="0">
                <a:solidFill>
                  <a:srgbClr val="001D4D"/>
                </a:solidFill>
              </a:rPr>
              <a:t> (Small </a:t>
            </a:r>
            <a:r>
              <a:rPr lang="es-ES" altLang="es-ES" sz="1200" b="1" spc="85" baseline="0" dirty="0" err="1" smtClean="0">
                <a:solidFill>
                  <a:srgbClr val="001D4D"/>
                </a:solidFill>
              </a:rPr>
              <a:t>Area</a:t>
            </a:r>
            <a:r>
              <a:rPr lang="es-ES" altLang="es-ES" sz="1200" b="1" spc="85" baseline="0" dirty="0" smtClean="0">
                <a:solidFill>
                  <a:srgbClr val="001D4D"/>
                </a:solidFill>
              </a:rPr>
              <a:t> Wireless Access </a:t>
            </a:r>
            <a:r>
              <a:rPr lang="es-ES" altLang="es-ES" sz="1200" b="1" spc="85" baseline="0" dirty="0" err="1" smtClean="0">
                <a:solidFill>
                  <a:srgbClr val="001D4D"/>
                </a:solidFill>
              </a:rPr>
              <a:t>Points</a:t>
            </a:r>
            <a:r>
              <a:rPr lang="es-ES" altLang="es-ES" sz="1200" b="1" spc="85" baseline="0" dirty="0" smtClean="0">
                <a:solidFill>
                  <a:srgbClr val="001D4D"/>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spc="85" baseline="0"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spc="85" baseline="0" dirty="0" smtClean="0">
                <a:solidFill>
                  <a:srgbClr val="001D4D"/>
                </a:solidFill>
              </a:rPr>
              <a:t>NORMATIVA EUROPEA</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spc="85" baseline="0"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57 “Implantación y explotación de puntos de acceso inalámbrico para pequeñas áreas” de la Directiva 2018/1972/UE Código Europeo de las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spc="85" baseline="0" dirty="0" smtClean="0">
                <a:solidFill>
                  <a:srgbClr val="001D4D"/>
                </a:solidFill>
              </a:rPr>
              <a:t>1.Las autoridades competentes no restringirán indebidamente la implantación de puntos de acceso inalámbrico para pequeñas áreas. Los Estados miembros tratarán de garantizar que las normas que rijan la implantación de puntos de acceso inalámbrico para pequeñas áreas guarden coherencia a nivel nacional. Dichas normas se publicarán con anterioridad a su aplicación.</a:t>
            </a:r>
          </a:p>
          <a:p>
            <a:r>
              <a:rPr lang="es-ES" sz="1200" b="0" i="0" u="none" strike="noStrike" kern="1200" baseline="0" dirty="0" smtClean="0">
                <a:solidFill>
                  <a:schemeClr val="tx1"/>
                </a:solidFill>
                <a:latin typeface="+mn-lt"/>
                <a:ea typeface="+mn-ea"/>
                <a:cs typeface="+mn-cs"/>
              </a:rPr>
              <a:t>En particular, </a:t>
            </a:r>
            <a:r>
              <a:rPr lang="es-ES" sz="1200" b="0" i="0" u="sng" strike="noStrike" kern="1200" baseline="0" dirty="0" smtClean="0">
                <a:solidFill>
                  <a:schemeClr val="tx1"/>
                </a:solidFill>
                <a:latin typeface="+mn-lt"/>
                <a:ea typeface="+mn-ea"/>
                <a:cs typeface="+mn-cs"/>
              </a:rPr>
              <a:t>las autoridades competentes no supeditarán la implantación de puntos de acceso inalámbrico para pequeñas áreas que reúnan las características establecidas de conformidad con lo dispuesto en el artículo 2 a ningún permiso de urbanismo individual u otras autorizaciones individuales anteriores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No obstante lo dispuesto en el párrafo segundo del presente apartado, </a:t>
            </a:r>
            <a:r>
              <a:rPr lang="es-ES" sz="1200" b="0" i="0" u="sng" strike="noStrike" kern="1200" baseline="0" dirty="0" smtClean="0">
                <a:solidFill>
                  <a:schemeClr val="tx1"/>
                </a:solidFill>
                <a:latin typeface="+mn-lt"/>
                <a:ea typeface="+mn-ea"/>
                <a:cs typeface="+mn-cs"/>
              </a:rPr>
              <a:t>las autoridades competentes podrán exigir autorizaciones para la implantación de puntos de acceso inalámbrico para pequeñas áreas en edificios o lugares de valor arquitectónico, histórico o natural que estén protegidos de acuerdo con la legislación nacional o, en su caso, por motivos de seguridad pública</a:t>
            </a:r>
            <a:r>
              <a:rPr lang="es-ES" sz="1200" b="0" i="0" u="none" strike="noStrike" kern="1200" baseline="0" dirty="0" smtClean="0">
                <a:solidFill>
                  <a:schemeClr val="tx1"/>
                </a:solidFill>
                <a:latin typeface="+mn-lt"/>
                <a:ea typeface="+mn-ea"/>
                <a:cs typeface="+mn-cs"/>
              </a:rPr>
              <a:t>. El artículo 7 de la Directiva 2014/61/UE será de aplicación a la concesión de esas autorizaciones.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2.La Comisión, mediante actos de ejecución, especificará las características físicas y técnicas, tales como el tamaño máximo, el peso y, en su caso, la potencia de emisión de puntos de acceso inalámbrico para pequeñas áreas.</a:t>
            </a:r>
          </a:p>
          <a:p>
            <a:r>
              <a:rPr lang="es-ES" sz="1200" b="0" i="0" u="none" strike="noStrike" kern="1200" baseline="0" dirty="0" smtClean="0">
                <a:solidFill>
                  <a:schemeClr val="tx1"/>
                </a:solidFill>
                <a:latin typeface="+mn-lt"/>
                <a:ea typeface="+mn-ea"/>
                <a:cs typeface="+mn-cs"/>
              </a:rPr>
              <a:t>Dichos actos de ejecución se adoptarán de conformidad con el procedimiento de examen a que se refiere el artículo 118, apartado 4.</a:t>
            </a:r>
          </a:p>
          <a:p>
            <a:r>
              <a:rPr lang="es-ES" sz="1200" b="0" i="0" u="none" strike="noStrike" kern="1200" baseline="0" dirty="0" smtClean="0">
                <a:solidFill>
                  <a:schemeClr val="tx1"/>
                </a:solidFill>
                <a:latin typeface="+mn-lt"/>
                <a:ea typeface="+mn-ea"/>
                <a:cs typeface="+mn-cs"/>
              </a:rPr>
              <a:t>El primero de dichos actos de ejecución se adoptará a más tardar el 30 de junio de 2020.</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3.El presente artículo se entiende sin perjuicio de los requisitos esenciales establecidos en la Directiva 2014/53/UE y del régimen de autorizaciones aplicable al uso del espectro radioeléctrico correspondiente.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4.Los Estados miembros, aplicando cuando sea pertinente los procedimientos adoptados de conformidad con lo dispuesto en la Directiva 2014/61/UE, </a:t>
            </a:r>
            <a:r>
              <a:rPr lang="es-ES" sz="1200" b="0" i="0" u="sng" strike="noStrike" kern="1200" baseline="0" dirty="0" smtClean="0">
                <a:solidFill>
                  <a:schemeClr val="tx1"/>
                </a:solidFill>
                <a:latin typeface="+mn-lt"/>
                <a:ea typeface="+mn-ea"/>
                <a:cs typeface="+mn-cs"/>
              </a:rPr>
              <a:t>garantizarán que los operadores tengan derecho a acceder a cualquier infraestructura física controlada por autoridades nacionales, regionales o locales que sea técnicamente apta para acoger puntos de acceso inalámbrico para pequeñas áreas o que sea necesaria para conectar dichos puntos de acceso a una red troncal, en particular mobiliario urbano, como postes de luz, señales viales, semáforos, vallas publicitarias, paradas de autobús y de tranvía y estaciones de metro. Las autoridades públicas satisfarán todas las solicitudes razonables de acceso en el marco de unas condiciones justas, razonables, transparentes y no discriminatorias, que serán hechas públicas en un punto de información único</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5.Sin perjuicio de cualesquiera acuerdos comerciales, </a:t>
            </a:r>
            <a:r>
              <a:rPr lang="es-ES" sz="1200" b="0" i="0" u="sng" strike="noStrike" kern="1200" baseline="0" dirty="0" smtClean="0">
                <a:solidFill>
                  <a:schemeClr val="tx1"/>
                </a:solidFill>
                <a:latin typeface="+mn-lt"/>
                <a:ea typeface="+mn-ea"/>
                <a:cs typeface="+mn-cs"/>
              </a:rPr>
              <a:t>la implantación de puntos de acceso inalámbrico para pequeñas áreas no estará sujeta a tasas ni cargas aparte de las cargas administrativas conforme al artículo 16</a:t>
            </a:r>
            <a:r>
              <a:rPr lang="es-ES" sz="1200" b="0" i="0" u="none" strike="noStrike" kern="1200" baseline="0" dirty="0" smtClean="0">
                <a:solidFill>
                  <a:schemeClr val="tx1"/>
                </a:solidFill>
                <a:latin typeface="+mn-lt"/>
                <a:ea typeface="+mn-ea"/>
                <a:cs typeface="+mn-cs"/>
              </a:rPr>
              <a:t>.</a:t>
            </a:r>
            <a:endParaRPr lang="es-ES" altLang="es-ES" sz="1200" b="0" spc="85" baseline="0" dirty="0" smtClean="0">
              <a:solidFill>
                <a:srgbClr val="001D4D"/>
              </a:solidFill>
            </a:endParaRP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REGLAMENTO DE EJECUCIÓN (UE) 2020/1070 DE LA COMISIÓN de 20 de julio de 2020 por el que se especifican las características de los puntos de acceso inalámbrico para pequeñas áreas</a:t>
            </a:r>
          </a:p>
          <a:p>
            <a:r>
              <a:rPr lang="es-ES" sz="1200" b="1" i="0" u="none" strike="noStrike" kern="1200" baseline="0" dirty="0" smtClean="0">
                <a:solidFill>
                  <a:schemeClr val="tx1"/>
                </a:solidFill>
                <a:latin typeface="+mn-lt"/>
                <a:ea typeface="+mn-ea"/>
                <a:cs typeface="+mn-cs"/>
              </a:rPr>
              <a:t>con arreglo al artículo 57, apartado 2, de la Directiva (UE) 2018/1972 del Parlamento Europeo y del Consejo, por la que se establece el Código Europeo de las Comunicaciones Electrónicas </a:t>
            </a:r>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r>
              <a:rPr lang="es-ES" sz="1200" b="1" i="1" u="none" strike="noStrike" kern="1200" baseline="0" dirty="0" smtClean="0">
                <a:solidFill>
                  <a:schemeClr val="tx1"/>
                </a:solidFill>
                <a:latin typeface="+mn-lt"/>
                <a:ea typeface="+mn-ea"/>
                <a:cs typeface="+mn-cs"/>
              </a:rPr>
              <a:t>Artículo 1 </a:t>
            </a:r>
          </a:p>
          <a:p>
            <a:endParaRPr lang="es-ES" sz="1200" b="0" i="1"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presente Reglamento establece las características físicas y técnicas de los puntos de acceso inalámbrico para pequeñas áreas a que se refiere el artículo 57, apartado 1, párrafo segundo, de la Directiva (UE) 2018/1972. El presente Reglamento no se aplicará a los puntos de acceso inalámbrico para pequeñas áreas que incorporen un sistema de antenas activas.</a:t>
            </a:r>
          </a:p>
          <a:p>
            <a:endParaRPr lang="es-ES" sz="1200" b="0" i="0" u="none" strike="noStrike" kern="1200" baseline="0" dirty="0" smtClean="0">
              <a:solidFill>
                <a:schemeClr val="tx1"/>
              </a:solidFill>
              <a:latin typeface="+mn-lt"/>
              <a:ea typeface="+mn-ea"/>
              <a:cs typeface="+mn-cs"/>
            </a:endParaRPr>
          </a:p>
          <a:p>
            <a:r>
              <a:rPr lang="es-ES" sz="1200" b="1" i="1" u="none" strike="noStrike" kern="1200" baseline="0" dirty="0" smtClean="0">
                <a:solidFill>
                  <a:schemeClr val="tx1"/>
                </a:solidFill>
                <a:latin typeface="+mn-lt"/>
                <a:ea typeface="+mn-ea"/>
                <a:cs typeface="+mn-cs"/>
              </a:rPr>
              <a:t>Artículo 2</a:t>
            </a:r>
            <a:r>
              <a:rPr lang="es-ES" sz="1200" b="0" i="1" u="none" strike="noStrike" kern="1200" baseline="0" dirty="0" smtClean="0">
                <a:solidFill>
                  <a:schemeClr val="tx1"/>
                </a:solidFill>
                <a:latin typeface="+mn-lt"/>
                <a:ea typeface="+mn-ea"/>
                <a:cs typeface="+mn-cs"/>
              </a:rPr>
              <a:t> </a:t>
            </a:r>
          </a:p>
          <a:p>
            <a:endParaRPr lang="es-ES" sz="1200" b="0" i="1"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A los efectos del presente Reglamento, se entenderá por: </a:t>
            </a:r>
          </a:p>
          <a:p>
            <a:endParaRPr lang="es-ES" sz="1200" b="0" i="0" u="none" strike="noStrike" kern="1200" baseline="0" dirty="0" smtClean="0">
              <a:solidFill>
                <a:schemeClr val="tx1"/>
              </a:solidFill>
              <a:latin typeface="+mn-lt"/>
              <a:ea typeface="+mn-ea"/>
              <a:cs typeface="+mn-cs"/>
            </a:endParaRPr>
          </a:p>
          <a:p>
            <a:pPr marL="228600" indent="-228600">
              <a:buAutoNum type="arabicParenR"/>
            </a:pPr>
            <a:r>
              <a:rPr lang="es-ES" sz="1200" b="0" i="0" u="none" strike="noStrike" kern="1200" baseline="0" dirty="0" smtClean="0">
                <a:solidFill>
                  <a:schemeClr val="tx1"/>
                </a:solidFill>
                <a:latin typeface="+mn-lt"/>
                <a:ea typeface="+mn-ea"/>
                <a:cs typeface="+mn-cs"/>
              </a:rPr>
              <a:t>«potencia isótropa radiada equivalente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el producto de la potencia suministrada a la antena y la ganancia de esta en una dirección dada respecto a una antena isotrópica (ganancia absoluta o isotrópica);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«sistema de antena»: soporte físico de un punto de acceso inalámbrico para pequeñas áreas que irradia energía de radiofrecuencia para ofrecer conectividad inalámbrica a los usuarios finales;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«sistema de antenas activas (SAA)»: sistema de antenas en que la amplitud o la fase, o ambas, entre los elementos de antena se ajusta continuamente, lo que da lugar a un diagrama de antena que varía en función de cambios a corto plazo en el entorno radioeléctrico; esto excluye la configuración del haz a largo plazo, por ejemplo, una inclinación eléctrica descendente fija; en un punto de acceso inalámbrico para pequeñas áreas equipado con un SAA, este último es parte integrante del punto de acceso inalámbrico para pequeñas áreas;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4) «en interiores»: cualquier espacio, incluidos los vehículos de transporte, que tenga un techo o tejado o cualquier estructura o dispositivo fijo o móvil que pueda cubrir todo ese espacio, excepto puertas, ventanas y vías de paso, esté completamente cerrado por muros o paredes, de forma permanente o temporal, con independencia del tipo de material utilizado para el techo, los muros o las paredes, y con independencia de si la estructura es permanente o temporal; 5) «en el exterior»: todo espacio que no esté a cubierto.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3 </a:t>
            </a:r>
          </a:p>
          <a:p>
            <a:pPr marL="0" indent="0">
              <a:buNone/>
            </a:pPr>
            <a:endParaRPr lang="es-ES" sz="1200" b="1"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Los puntos de acceso inalámbrico para pequeñas áreas a que se refiere el artículo 57, apartado 1, párrafo segundo, de la Directiva (UE) 2018/1972 deberán cumplir los requisitos de la norma europea establecidos en el punto B del anexo del presente Reglamento y deberán: </a:t>
            </a:r>
          </a:p>
          <a:p>
            <a:pPr marL="0" indent="0">
              <a:buNone/>
            </a:pPr>
            <a:endParaRPr lang="es-ES" sz="1200" b="0" i="0" u="none" strike="noStrike" kern="1200" baseline="0" dirty="0" smtClean="0">
              <a:solidFill>
                <a:schemeClr val="tx1"/>
              </a:solidFill>
              <a:latin typeface="+mn-lt"/>
              <a:ea typeface="+mn-ea"/>
              <a:cs typeface="+mn-cs"/>
            </a:endParaRPr>
          </a:p>
          <a:p>
            <a:pPr marL="228600" indent="-228600">
              <a:buAutoNum type="alphaLcParenR"/>
            </a:pPr>
            <a:r>
              <a:rPr lang="es-ES" sz="1200" b="0" i="0" u="none" strike="noStrike" kern="1200" baseline="0" dirty="0" smtClean="0">
                <a:solidFill>
                  <a:schemeClr val="tx1"/>
                </a:solidFill>
                <a:latin typeface="+mn-lt"/>
                <a:ea typeface="+mn-ea"/>
                <a:cs typeface="+mn-cs"/>
              </a:rPr>
              <a:t>bien integrarse plenamente y de forma segura en su estructura de sustentación y, por lo tanto, ser invisibles para el público en general; o bien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b) cumplir las condiciones establecidas en el punto A del anexo del presente Reglamento.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El apartado 1 se entiende sin perjuicio de las competencias de los Estados miembros para determinar los niveles acumulados de campos electromagnéticos resultantes de la agrupación o la acumulación en un área local de puntos de acceso inalámbrico para pequeñas áreas, y para garantizar el cumplimiento de los límites de exposición acumulados aplicables a los campos electromagnéticos de conformidad con el Derecho de la Unión por medios distintos de las autorizaciones individuales vinculadas a la implantación de puntos de acceso inalámbrico para pequeñas áreas.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Los operadores que hayan implantado puntos de acceso inalámbrico para pequeñas áreas de las clases E2 o E10 que cumplan las condiciones establecidas en el apartado 1 informarán a la autoridad nacional competente, en un plazo de dos semanas a partir de la implantación de cada uno de ellos, de la instalación y la ubicación de dichos puntos de acceso, así como los requisitos que cumplen con arreglo a dicho apartado.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4 </a:t>
            </a:r>
          </a:p>
          <a:p>
            <a:pPr marL="0" indent="0">
              <a:buNone/>
            </a:pPr>
            <a:endParaRPr lang="es-ES" sz="1200" b="0"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Los Estados miembros controlarán periódicamente la aplicación del presente Reglamento, en particular la del artículo 3, apartado 1, incluidas las tecnologías utilizadas en los puntos de acceso inalámbrico para pequeñas áreas implantados, e informarán de ello a la Comisión, por primera vez a más tardar el 31 de diciembre de 2021, y cada año a partir de entonces.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1" u="none" strike="noStrike" kern="1200" baseline="0" dirty="0" smtClean="0">
                <a:solidFill>
                  <a:schemeClr val="tx1"/>
                </a:solidFill>
                <a:latin typeface="+mn-lt"/>
                <a:ea typeface="+mn-ea"/>
                <a:cs typeface="+mn-cs"/>
              </a:rPr>
              <a:t>Artículo 5 </a:t>
            </a:r>
          </a:p>
          <a:p>
            <a:pPr marL="0" indent="0">
              <a:buNone/>
            </a:pPr>
            <a:endParaRPr lang="es-ES" sz="1200" b="0" i="1"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El presente Reglamento entrará en vigor a los veinte días de su publicación en el </a:t>
            </a:r>
            <a:r>
              <a:rPr lang="es-ES" sz="1200" b="0" i="1" u="none" strike="noStrike" kern="1200" baseline="0" dirty="0" smtClean="0">
                <a:solidFill>
                  <a:schemeClr val="tx1"/>
                </a:solidFill>
                <a:latin typeface="+mn-lt"/>
                <a:ea typeface="+mn-ea"/>
                <a:cs typeface="+mn-cs"/>
              </a:rPr>
              <a:t>Diario Oficial de la Unión Europea</a:t>
            </a:r>
            <a:r>
              <a:rPr lang="es-ES" sz="1200" b="0" i="0" u="none" strike="noStrike" kern="1200" baseline="0" dirty="0" smtClean="0">
                <a:solidFill>
                  <a:schemeClr val="tx1"/>
                </a:solidFill>
                <a:latin typeface="+mn-lt"/>
                <a:ea typeface="+mn-ea"/>
                <a:cs typeface="+mn-cs"/>
              </a:rPr>
              <a:t>.</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ANEXO </a:t>
            </a:r>
          </a:p>
          <a:p>
            <a:pPr marL="0" indent="0">
              <a:buNone/>
            </a:pPr>
            <a:endParaRPr lang="es-ES" sz="1200" b="1"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A. Condiciones contempladas en el artículo 3, apartado 1, letra b)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El volumen total de la parte visible al público en general de un punto de acceso inalámbrico para pequeñas áreas que dé servicio a uno o más usuarios del espectro radioeléctrico no será superior a 30 litros.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El volumen total de las partes visibles al público en general de varios puntos separados de acceso inalámbrico para pequeñas áreas que compartan un mismo emplazamiento de superficie individual delimitada, como un poste de luz, un semáforo, una valla publicitaria o una parada de autobús, no será superior a 30 litros.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3. En los casos en que el sistema de antenas y otros elementos del punto de acceso inalámbrico para pequeñas áreas, como una unidad de radiofrecuencia, un procesador digital, una unidad de almacenamiento, un sistema de refrigeración, una fuente de alimentación, conexiones de cableado, elementos de red de retorno o elementos para la toma de tierra y la fijación, se instalen por separado, cualquier parte de estos que exceda de 30 litros deberá ser invisible al público en general.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4. El punto de acceso inalámbrico para pequeñas áreas deberá tener coherencia visual con la estructura de sustentación y un tamaño proporcionado en relación con el tamaño global de dicha estructura, una forma coherente, colores neutros que concuerden o se armonicen con la estructura de sustentación, y cables ocultos, y no deberá crear una contaminación visual suplementaria, junto con otros puntos de acceso inalámbrico para pequeñas áreas ya instalados en el mismo emplazamiento o en emplazamientos adyacentes.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5. El peso y la forma de un punto de acceso inalámbrico para pequeñas áreas no exigirán un refuerzo estructural de la estructura de sustentación.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6. Los puntos de acceso inalámbrico para pequeñas áreas de clase de instalación E10 únicamente se instalarán en espacios en el exterior o en zonas amplias en interiores que cuenten con una altura de techo mínima de 4 m.</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1" i="0" u="none" strike="noStrike" kern="1200" baseline="0" dirty="0" smtClean="0">
                <a:solidFill>
                  <a:schemeClr val="tx1"/>
                </a:solidFill>
                <a:latin typeface="+mn-lt"/>
                <a:ea typeface="+mn-ea"/>
                <a:cs typeface="+mn-cs"/>
              </a:rPr>
              <a:t>B. Requisitos de la norma europea contemplados en el artículo 3, apartado 1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1. La implantación de puntos de acceso inalámbrico para pequeñas áreas se efectuará con arreglo a las clases de instalación E0, E2 y E10 del cuadro 2 del artículo 6.2.4 de la norma europea EN 62232: 2017 «Determinación de la intensidad del campo de RF, densidad de potencia y SAR en la proximidad de las estaciones base de radiocomunicaciones con el fin de evaluar la exposición humana». </a:t>
            </a:r>
          </a:p>
          <a:p>
            <a:pPr marL="0" indent="0">
              <a:buNone/>
            </a:pPr>
            <a:endParaRPr lang="es-ES" sz="1200" b="0" i="0" u="none" strike="noStrike" kern="1200" baseline="0" dirty="0" smtClean="0">
              <a:solidFill>
                <a:schemeClr val="tx1"/>
              </a:solidFill>
              <a:latin typeface="+mn-lt"/>
              <a:ea typeface="+mn-ea"/>
              <a:cs typeface="+mn-cs"/>
            </a:endParaRPr>
          </a:p>
          <a:p>
            <a:pPr marL="0" indent="0">
              <a:buNone/>
            </a:pPr>
            <a:r>
              <a:rPr lang="es-ES" sz="1200" b="0" i="0" u="none" strike="noStrike" kern="1200" baseline="0" dirty="0" smtClean="0">
                <a:solidFill>
                  <a:schemeClr val="tx1"/>
                </a:solidFill>
                <a:latin typeface="+mn-lt"/>
                <a:ea typeface="+mn-ea"/>
                <a:cs typeface="+mn-cs"/>
              </a:rPr>
              <a:t>2. En los casos de varios sistemas de antenas (o partes de los mismos) que compartan el mismo emplazamiento pertenecientes a uno o más puntos de acceso inalámbrico para pequeñas áreas sujetos a lo dispuesto en el presente Reglamento, los criterios de la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que figuran en la norma a que se hace referencia en el punto 1 se aplicarán a la suma de la </a:t>
            </a:r>
            <a:r>
              <a:rPr lang="es-ES" sz="1200" b="0" i="0" u="none" strike="noStrike" kern="1200" baseline="0" dirty="0" err="1" smtClean="0">
                <a:solidFill>
                  <a:schemeClr val="tx1"/>
                </a:solidFill>
                <a:latin typeface="+mn-lt"/>
                <a:ea typeface="+mn-ea"/>
                <a:cs typeface="+mn-cs"/>
              </a:rPr>
              <a:t>p.i.r.e</a:t>
            </a:r>
            <a:r>
              <a:rPr lang="es-ES" sz="1200" b="0" i="0" u="none" strike="noStrike" kern="1200" baseline="0" dirty="0" smtClean="0">
                <a:solidFill>
                  <a:schemeClr val="tx1"/>
                </a:solidFill>
                <a:latin typeface="+mn-lt"/>
                <a:ea typeface="+mn-ea"/>
                <a:cs typeface="+mn-cs"/>
              </a:rPr>
              <a:t>. de todos los sistemas de antenas que compartan el mismo emplazamiento (o partes de los mismos).</a:t>
            </a:r>
          </a:p>
          <a:p>
            <a:endParaRPr lang="es-ES" sz="1200" b="1"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44</a:t>
            </a:fld>
            <a:endParaRPr lang="es-ES"/>
          </a:p>
        </p:txBody>
      </p:sp>
    </p:spTree>
    <p:extLst>
      <p:ext uri="{BB962C8B-B14F-4D97-AF65-F5344CB8AC3E}">
        <p14:creationId xmlns:p14="http://schemas.microsoft.com/office/powerpoint/2010/main" val="219576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45</a:t>
            </a:fld>
            <a:endParaRPr lang="es-ES"/>
          </a:p>
        </p:txBody>
      </p:sp>
    </p:spTree>
    <p:extLst>
      <p:ext uri="{BB962C8B-B14F-4D97-AF65-F5344CB8AC3E}">
        <p14:creationId xmlns:p14="http://schemas.microsoft.com/office/powerpoint/2010/main" val="237276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46</a:t>
            </a:fld>
            <a:endParaRPr lang="es-ES"/>
          </a:p>
        </p:txBody>
      </p:sp>
    </p:spTree>
    <p:extLst>
      <p:ext uri="{BB962C8B-B14F-4D97-AF65-F5344CB8AC3E}">
        <p14:creationId xmlns:p14="http://schemas.microsoft.com/office/powerpoint/2010/main" val="2877496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47</a:t>
            </a:fld>
            <a:endParaRPr lang="es-ES"/>
          </a:p>
        </p:txBody>
      </p:sp>
    </p:spTree>
    <p:extLst>
      <p:ext uri="{BB962C8B-B14F-4D97-AF65-F5344CB8AC3E}">
        <p14:creationId xmlns:p14="http://schemas.microsoft.com/office/powerpoint/2010/main" val="244176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48</a:t>
            </a:fld>
            <a:endParaRPr lang="es-ES"/>
          </a:p>
        </p:txBody>
      </p:sp>
    </p:spTree>
    <p:extLst>
      <p:ext uri="{BB962C8B-B14F-4D97-AF65-F5344CB8AC3E}">
        <p14:creationId xmlns:p14="http://schemas.microsoft.com/office/powerpoint/2010/main" val="409738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49</a:t>
            </a:fld>
            <a:endParaRPr lang="es-ES"/>
          </a:p>
        </p:txBody>
      </p:sp>
    </p:spTree>
    <p:extLst>
      <p:ext uri="{BB962C8B-B14F-4D97-AF65-F5344CB8AC3E}">
        <p14:creationId xmlns:p14="http://schemas.microsoft.com/office/powerpoint/2010/main" val="18247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Artículo 50. Mecanismos de colaboración entre el Ministerio de Asuntos Económicos y Transformación Digital y las Administraciones Públicas para la instalación y explotación de las redes públicas de comunicaciones electrónicas.</a:t>
            </a:r>
            <a:r>
              <a:rPr lang="es-ES" altLang="es-ES" b="1" spc="85" baseline="0" dirty="0" smtClean="0">
                <a:solidFill>
                  <a:srgbClr val="001D4D"/>
                </a:solidFill>
              </a:rPr>
              <a:t> A</a:t>
            </a:r>
            <a:r>
              <a:rPr lang="es-ES" altLang="es-ES" b="1" spc="85" dirty="0" smtClean="0">
                <a:solidFill>
                  <a:srgbClr val="001D4D"/>
                </a:solidFill>
              </a:rPr>
              <a:t>partado 2</a:t>
            </a: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r>
              <a:rPr lang="es-ES" sz="1200" b="0" i="0" u="none" strike="noStrike" kern="1200" baseline="0" dirty="0" smtClean="0">
                <a:solidFill>
                  <a:schemeClr val="tx1"/>
                </a:solidFill>
                <a:latin typeface="+mn-lt"/>
                <a:ea typeface="+mn-ea"/>
                <a:cs typeface="+mn-cs"/>
              </a:rPr>
              <a:t>2. Los órganos encargados de los procedimientos de aprobación, modificación o revisión de los instrumentos de planificación territorial o urbanística que afecten a la instalación o explotación de las redes públicas de comunicaciones electrónicas y recursos asociados deberán recabar el oportuno informe del Ministerio de Asuntos Económicos y Transformación Digital. Dicho informe versará sobre la adecuación de dichos instrumentos de planificación con la presente ley y con la normativa sectorial de telecomunicaciones y sobre las necesidades de redes públicas de comunicaciones electrónicas en el ámbito territorial a que se refieran.</a:t>
            </a:r>
          </a:p>
          <a:p>
            <a:r>
              <a:rPr lang="es-ES" sz="1200" b="0" i="0" u="none" strike="noStrike" kern="1200" baseline="0" dirty="0" smtClean="0">
                <a:solidFill>
                  <a:schemeClr val="tx1"/>
                </a:solidFill>
                <a:latin typeface="+mn-lt"/>
                <a:ea typeface="+mn-ea"/>
                <a:cs typeface="+mn-cs"/>
              </a:rPr>
              <a:t>El referido informe preceptivo será previo a la aprobación del instrumento de planificación de que se trate y tendrá carácter vinculante en lo que se refiere a su adecuación a la normativa sectorial de telecomunicaciones, en particular, al régimen jurídico de las telecomunicaciones establecido por la presente ley y su normativa de desarrollo, y a las necesidades de redes públicas de comunicaciones electrónicas, debiendo señalar expresamente los puntos y aspectos respecto de los cuales se emite con ese carácter vinculante.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Ministerio de Asuntos Económicos y Transformación Digital emitirá el informe en un plazo máximo de tres meses. 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del instrumento de planificación.</a:t>
            </a:r>
          </a:p>
          <a:p>
            <a:r>
              <a:rPr lang="es-ES" sz="1200" b="0" i="0" u="none" strike="noStrike" kern="1200" baseline="0" dirty="0" smtClean="0">
                <a:solidFill>
                  <a:schemeClr val="tx1"/>
                </a:solidFill>
                <a:latin typeface="+mn-lt"/>
                <a:ea typeface="+mn-ea"/>
                <a:cs typeface="+mn-cs"/>
              </a:rPr>
              <a:t>A falta de solicitud del preceptivo informe, no podrá aprobarse el correspondiente instrumento de planificación territorial o urbanística en lo que se refiere al ejercicio de las competencias estatales en materia de telecomunicaciones.</a:t>
            </a:r>
          </a:p>
          <a:p>
            <a:r>
              <a:rPr lang="es-ES" sz="1200" b="0" i="0" u="none" strike="noStrike" kern="1200" baseline="0" dirty="0" smtClean="0">
                <a:solidFill>
                  <a:schemeClr val="tx1"/>
                </a:solidFill>
                <a:latin typeface="+mn-lt"/>
                <a:ea typeface="+mn-ea"/>
                <a:cs typeface="+mn-cs"/>
              </a:rPr>
              <a:t>En el caso de que el informe no sea favorable, los órganos encargados de la tramitación de los procedimientos de aprobación, modificación o revisión de los instrumentos de planificación territorial o urbanística dispondrán de un plazo máximo de un mes, a contar desde la recepción del informe, para remitir al Ministerio de Asuntos Económicos y Transformación Digital sus alegaciones al informe, motivadas por razones de medio ambiente, salud pública, seguridad pública u ordenación urbana y territorial.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Ministerio de Asuntos Económicos y Transformación Digital, a la vista de las alegaciones presentadas, emitirá un nuevo informe en el plazo máximo de un mes a contar desde la recepción de las alegaciones. 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del instrumento de planificación. El informe tiene carácter vinculante, de forma que si el informe vuelve a ser no favorable, no podrá aprobarse el correspondiente instrumento de planificación territorial o urbanística en lo que se refiere al ejercicio de las competencias estatales en materia de telecomunicaciones.</a:t>
            </a: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52</a:t>
            </a:fld>
            <a:endParaRPr lang="es-ES"/>
          </a:p>
        </p:txBody>
      </p:sp>
    </p:spTree>
    <p:extLst>
      <p:ext uri="{BB962C8B-B14F-4D97-AF65-F5344CB8AC3E}">
        <p14:creationId xmlns:p14="http://schemas.microsoft.com/office/powerpoint/2010/main" val="51865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Disposición transitoria duodécima. Régimen transitorio de las</a:t>
            </a:r>
            <a:r>
              <a:rPr lang="es-ES" b="1" baseline="0" dirty="0" smtClean="0"/>
              <a:t> </a:t>
            </a:r>
            <a:r>
              <a:rPr lang="es-ES" b="1" dirty="0" smtClean="0"/>
              <a:t>estaciones o infraestructuras radioeléctricas para la prestación de</a:t>
            </a:r>
            <a:r>
              <a:rPr lang="es-ES" b="1" baseline="0" dirty="0" smtClean="0"/>
              <a:t> </a:t>
            </a:r>
            <a:r>
              <a:rPr lang="es-ES" b="1" dirty="0" smtClean="0"/>
              <a:t>servicios de comunicaciones electrónicas disponibles para el público</a:t>
            </a:r>
            <a:r>
              <a:rPr lang="es-ES" b="1" baseline="0" dirty="0" smtClean="0"/>
              <a:t> </a:t>
            </a:r>
            <a:r>
              <a:rPr lang="es-ES" b="1" dirty="0" smtClean="0"/>
              <a:t>para cuya instalación se hubiera presentado solicitud de licencia o</a:t>
            </a:r>
            <a:r>
              <a:rPr lang="es-ES" b="1" baseline="0" dirty="0" smtClean="0"/>
              <a:t> </a:t>
            </a:r>
            <a:r>
              <a:rPr lang="es-ES" b="1" dirty="0" smtClean="0"/>
              <a:t>autorización.</a:t>
            </a:r>
          </a:p>
          <a:p>
            <a:endParaRPr lang="es-ES" dirty="0" smtClean="0"/>
          </a:p>
          <a:p>
            <a:r>
              <a:rPr lang="es-ES" dirty="0" smtClean="0"/>
              <a:t>Las estaciones o infraestructuras radioeléctricas para la prestación de</a:t>
            </a:r>
            <a:r>
              <a:rPr lang="es-ES" baseline="0" dirty="0" smtClean="0"/>
              <a:t> </a:t>
            </a:r>
            <a:r>
              <a:rPr lang="es-ES" dirty="0" smtClean="0"/>
              <a:t>servicios de comunicaciones electrónicas disponibles para el público para</a:t>
            </a:r>
            <a:r>
              <a:rPr lang="es-ES" baseline="0" dirty="0" smtClean="0"/>
              <a:t> </a:t>
            </a:r>
            <a:r>
              <a:rPr lang="es-ES" dirty="0" smtClean="0"/>
              <a:t>cuya instalación se hubiera solicitado la licencia o autorización previa de</a:t>
            </a:r>
            <a:r>
              <a:rPr lang="es-ES" baseline="0" dirty="0" smtClean="0"/>
              <a:t> </a:t>
            </a:r>
            <a:r>
              <a:rPr lang="es-ES" dirty="0" smtClean="0"/>
              <a:t>instalaciones, de funcionamiento, de actividad, de carácter medioambiental</a:t>
            </a:r>
            <a:r>
              <a:rPr lang="es-ES" baseline="0" dirty="0" smtClean="0"/>
              <a:t> </a:t>
            </a:r>
            <a:r>
              <a:rPr lang="es-ES" dirty="0" smtClean="0"/>
              <a:t>u otras de clase similar o análogas a las que se refiere el artículo 34.6,</a:t>
            </a:r>
            <a:r>
              <a:rPr lang="es-ES" baseline="0" dirty="0" smtClean="0"/>
              <a:t> </a:t>
            </a:r>
            <a:r>
              <a:rPr lang="es-ES" dirty="0" smtClean="0"/>
              <a:t>podrán continuar instaladas y en funcionamiento, sin perjuicio de que las</a:t>
            </a:r>
            <a:r>
              <a:rPr lang="es-ES" baseline="0" dirty="0" smtClean="0"/>
              <a:t> A</a:t>
            </a:r>
            <a:r>
              <a:rPr lang="es-ES" dirty="0" smtClean="0"/>
              <a:t>dministraciones Públicas competentes puedan ejercer las potestades</a:t>
            </a:r>
            <a:r>
              <a:rPr lang="es-ES" baseline="0" dirty="0" smtClean="0"/>
              <a:t> </a:t>
            </a:r>
            <a:r>
              <a:rPr lang="es-ES" dirty="0" smtClean="0"/>
              <a:t>administrativas de comprobación, inspección, sanción y, en general, de</a:t>
            </a:r>
            <a:r>
              <a:rPr lang="es-ES" baseline="0" dirty="0" smtClean="0"/>
              <a:t> </a:t>
            </a:r>
            <a:r>
              <a:rPr lang="es-ES" dirty="0" smtClean="0"/>
              <a:t>control, que tengan atribuidas y que están referidas en el citado artículo</a:t>
            </a:r>
            <a:r>
              <a:rPr lang="es-ES" baseline="0" dirty="0" smtClean="0"/>
              <a:t> </a:t>
            </a:r>
            <a:r>
              <a:rPr lang="es-ES" dirty="0" smtClean="0"/>
              <a:t>34.6 así como en el artículo 5 de la Ley 12/2012, de 26 de diciembre, de</a:t>
            </a:r>
            <a:r>
              <a:rPr lang="es-ES" baseline="0" dirty="0" smtClean="0"/>
              <a:t> </a:t>
            </a:r>
            <a:r>
              <a:rPr lang="es-ES" dirty="0" smtClean="0"/>
              <a:t>Medidas Urgentes de Liberalización del Comercio y Determinados Servicios.</a:t>
            </a:r>
          </a:p>
          <a:p>
            <a:endParaRPr lang="es-ES" dirty="0" smtClean="0"/>
          </a:p>
          <a:p>
            <a:r>
              <a:rPr lang="es-ES" b="1" dirty="0" smtClean="0"/>
              <a:t>No obstante, y de conformidad con lo prevenido en la disposición</a:t>
            </a:r>
            <a:r>
              <a:rPr lang="es-ES" b="1" baseline="0" dirty="0" smtClean="0"/>
              <a:t> </a:t>
            </a:r>
            <a:r>
              <a:rPr lang="es-ES" b="1" dirty="0" smtClean="0"/>
              <a:t>transitoria de la mencionada Ley 12/2012, de 26 de diciembre</a:t>
            </a:r>
            <a:r>
              <a:rPr lang="es-ES" dirty="0" smtClean="0"/>
              <a:t>, </a:t>
            </a:r>
            <a:r>
              <a:rPr lang="es-ES" b="1" dirty="0" smtClean="0"/>
              <a:t>los</a:t>
            </a:r>
            <a:r>
              <a:rPr lang="es-ES" b="1" baseline="0" dirty="0" smtClean="0"/>
              <a:t> </a:t>
            </a:r>
            <a:r>
              <a:rPr lang="es-ES" b="1" dirty="0" smtClean="0"/>
              <a:t>prestadores de servicios de comunicaciones electrónicas para el público que</a:t>
            </a:r>
            <a:r>
              <a:rPr lang="es-ES" b="1" baseline="0" dirty="0" smtClean="0"/>
              <a:t> </a:t>
            </a:r>
            <a:r>
              <a:rPr lang="es-ES" b="1" dirty="0" smtClean="0"/>
              <a:t>hubieren solicitado las licencias o autorizaciones anteriormente</a:t>
            </a:r>
            <a:r>
              <a:rPr lang="es-ES" b="1" baseline="0" dirty="0" smtClean="0"/>
              <a:t> </a:t>
            </a:r>
            <a:r>
              <a:rPr lang="es-ES" b="1" dirty="0" smtClean="0"/>
              <a:t>mencionadas</a:t>
            </a:r>
            <a:r>
              <a:rPr lang="es-ES" dirty="0" smtClean="0"/>
              <a:t>, sin perjuicio de la continuidad y funcionamiento de las</a:t>
            </a:r>
            <a:r>
              <a:rPr lang="es-ES" baseline="0" dirty="0" smtClean="0"/>
              <a:t> </a:t>
            </a:r>
            <a:r>
              <a:rPr lang="es-ES" dirty="0" smtClean="0"/>
              <a:t>respectivas instalaciones, </a:t>
            </a:r>
            <a:r>
              <a:rPr lang="es-ES" b="1" dirty="0" smtClean="0"/>
              <a:t>podrán desistir de dichas solicitudes en curso y</a:t>
            </a:r>
            <a:r>
              <a:rPr lang="es-ES" b="1" baseline="0" dirty="0" smtClean="0"/>
              <a:t> </a:t>
            </a:r>
            <a:r>
              <a:rPr lang="es-ES" b="1" dirty="0" smtClean="0"/>
              <a:t>optar por presentar declaraciones responsables o, en su caso,</a:t>
            </a:r>
            <a:r>
              <a:rPr lang="es-ES" b="1" baseline="0" dirty="0" smtClean="0"/>
              <a:t> </a:t>
            </a:r>
            <a:r>
              <a:rPr lang="es-ES" b="1" dirty="0" smtClean="0"/>
              <a:t>comunicaciones previas de cambio de titularidad en los términos previstos</a:t>
            </a:r>
            <a:r>
              <a:rPr lang="es-ES" b="1" baseline="0" dirty="0" smtClean="0"/>
              <a:t> </a:t>
            </a:r>
            <a:r>
              <a:rPr lang="es-ES" b="1" dirty="0" smtClean="0"/>
              <a:t>en la citada Ley</a:t>
            </a:r>
            <a:r>
              <a:rPr lang="es-ES" dirty="0" smtClean="0"/>
              <a:t>.</a:t>
            </a:r>
          </a:p>
          <a:p>
            <a:endParaRPr lang="es-ES" dirty="0" smtClean="0"/>
          </a:p>
          <a:p>
            <a:r>
              <a:rPr lang="es-ES" dirty="0" smtClean="0"/>
              <a:t>El ejercicio de las potestades administrativas de comprobación,</a:t>
            </a:r>
            <a:r>
              <a:rPr lang="es-ES" baseline="0" dirty="0" smtClean="0"/>
              <a:t> </a:t>
            </a:r>
            <a:r>
              <a:rPr lang="es-ES" dirty="0" smtClean="0"/>
              <a:t>inspección, sanción y, en general, de control deberá respetar los</a:t>
            </a:r>
            <a:r>
              <a:rPr lang="es-ES" baseline="0" dirty="0" smtClean="0"/>
              <a:t> </a:t>
            </a:r>
            <a:r>
              <a:rPr lang="es-ES" dirty="0" smtClean="0"/>
              <a:t>parámetros y requerimientos técnicos esenciales necesarios para garantizar el funcionamiento de las distintas redes y servicios de comunicaciones</a:t>
            </a:r>
            <a:r>
              <a:rPr lang="es-ES" baseline="0" dirty="0" smtClean="0"/>
              <a:t> </a:t>
            </a:r>
            <a:r>
              <a:rPr lang="es-ES" dirty="0" smtClean="0"/>
              <a:t>electrónicas mencionados en el artículo 34.4 y en la disposición adicional</a:t>
            </a:r>
            <a:r>
              <a:rPr lang="es-ES" baseline="0" dirty="0" smtClean="0"/>
              <a:t> </a:t>
            </a:r>
            <a:r>
              <a:rPr lang="es-ES" dirty="0" smtClean="0"/>
              <a:t>undécima.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a:t>
            </a:fld>
            <a:endParaRPr lang="es-ES"/>
          </a:p>
        </p:txBody>
      </p:sp>
    </p:spTree>
    <p:extLst>
      <p:ext uri="{BB962C8B-B14F-4D97-AF65-F5344CB8AC3E}">
        <p14:creationId xmlns:p14="http://schemas.microsoft.com/office/powerpoint/2010/main" val="2471749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53</a:t>
            </a:fld>
            <a:endParaRPr lang="es-ES"/>
          </a:p>
        </p:txBody>
      </p:sp>
    </p:spTree>
    <p:extLst>
      <p:ext uri="{BB962C8B-B14F-4D97-AF65-F5344CB8AC3E}">
        <p14:creationId xmlns:p14="http://schemas.microsoft.com/office/powerpoint/2010/main" val="2303256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54</a:t>
            </a:fld>
            <a:endParaRPr lang="es-ES"/>
          </a:p>
        </p:txBody>
      </p:sp>
    </p:spTree>
    <p:extLst>
      <p:ext uri="{BB962C8B-B14F-4D97-AF65-F5344CB8AC3E}">
        <p14:creationId xmlns:p14="http://schemas.microsoft.com/office/powerpoint/2010/main" val="1806467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55</a:t>
            </a:fld>
            <a:endParaRPr lang="es-ES"/>
          </a:p>
        </p:txBody>
      </p:sp>
    </p:spTree>
    <p:extLst>
      <p:ext uri="{BB962C8B-B14F-4D97-AF65-F5344CB8AC3E}">
        <p14:creationId xmlns:p14="http://schemas.microsoft.com/office/powerpoint/2010/main" val="3597720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56</a:t>
            </a:fld>
            <a:endParaRPr lang="es-ES"/>
          </a:p>
        </p:txBody>
      </p:sp>
    </p:spTree>
    <p:extLst>
      <p:ext uri="{BB962C8B-B14F-4D97-AF65-F5344CB8AC3E}">
        <p14:creationId xmlns:p14="http://schemas.microsoft.com/office/powerpoint/2010/main" val="1520021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57</a:t>
            </a:fld>
            <a:endParaRPr lang="es-ES"/>
          </a:p>
        </p:txBody>
      </p:sp>
    </p:spTree>
    <p:extLst>
      <p:ext uri="{BB962C8B-B14F-4D97-AF65-F5344CB8AC3E}">
        <p14:creationId xmlns:p14="http://schemas.microsoft.com/office/powerpoint/2010/main" val="2480573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58</a:t>
            </a:fld>
            <a:endParaRPr lang="es-ES"/>
          </a:p>
        </p:txBody>
      </p:sp>
    </p:spTree>
    <p:extLst>
      <p:ext uri="{BB962C8B-B14F-4D97-AF65-F5344CB8AC3E}">
        <p14:creationId xmlns:p14="http://schemas.microsoft.com/office/powerpoint/2010/main" val="3331543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59</a:t>
            </a:fld>
            <a:endParaRPr lang="es-ES"/>
          </a:p>
        </p:txBody>
      </p:sp>
    </p:spTree>
    <p:extLst>
      <p:ext uri="{BB962C8B-B14F-4D97-AF65-F5344CB8AC3E}">
        <p14:creationId xmlns:p14="http://schemas.microsoft.com/office/powerpoint/2010/main" val="4185963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60</a:t>
            </a:fld>
            <a:endParaRPr lang="es-ES"/>
          </a:p>
        </p:txBody>
      </p:sp>
    </p:spTree>
    <p:extLst>
      <p:ext uri="{BB962C8B-B14F-4D97-AF65-F5344CB8AC3E}">
        <p14:creationId xmlns:p14="http://schemas.microsoft.com/office/powerpoint/2010/main" val="4011240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61</a:t>
            </a:fld>
            <a:endParaRPr lang="es-ES"/>
          </a:p>
        </p:txBody>
      </p:sp>
    </p:spTree>
    <p:extLst>
      <p:ext uri="{BB962C8B-B14F-4D97-AF65-F5344CB8AC3E}">
        <p14:creationId xmlns:p14="http://schemas.microsoft.com/office/powerpoint/2010/main" val="2629660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45. Derecho de ocupación del dominio público.</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operadores tendrán derecho, en los términos de este capítulo, a la ocupación del dominio público necesario para el establecimiento de la red pública de comunicaciones electrónicas de que se trate.</a:t>
            </a:r>
          </a:p>
          <a:p>
            <a:r>
              <a:rPr lang="es-ES" sz="1200" b="0" i="0" u="none" strike="noStrike" kern="1200" baseline="0" dirty="0" smtClean="0">
                <a:solidFill>
                  <a:schemeClr val="tx1"/>
                </a:solidFill>
                <a:latin typeface="+mn-lt"/>
                <a:ea typeface="+mn-ea"/>
                <a:cs typeface="+mn-cs"/>
              </a:rPr>
              <a:t>Los titulares del dominio público garantizarán el acceso de todos los operadores a dicho dominio en condiciones neutrales, objetivas, transparentes, equitativas y no discriminatorias, </a:t>
            </a:r>
            <a:r>
              <a:rPr lang="es-ES" sz="1200" b="0" i="0" u="sng" strike="noStrike" kern="1200" baseline="0" dirty="0" smtClean="0">
                <a:solidFill>
                  <a:schemeClr val="tx1"/>
                </a:solidFill>
                <a:latin typeface="+mn-lt"/>
                <a:ea typeface="+mn-ea"/>
                <a:cs typeface="+mn-cs"/>
              </a:rPr>
              <a:t>sin que en ningún caso pueda establecerse derecho preferente o exclusivo alguno de acceso u ocupación de dicho dominio público en beneficio de un operador determinado o de una red concreta de comunicaciones electrónicas</a:t>
            </a:r>
            <a:r>
              <a:rPr lang="es-ES" sz="1200" b="0" i="0" u="none" strike="noStrike" kern="1200" baseline="0" dirty="0" smtClean="0">
                <a:solidFill>
                  <a:schemeClr val="tx1"/>
                </a:solidFill>
                <a:latin typeface="+mn-lt"/>
                <a:ea typeface="+mn-ea"/>
                <a:cs typeface="+mn-cs"/>
              </a:rPr>
              <a:t>. En particular, la ocupación o el derecho de uso de dominio público para la instalación o explotación de una red no podrá ser otorgado o asignado mediante procedimientos de licitación.</a:t>
            </a:r>
          </a:p>
          <a:p>
            <a:r>
              <a:rPr lang="es-ES" sz="1200" b="0" i="0" u="none" strike="noStrike" kern="1200" baseline="0" dirty="0" smtClean="0">
                <a:solidFill>
                  <a:schemeClr val="tx1"/>
                </a:solidFill>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r>
              <a:rPr lang="es-ES" sz="1200" b="0" i="0" u="none" strike="noStrike" kern="1200" baseline="0" dirty="0" smtClean="0">
                <a:solidFill>
                  <a:schemeClr val="tx1"/>
                </a:solidFill>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a:t>
            </a:r>
            <a:r>
              <a:rPr lang="es-ES" sz="1200" b="0" i="0" u="sng" strike="noStrike" kern="1200" baseline="0" dirty="0" smtClean="0">
                <a:solidFill>
                  <a:schemeClr val="tx1"/>
                </a:solidFill>
                <a:latin typeface="+mn-lt"/>
                <a:ea typeface="+mn-ea"/>
                <a:cs typeface="+mn-cs"/>
              </a:rPr>
              <a:t>en particular, para garantizar la libre competencia en la instalación o explotación de redes y recursos asociados y en la prestación de servicios de comunicaciones electrónicas</a:t>
            </a:r>
            <a:r>
              <a:rPr lang="es-ES" sz="1200" b="0" i="0" u="none" strike="noStrike" kern="1200" baseline="0" dirty="0" smtClean="0">
                <a:solidFill>
                  <a:schemeClr val="tx1"/>
                </a:solidFill>
                <a:latin typeface="+mn-lt"/>
                <a:ea typeface="+mn-ea"/>
                <a:cs typeface="+mn-cs"/>
              </a:rPr>
              <a:t>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altLang="es-ES" sz="1200" b="0" i="0" u="none" strike="noStrike" kern="1200" spc="85" baseline="0" dirty="0" smtClean="0">
              <a:solidFill>
                <a:schemeClr val="tx1"/>
              </a:solidFill>
              <a:latin typeface="+mn-lt"/>
              <a:ea typeface="+mn-ea"/>
              <a:cs typeface="+mn-cs"/>
            </a:endParaRPr>
          </a:p>
          <a:p>
            <a:r>
              <a:rPr lang="es-ES" altLang="es-ES" b="1" spc="85" dirty="0" smtClean="0">
                <a:solidFill>
                  <a:srgbClr val="001D4D"/>
                </a:solidFill>
              </a:rPr>
              <a:t>Información adicional y ejemplos</a:t>
            </a:r>
            <a:r>
              <a:rPr lang="es-ES" altLang="es-ES" b="1" spc="85" baseline="0" dirty="0" smtClean="0">
                <a:solidFill>
                  <a:srgbClr val="001D4D"/>
                </a:solidFill>
              </a:rPr>
              <a:t> acerca de “Referencias, directas o indirectas, a un operador de telecomunicaciones concreto”</a:t>
            </a:r>
          </a:p>
          <a:p>
            <a:endParaRPr lang="es-ES" altLang="es-ES" spc="85" baseline="0" dirty="0" smtClean="0">
              <a:solidFill>
                <a:srgbClr val="001D4D"/>
              </a:solidFill>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Este es un problema que suele aparecer con cierta frecuencia en los instrumentos urbanísticos. Se sustancia en la inclusión de referencias a operadores concretos y a sus normativas internas. Probablemente se deriva de que los redactores del instrumento no han tenido en cuenta que las telecomunicaciones son un mercado liberalizado y que no se puede dar un trato especial a ningún operador, y menos aún citar sus normas técnicas, especialmente si ello puede repercutir en la dificultad de competir con él por parte de otro operador.</a:t>
            </a:r>
          </a:p>
          <a:p>
            <a:r>
              <a:rPr lang="es-ES" sz="1200" kern="1200" dirty="0" smtClean="0">
                <a:solidFill>
                  <a:schemeClr val="tx1"/>
                </a:solidFill>
                <a:effectLst/>
                <a:latin typeface="+mn-lt"/>
                <a:ea typeface="+mn-ea"/>
                <a:cs typeface="+mn-cs"/>
              </a:rPr>
              <a:t>En consecuencia, se recomienda que, a la hora de redactar el instrumento urbanístico, en vez de hacer referencia a un operador de manera concreta, dando su nombre o mencionando su normativa, se realice una referencia a los operadores de manera general, y si es preciso referenciar normas técnicas, utilizar las aprobadas legalmente o, en ausencia de estas, las aprobadas por organismos de normalización españoles (UNE) o europeos (ETSI, CEN/CENELEC, etc.).</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pPr lvl="0"/>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directas a los operadores.</a:t>
            </a: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de los operadores, nombrándoles explícitamente.</a:t>
            </a: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de los operadores aún sin nombrarlos.</a:t>
            </a:r>
          </a:p>
          <a:p>
            <a:pPr marL="0" indent="0">
              <a:buFont typeface="+mj-lt"/>
              <a:buNone/>
            </a:pP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eriod"/>
            </a:pPr>
            <a:r>
              <a:rPr lang="es-ES" sz="1200" kern="1200" dirty="0" smtClean="0">
                <a:solidFill>
                  <a:schemeClr val="tx1"/>
                </a:solidFill>
                <a:effectLst/>
                <a:latin typeface="+mn-lt"/>
                <a:ea typeface="+mn-ea"/>
                <a:cs typeface="+mn-cs"/>
              </a:rPr>
              <a:t>Las referencias directas a los operadores, pueden ser referencias mediante el término operador, cualquier sinónimo de éste, o a cualquiera de los operadores existentes. No obstante, está excluido de esta casuística cuando sea una simple descripción del estado de los despliegues en el municipio, </a:t>
            </a:r>
            <a:r>
              <a:rPr lang="es-ES" sz="1200" kern="1200" dirty="0" err="1" smtClean="0">
                <a:solidFill>
                  <a:schemeClr val="tx1"/>
                </a:solidFill>
                <a:effectLst/>
                <a:latin typeface="+mn-lt"/>
                <a:ea typeface="+mn-ea"/>
                <a:cs typeface="+mn-cs"/>
              </a:rPr>
              <a:t>p.e</a:t>
            </a:r>
            <a:r>
              <a:rPr lang="es-ES" sz="1200" kern="1200" dirty="0" smtClean="0">
                <a:solidFill>
                  <a:schemeClr val="tx1"/>
                </a:solidFill>
                <a:effectLst/>
                <a:latin typeface="+mn-lt"/>
                <a:ea typeface="+mn-ea"/>
                <a:cs typeface="+mn-cs"/>
              </a:rPr>
              <a:t>.: “En este municipio el único operador que tiene despliegue propio es Telefónica SAU”.</a:t>
            </a:r>
          </a:p>
          <a:p>
            <a:pPr marL="0" lvl="0" indent="0">
              <a:buFont typeface="+mj-lt"/>
              <a:buNone/>
            </a:pPr>
            <a:endParaRPr lang="es-ES" sz="1200" kern="1200" dirty="0" smtClean="0">
              <a:solidFill>
                <a:schemeClr val="tx1"/>
              </a:solidFill>
              <a:effectLst/>
              <a:latin typeface="+mn-lt"/>
              <a:ea typeface="+mn-ea"/>
              <a:cs typeface="+mn-cs"/>
            </a:endParaRPr>
          </a:p>
          <a:p>
            <a:pPr marL="0" lvl="0" indent="0">
              <a:buFont typeface="+mj-lt"/>
              <a:buNone/>
            </a:pPr>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despliegues que se realicen deberán ser a través de Telefónica.</a:t>
            </a:r>
          </a:p>
          <a:p>
            <a:r>
              <a:rPr lang="es-ES" sz="1200" kern="1200" dirty="0" smtClean="0">
                <a:solidFill>
                  <a:schemeClr val="tx1"/>
                </a:solidFill>
                <a:effectLst/>
                <a:latin typeface="+mn-lt"/>
                <a:ea typeface="+mn-ea"/>
                <a:cs typeface="+mn-cs"/>
              </a:rPr>
              <a:t> </a:t>
            </a:r>
          </a:p>
          <a:p>
            <a:pPr marL="228600" lvl="0" indent="-228600" algn="l" defTabSz="914400" rtl="0" eaLnBrk="1" latinLnBrk="0" hangingPunct="1">
              <a:buFont typeface="+mj-lt"/>
              <a:buAutoNum type="alphaLcPeriod" startAt="2"/>
            </a:pPr>
            <a:r>
              <a:rPr lang="es-ES" sz="1200" kern="1200" dirty="0" smtClean="0">
                <a:solidFill>
                  <a:schemeClr val="tx1"/>
                </a:solidFill>
                <a:effectLst/>
                <a:latin typeface="+mn-lt"/>
                <a:ea typeface="+mn-ea"/>
                <a:cs typeface="+mn-cs"/>
              </a:rPr>
              <a:t>Aunque es un caso particular del anterior, se ha diferenciado porque es tan habitual como el anterior. El problema suele venir heredado de antiguas normativas cuando Telefónica era el monopolio estatal, algo que ya no ocurre y por tanto no se puede tomar como el referente único. Sí está permitido nombrar normativa técnica aprobada por los diferentes organismos oficiales.</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pPr marL="0" lvl="0" indent="0" algn="l" defTabSz="914400" rtl="0" eaLnBrk="1" latinLnBrk="0" hangingPunct="1">
              <a:buFontTx/>
              <a:buNone/>
            </a:pPr>
            <a:r>
              <a:rPr lang="es-ES" sz="1200" kern="1200" dirty="0" smtClean="0">
                <a:solidFill>
                  <a:schemeClr val="tx1"/>
                </a:solidFill>
                <a:effectLst/>
                <a:latin typeface="+mn-lt"/>
                <a:ea typeface="+mn-ea"/>
                <a:cs typeface="+mn-cs"/>
              </a:rPr>
              <a:t>Ejemplo (-): Los despliegues que se realicen deberán cumplir con la normativa técnica elaborada por Telefónica.</a:t>
            </a:r>
          </a:p>
          <a:p>
            <a:pPr marL="0" lvl="0" algn="l" defTabSz="914400" rtl="0" eaLnBrk="1" latinLnBrk="0" hangingPunct="1"/>
            <a:r>
              <a:rPr lang="es-ES" sz="1200" kern="1200" dirty="0" smtClean="0">
                <a:solidFill>
                  <a:schemeClr val="tx1"/>
                </a:solidFill>
                <a:effectLst/>
                <a:latin typeface="+mn-lt"/>
                <a:ea typeface="+mn-ea"/>
                <a:cs typeface="+mn-cs"/>
              </a:rPr>
              <a:t>Ejemplo (+): Los despliegues que se realicen deberán cumplir con la normativa técnica UNE 133100.</a:t>
            </a:r>
          </a:p>
          <a:p>
            <a:r>
              <a:rPr lang="es-ES" sz="1200" kern="1200" dirty="0" smtClean="0">
                <a:solidFill>
                  <a:schemeClr val="tx1"/>
                </a:solidFill>
                <a:effectLst/>
                <a:latin typeface="+mn-lt"/>
                <a:ea typeface="+mn-ea"/>
                <a:cs typeface="+mn-cs"/>
              </a:rPr>
              <a:t> </a:t>
            </a:r>
          </a:p>
          <a:p>
            <a:pPr marL="228600" lvl="0" indent="-228600" algn="l" defTabSz="914400" rtl="0" eaLnBrk="1" latinLnBrk="0" hangingPunct="1">
              <a:buFont typeface="+mj-lt"/>
              <a:buAutoNum type="alphaLcPeriod" startAt="3"/>
            </a:pPr>
            <a:r>
              <a:rPr lang="es-ES" sz="1200" kern="1200" dirty="0" smtClean="0">
                <a:solidFill>
                  <a:schemeClr val="tx1"/>
                </a:solidFill>
                <a:effectLst/>
                <a:latin typeface="+mn-lt"/>
                <a:ea typeface="+mn-ea"/>
                <a:cs typeface="+mn-cs"/>
              </a:rPr>
              <a:t>A veces no se hace referencia a ningún operador, pero sí se hace referencia al operador dominante o histórico, o cualquier otro concepto similar, lo que también es un defecto en el instrumento.</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despliegues que se realicen deberán cumplir con la normativa técnica elaborada por el operador dominante en el municipio.</a:t>
            </a:r>
            <a:endParaRPr lang="es-ES" altLang="es-ES" spc="85" dirty="0" smtClean="0">
              <a:solidFill>
                <a:srgbClr val="001D4D"/>
              </a:solidFill>
            </a:endParaRPr>
          </a:p>
          <a:p>
            <a:endParaRPr lang="es-ES" altLang="es-ES" spc="85" dirty="0" smtClean="0">
              <a:solidFill>
                <a:srgbClr val="001D4D"/>
              </a:solidFill>
            </a:endParaRPr>
          </a:p>
          <a:p>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62</a:t>
            </a:fld>
            <a:endParaRPr lang="es-ES"/>
          </a:p>
        </p:txBody>
      </p:sp>
    </p:spTree>
    <p:extLst>
      <p:ext uri="{BB962C8B-B14F-4D97-AF65-F5344CB8AC3E}">
        <p14:creationId xmlns:p14="http://schemas.microsoft.com/office/powerpoint/2010/main" val="154064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16</a:t>
            </a:fld>
            <a:endParaRPr lang="es-ES"/>
          </a:p>
        </p:txBody>
      </p:sp>
    </p:spTree>
    <p:extLst>
      <p:ext uri="{BB962C8B-B14F-4D97-AF65-F5344CB8AC3E}">
        <p14:creationId xmlns:p14="http://schemas.microsoft.com/office/powerpoint/2010/main" val="2184502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6 y 7</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6. La normativa elaborada por las Administraciones Públicas en el ejercicio de sus competencias que afecte a la instalación y explotación de las redes públicas de comunicaciones electrónicas y recursos asociados y los instrumentos de planificación territorial o urbanística deberán cumplir, al menos, los siguientes requisitos:</a:t>
            </a:r>
          </a:p>
          <a:p>
            <a:r>
              <a:rPr lang="es-ES" sz="1200" b="0" i="0" u="none" strike="noStrike" kern="1200" baseline="0" dirty="0" smtClean="0">
                <a:solidFill>
                  <a:schemeClr val="tx1"/>
                </a:solidFill>
                <a:latin typeface="+mn-lt"/>
                <a:ea typeface="+mn-ea"/>
                <a:cs typeface="+mn-cs"/>
              </a:rPr>
              <a:t>a) ser publicadas en un diario oficial del ámbito correspondiente a la Administración competente, así como en la página web de dicha Administración Pública y, en todo caso, ser accesibles por medios electrónicos;</a:t>
            </a:r>
          </a:p>
          <a:p>
            <a:r>
              <a:rPr lang="es-ES" sz="1200" b="0" i="0" u="none" strike="noStrike" kern="1200" baseline="0" dirty="0" smtClean="0">
                <a:solidFill>
                  <a:schemeClr val="tx1"/>
                </a:solidFill>
                <a:latin typeface="+mn-lt"/>
                <a:ea typeface="+mn-ea"/>
                <a:cs typeface="+mn-cs"/>
              </a:rPr>
              <a:t>b) prever un procedimiento rápido, sencillo, eficiente y no discriminatorio de resolución de las solicitudes de ocupación, que no podrá exceder de cuatro meses contados a partir de la presentación de la solicitud, salvo en caso de expropiación.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p>
          <a:p>
            <a:r>
              <a:rPr lang="es-ES" sz="1200" b="0" i="0" u="none" strike="noStrike" kern="1200" baseline="0" dirty="0" smtClean="0">
                <a:solidFill>
                  <a:schemeClr val="tx1"/>
                </a:solidFill>
                <a:latin typeface="+mn-lt"/>
                <a:ea typeface="+mn-ea"/>
                <a:cs typeface="+mn-cs"/>
              </a:rPr>
              <a:t>c) garantizar la transparencia de los procedimientos y que las normas aplicables fomenten una competencia leal y efectiva entre los operadores;</a:t>
            </a:r>
          </a:p>
          <a:p>
            <a:r>
              <a:rPr lang="es-ES" sz="1200" b="0" i="0" u="none" strike="noStrike" kern="1200" baseline="0" dirty="0" smtClean="0">
                <a:solidFill>
                  <a:schemeClr val="tx1"/>
                </a:solidFill>
                <a:latin typeface="+mn-lt"/>
                <a:ea typeface="+mn-ea"/>
                <a:cs typeface="+mn-cs"/>
              </a:rPr>
              <a:t>d) </a:t>
            </a:r>
            <a:r>
              <a:rPr lang="es-ES" sz="1200" b="0" i="0" u="sng" strike="noStrike" kern="1200" baseline="0" dirty="0" smtClean="0">
                <a:solidFill>
                  <a:schemeClr val="tx1"/>
                </a:solidFill>
                <a:latin typeface="+mn-lt"/>
                <a:ea typeface="+mn-ea"/>
                <a:cs typeface="+mn-cs"/>
              </a:rPr>
              <a:t>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7. </a:t>
            </a:r>
            <a:r>
              <a:rPr lang="es-ES" sz="1200" b="0" i="0" u="sng" strike="noStrike" kern="1200" baseline="0" dirty="0" smtClean="0">
                <a:solidFill>
                  <a:schemeClr val="tx1"/>
                </a:solidFill>
                <a:latin typeface="+mn-lt"/>
                <a:ea typeface="+mn-ea"/>
                <a:cs typeface="+mn-cs"/>
              </a:rPr>
              <a:t>Los operadores no tendrán obligación de aportar la documentación o información de cualquier naturaleza que ya obre en poder de la Administración</a:t>
            </a:r>
            <a:r>
              <a:rPr lang="es-ES" sz="1200" b="0" i="0" u="none" strike="noStrike" kern="1200" baseline="0" dirty="0" smtClean="0">
                <a:solidFill>
                  <a:schemeClr val="tx1"/>
                </a:solidFill>
                <a:latin typeface="+mn-lt"/>
                <a:ea typeface="+mn-ea"/>
                <a:cs typeface="+mn-cs"/>
              </a:rPr>
              <a:t>. El Ministerio de Asuntos Económicos y Transformación Digital establecerá, mediante real decreto, la forma en que se facilitará a las Administraciones Públicas la información que precisen para el ejercicio de sus propias competencias.</a:t>
            </a:r>
          </a:p>
          <a:p>
            <a:endParaRPr lang="es-ES" sz="1200" b="0" i="0" u="none" strike="noStrike" kern="1200" baseline="0" dirty="0" smtClean="0">
              <a:solidFill>
                <a:schemeClr val="tx1"/>
              </a:solidFill>
              <a:latin typeface="+mn-lt"/>
              <a:ea typeface="+mn-ea"/>
              <a:cs typeface="+mn-cs"/>
            </a:endParaRPr>
          </a:p>
          <a:p>
            <a:endParaRPr lang="es-E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“Exigencia de documentación excesiva en la tramitación de licencias o permisos”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dispuesto en la LGTEL, las Administraciones Públicas deben garantizar el respeto de los límites impuestos a la intervención administrativa para la protección de los derechos de los operadores y, en particular, la exigencia de documentación que los operadores deban aportar para tramitación de licencias o permisos debe ser motivada, tener una justificación objetiva, ser proporcionada al fin perseguido y limitarse a lo estrictamente necesario.</a:t>
            </a:r>
          </a:p>
          <a:p>
            <a:r>
              <a:rPr lang="es-ES" sz="1200" kern="1200" dirty="0" smtClean="0">
                <a:solidFill>
                  <a:schemeClr val="tx1"/>
                </a:solidFill>
                <a:effectLst/>
                <a:latin typeface="+mn-lt"/>
                <a:ea typeface="+mn-ea"/>
                <a:cs typeface="+mn-cs"/>
              </a:rPr>
              <a:t>En consecuencia, la exigencia de documentación relativa a aspectos que poco, o nada, tienen que ver con el desarrollo de las competencias que tienen encomendadas las Administraciones Públicas encargadas de la aprobación de los instrumentos de planificación territorial o urbanística (tales como tecnologías empleadas, frecuencias y niveles de señal planificados, etc.), resultan desproporcionadas y deben ser eliminadas de los citados instrumentos.</a:t>
            </a:r>
          </a:p>
          <a:p>
            <a:r>
              <a:rPr lang="es-ES" sz="1200" kern="1200" dirty="0" smtClean="0">
                <a:solidFill>
                  <a:schemeClr val="tx1"/>
                </a:solidFill>
                <a:effectLst/>
                <a:latin typeface="+mn-lt"/>
                <a:ea typeface="+mn-ea"/>
                <a:cs typeface="+mn-cs"/>
              </a:rPr>
              <a:t>Por otra parte, y de acuerdo con lo dispuesto en la LGTEL, los operadores no tienen obligación de aportar la documentación o información de cualquier naturaleza que ya obre en poder de la Administración. En caso de necesidad, dicha información aportada previamente, debe ser solicitada a la Administración depositaria de la misma, y no a los operadores.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de cualquier tipo que se considere desproporcionada.</a:t>
            </a: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técnica de telecomunicaciones.</a:t>
            </a:r>
          </a:p>
          <a:p>
            <a:pPr marL="228600" lvl="0" indent="-228600">
              <a:buFont typeface="+mj-lt"/>
              <a:buAutoNum type="alphaLcParenR"/>
            </a:pPr>
            <a:r>
              <a:rPr lang="es-ES" sz="1200" kern="1200" dirty="0" smtClean="0">
                <a:solidFill>
                  <a:schemeClr val="tx1"/>
                </a:solidFill>
                <a:effectLst/>
                <a:latin typeface="+mn-lt"/>
                <a:ea typeface="+mn-ea"/>
                <a:cs typeface="+mn-cs"/>
              </a:rPr>
              <a:t>Obligación de aportar documentación, aunque esta esté en poder de la administración.</a:t>
            </a:r>
          </a:p>
          <a:p>
            <a:pPr marL="228600" lvl="0" indent="-228600">
              <a:buFont typeface="+mj-lt"/>
              <a:buAutoNum type="alphaLcParenR"/>
            </a:pPr>
            <a:r>
              <a:rPr lang="es-ES" sz="1200" kern="1200" dirty="0" smtClean="0">
                <a:solidFill>
                  <a:schemeClr val="tx1"/>
                </a:solidFill>
                <a:effectLst/>
                <a:latin typeface="+mn-lt"/>
                <a:ea typeface="+mn-ea"/>
                <a:cs typeface="+mn-cs"/>
              </a:rPr>
              <a:t>Priorización de los expedientes de los que se entregue la documentación.</a:t>
            </a:r>
          </a:p>
          <a:p>
            <a:pPr marL="228600" lvl="0" indent="-228600">
              <a:buFont typeface="+mj-lt"/>
              <a:buAutoNum type="alphaLcParenR"/>
            </a:pPr>
            <a:r>
              <a:rPr lang="es-ES" sz="1200" kern="1200" dirty="0" smtClean="0">
                <a:solidFill>
                  <a:schemeClr val="tx1"/>
                </a:solidFill>
                <a:effectLst/>
                <a:latin typeface="+mn-lt"/>
                <a:ea typeface="+mn-ea"/>
                <a:cs typeface="+mn-cs"/>
              </a:rPr>
              <a:t>Obligación de presentar documentación o estudios de impacto ambiental o similares.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Hay casos en que el volumen de documentación para la puesta en servicio de una infraestructura de comunicaciones es realmente elevado, y esto contradice el espíritu de la LGTEL que trata precisamente que las cargas administrativas no sean un obstáculo. Así, la</a:t>
            </a:r>
            <a:r>
              <a:rPr lang="es-ES" sz="1200" kern="1200" baseline="0" dirty="0" smtClean="0">
                <a:solidFill>
                  <a:schemeClr val="tx1"/>
                </a:solidFill>
                <a:effectLst/>
                <a:latin typeface="+mn-lt"/>
                <a:ea typeface="+mn-ea"/>
                <a:cs typeface="+mn-cs"/>
              </a:rPr>
              <a:t> Administración Pública </a:t>
            </a:r>
            <a:r>
              <a:rPr lang="es-ES" sz="1200" kern="1200" dirty="0" smtClean="0">
                <a:solidFill>
                  <a:schemeClr val="tx1"/>
                </a:solidFill>
                <a:effectLst/>
                <a:latin typeface="+mn-lt"/>
                <a:ea typeface="+mn-ea"/>
                <a:cs typeface="+mn-cs"/>
              </a:rPr>
              <a:t>podrá pedir la documentación de su ámbito que crea apropiada, pero ésta deberá ser proporcionada al tipo de licencia o permiso de que se trate. Así, por ejemplo, en general no debería ser excesiva, como casos en los que es necesario presentar más de 50 documentos para el despliegue de una infraestructura concreta.</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puesta en marcha de una estación base de telefonía móvil será necesario presentar las siguientes licencias y su documentación asociada (entre paréntesis): Licencia de obra mayor (doc11, …doc16); licencia de actividades económicas (doc21, …, doc25), …, licencia N (docN1, …, docN7)</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La </a:t>
            </a:r>
            <a:r>
              <a:rPr lang="es-ES" sz="1200" kern="1200" baseline="0" dirty="0" smtClean="0">
                <a:solidFill>
                  <a:schemeClr val="tx1"/>
                </a:solidFill>
                <a:effectLst/>
                <a:latin typeface="+mn-lt"/>
                <a:ea typeface="+mn-ea"/>
                <a:cs typeface="+mn-cs"/>
              </a:rPr>
              <a:t>Administración Pública</a:t>
            </a:r>
            <a:r>
              <a:rPr lang="es-ES" sz="1200" kern="1200" dirty="0" smtClean="0">
                <a:solidFill>
                  <a:schemeClr val="tx1"/>
                </a:solidFill>
                <a:effectLst/>
                <a:latin typeface="+mn-lt"/>
                <a:ea typeface="+mn-ea"/>
                <a:cs typeface="+mn-cs"/>
              </a:rPr>
              <a:t> podrá exigir documentación técnica relativa únicamente a aspectos que le competen, pero no sobre aspectos técnicos de la instalación, como tecnologías a utilizar, frecuencias a usar, niveles de señal planificados, tipo, modelo o número de antenas, consumo eléctrico, o cualquier otra de este tipo.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deberá aportar documentación sobre las frecuencias a utilizar en cada una de las estaciones base y la potencia máxima a la que emitirán dichas estaciones.</a:t>
            </a:r>
          </a:p>
          <a:p>
            <a:pPr lvl="0"/>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En ningún caso se puede obligar al operador a entregar documentación que ya ha entregado a las AAPP, pero sí se puede indicar que puede entregar voluntariamente la documentación que estime oportuna.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deberá entregar toda la documentación solicitada, independientemente de si esta ya ha sido entregada para cualquier otro trámite u a otra AAPP.</a:t>
            </a:r>
          </a:p>
          <a:p>
            <a:r>
              <a:rPr lang="es-ES" sz="1200" kern="1200" dirty="0" smtClean="0">
                <a:solidFill>
                  <a:schemeClr val="tx1"/>
                </a:solidFill>
                <a:effectLst/>
                <a:latin typeface="+mn-lt"/>
                <a:ea typeface="+mn-ea"/>
                <a:cs typeface="+mn-cs"/>
              </a:rPr>
              <a:t>Ejemplo (+):	El operador deberá entregar la documentación solicitada que no haya entregado con anterioridad a las AAPP, pero puede volver a entregarla de forma voluntaria si así lo estima conveniente.</a:t>
            </a:r>
          </a:p>
          <a:p>
            <a:r>
              <a:rPr lang="es-ES" sz="1200" kern="1200" dirty="0" smtClean="0">
                <a:solidFill>
                  <a:schemeClr val="tx1"/>
                </a:solidFill>
                <a:effectLst/>
                <a:latin typeface="+mn-lt"/>
                <a:ea typeface="+mn-ea"/>
                <a:cs typeface="+mn-cs"/>
              </a:rPr>
              <a:t> </a:t>
            </a:r>
          </a:p>
          <a:p>
            <a:pPr marL="228600" lvl="0" indent="-228600">
              <a:buFont typeface="+mj-lt"/>
              <a:buAutoNum type="alphaLcParenR" startAt="4"/>
            </a:pPr>
            <a:r>
              <a:rPr lang="es-ES" sz="1200" kern="1200" dirty="0" smtClean="0">
                <a:solidFill>
                  <a:schemeClr val="tx1"/>
                </a:solidFill>
                <a:effectLst/>
                <a:latin typeface="+mn-lt"/>
                <a:ea typeface="+mn-ea"/>
                <a:cs typeface="+mn-cs"/>
              </a:rPr>
              <a:t>Tampoco se puede “coaccionar” con beneficios en la tramitación si la vuelve a entregar, pero sí se puede indicar que puede entregar voluntariamente la documentación que estime oportuna, aunque esta entrega no supondrá ningún beneficio en la tramitación.</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El operador que entregue la documentación completa, aunque parte ya la hubiera entregado a otra AAPP. tendrá preferencia en la tramitación del expediente correspondiente.</a:t>
            </a:r>
          </a:p>
          <a:p>
            <a:r>
              <a:rPr lang="es-ES" sz="1200" kern="1200" dirty="0" smtClean="0">
                <a:solidFill>
                  <a:schemeClr val="tx1"/>
                </a:solidFill>
                <a:effectLst/>
                <a:latin typeface="+mn-lt"/>
                <a:ea typeface="+mn-ea"/>
                <a:cs typeface="+mn-cs"/>
              </a:rPr>
              <a:t>Ejemplo (+):	Con el ánimo de facilitar la recopilación de la documentación del expediente, sería beneficioso para esta Administración. la entrega de toda la documentación solicitada. Esta entrega voluntaria no supone ninguna preferencia de ningún tipo en la tramitación del expediente correspondiente.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5"/>
            </a:pPr>
            <a:r>
              <a:rPr lang="es-ES" sz="1200" kern="1200" dirty="0" smtClean="0">
                <a:solidFill>
                  <a:schemeClr val="tx1"/>
                </a:solidFill>
                <a:effectLst/>
                <a:latin typeface="+mn-lt"/>
                <a:ea typeface="+mn-ea"/>
                <a:cs typeface="+mn-cs"/>
              </a:rPr>
              <a:t>No se debe imponer de forma general la necesidad de realizar un estudio de impacto ambiental o similar (por ejemplo, informe de actividad clasificada, informe de idoneidad ambiental, certificado ambiental, etc.) para la obtención de la autorización para las instalaciones de radiocomunicaciones..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instalación de cualquier tipo de antenas de telecomunicaciones en cualquier tipo de suelo rural se deberá presentar y aprobar por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un estudio de impacto ambiental y/o visual.</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63</a:t>
            </a:fld>
            <a:endParaRPr lang="es-ES"/>
          </a:p>
        </p:txBody>
      </p:sp>
    </p:spTree>
    <p:extLst>
      <p:ext uri="{BB962C8B-B14F-4D97-AF65-F5344CB8AC3E}">
        <p14:creationId xmlns:p14="http://schemas.microsoft.com/office/powerpoint/2010/main" val="538368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46. Ubicación compartida y uso compartido de la propiedad pública o privada.</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a:t>
            </a:r>
            <a:r>
              <a:rPr lang="es-ES" sz="1200" b="0" i="0" u="sng" strike="noStrike" kern="1200" baseline="0" dirty="0" smtClean="0">
                <a:solidFill>
                  <a:schemeClr val="tx1"/>
                </a:solidFill>
                <a:latin typeface="+mn-lt"/>
                <a:ea typeface="+mn-ea"/>
                <a:cs typeface="+mn-cs"/>
              </a:rPr>
              <a:t>Los operadores de redes públicas de comunicaciones electrónicas podrán celebrar de manera voluntaria acuerdos entre sí para determinar las condiciones para la ubicación o el uso compartido de sus elementos de red y recursos asociados, así como la utilización compartida del dominio público o la propiedad privada</a:t>
            </a:r>
            <a:r>
              <a:rPr lang="es-ES" sz="1200" b="0" i="0" u="none" strike="noStrike" kern="1200" baseline="0" dirty="0" smtClean="0">
                <a:solidFill>
                  <a:schemeClr val="tx1"/>
                </a:solidFill>
                <a:latin typeface="+mn-lt"/>
                <a:ea typeface="+mn-ea"/>
                <a:cs typeface="+mn-cs"/>
              </a:rPr>
              <a:t>, con plena sujeción a la normativa de defensa de la competencia.</a:t>
            </a:r>
          </a:p>
          <a:p>
            <a:r>
              <a:rPr lang="es-ES" sz="1200" b="0" i="0" u="none" strike="noStrike" kern="1200" baseline="0" dirty="0" smtClean="0">
                <a:solidFill>
                  <a:schemeClr val="tx1"/>
                </a:solidFill>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a:t>
            </a:r>
            <a:r>
              <a:rPr lang="es-ES" sz="1200" b="0" i="0" u="sng" strike="noStrike" kern="1200" baseline="0" dirty="0" smtClean="0">
                <a:solidFill>
                  <a:schemeClr val="tx1"/>
                </a:solidFill>
                <a:latin typeface="+mn-lt"/>
                <a:ea typeface="+mn-ea"/>
                <a:cs typeface="+mn-cs"/>
              </a:rPr>
              <a:t>La ubicación compartida de elementos de red y recursos asociados y la utilización compartida del dominio público o la propiedad privada también podrá ser impuesta de manera obligatoria a los operadores que hayan ejercido el derecho a la ocupación de la propiedad pública o privada. A tal efecto, en los términos en que mediante real decreto se determine, el Ministerio de Asuntos Económicos y Transformación Digital, previo trámite de audiencia a los operadores afectados y de manera motivada, podrá imponer</a:t>
            </a:r>
            <a:r>
              <a:rPr lang="es-ES" sz="1200" b="0" i="0" u="none" strike="noStrike" kern="1200" baseline="0" dirty="0" smtClean="0">
                <a:solidFill>
                  <a:schemeClr val="tx1"/>
                </a:solidFill>
                <a:latin typeface="+mn-lt"/>
                <a:ea typeface="+mn-ea"/>
                <a:cs typeface="+mn-cs"/>
              </a:rPr>
              <a:t>, con carácter general o para casos concretos, la utilización compartida del dominio público o la propiedad privada en que se van a establecer las redes públicas de comunicaciones electrónicas o el uso compartido de los elementos de red y recursos asociados, determinando, en su caso, los criterios para compartir los gastos que produzca la ubicación o el uso compartido.</a:t>
            </a:r>
          </a:p>
          <a:p>
            <a:r>
              <a:rPr lang="es-ES" sz="1200" b="0" i="0" u="none" strike="noStrike" kern="1200" baseline="0" dirty="0" smtClean="0">
                <a:solidFill>
                  <a:schemeClr val="tx1"/>
                </a:solidFill>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al Ministerio de Asuntos Económicos y Transformación Digital el inicio del procedimiento establecido en el párrafo anterior. En estos casos, antes de que el Ministerio de Asuntos Económicos y Transformación Digital imponga la utilización compartida del dominio público o la propiedad privada, el citado departamento ministerial deberá realizar un trámite para que la Administración Pública competente que ha instado el procedimiento pueda efectuar alegaciones por un plazo de quince días hábiles.</a:t>
            </a:r>
          </a:p>
          <a:p>
            <a:r>
              <a:rPr lang="es-ES" sz="1200" b="0" i="0" u="none" strike="noStrike" kern="1200" baseline="0" dirty="0" smtClean="0">
                <a:solidFill>
                  <a:schemeClr val="tx1"/>
                </a:solidFill>
                <a:latin typeface="+mn-lt"/>
                <a:ea typeface="+mn-ea"/>
                <a:cs typeface="+mn-cs"/>
              </a:rPr>
              <a:t>3. Las medidas adoptadas de conformidad con el presente artículo deberán ser objetivas, transparentes, no discriminatorias y proporcionadas. Cuando proceda, estas medidas se aplicarán de forma coordinada con las Administraciones competentes correspondientes y con la Comisión Nacional de los Mercados y la Competencia.</a:t>
            </a:r>
          </a:p>
          <a:p>
            <a:endParaRPr lang="es-E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“Imposición de obligaciones de ubicación compartida de infraestructuras y recursos asociados o de utilización compartida del dominio público o la propiedad privada”</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Es habitual encontrar en algunos instrumentos de planificación urbanística disposiciones que obligan a que las infraestructuras de telecomunicación (estaciones de telefonía, canalizaciones, etc.) de diferentes operadores estén compartidas.</a:t>
            </a:r>
          </a:p>
          <a:p>
            <a:r>
              <a:rPr lang="es-ES" sz="1200" kern="1200" dirty="0" smtClean="0">
                <a:solidFill>
                  <a:schemeClr val="tx1"/>
                </a:solidFill>
                <a:effectLst/>
                <a:latin typeface="+mn-lt"/>
                <a:ea typeface="+mn-ea"/>
                <a:cs typeface="+mn-cs"/>
              </a:rPr>
              <a:t>El hecho de que los operadores compartan su infraestructura puede ser, en determinadas ocasiones, muy útil para que el despliegue de las redes de comunicaciones electrónicas se produzca de manera más eficiente y para que, en ciertos casos, suponga un menor impacto visual o ambiental. Por esta razón el fomento y promoción de acuerdos voluntarios de compartición entre los operadores por parte de las Administraciones Públicas, puede resultar de gran utilidad. Sin embargo, este fomento no puede ni debe transformarse en una obligación de forma sistemática, ya que existen ocasiones en las que concurren circunstancias específicas que impiden o desaconsejan que tal compartición se lleve a término. Por ello, la obligación de compartición no puede ser impuesta de manera poco meditada, sino que debe seguir un procedimiento concreto.</a:t>
            </a:r>
          </a:p>
          <a:p>
            <a:r>
              <a:rPr lang="es-ES" sz="1200" kern="1200" dirty="0" smtClean="0">
                <a:solidFill>
                  <a:schemeClr val="tx1"/>
                </a:solidFill>
                <a:effectLst/>
                <a:latin typeface="+mn-lt"/>
                <a:ea typeface="+mn-ea"/>
                <a:cs typeface="+mn-cs"/>
              </a:rPr>
              <a:t>De acuerdo con lo dispuesto en el artículo 46 de la LGTEL, la imposición de estas obligaciones corresponde, en exclusiva, al Ministerio, por lo que los instrumentos de planificación urbanística solo podrán imponer este tipo de obligaciones en aquellas zonas para las que cuente con la oportuna resolución del citado departamento ministerial.</a:t>
            </a:r>
          </a:p>
          <a:p>
            <a:r>
              <a:rPr lang="es-ES" sz="1200" kern="1200" dirty="0" smtClean="0">
                <a:solidFill>
                  <a:schemeClr val="tx1"/>
                </a:solidFill>
                <a:effectLst/>
                <a:latin typeface="+mn-lt"/>
                <a:ea typeface="+mn-ea"/>
                <a:cs typeface="+mn-cs"/>
              </a:rPr>
              <a:t>En caso de que una Administración Pública competente considere que por razones de medio ambiente, salud pública, seguridad pública u ordenación urbana y territorial procede la imposición de la utilización compartida del dominio público o la propiedad privada, podrá instar de manera motivada al Ministerio el inicio del oportuno procedimiento para la imposición de dichas obligaciones.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El criterio a vigilar, entre otros, respecto a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Obligación de compartición de las infraestructuras existentes por parte de los operadores.</a:t>
            </a:r>
          </a:p>
          <a:p>
            <a:pPr marL="228600" lvl="0" indent="-228600">
              <a:buFont typeface="+mj-lt"/>
              <a:buAutoNum type="alphaLcParenR"/>
            </a:pPr>
            <a:r>
              <a:rPr lang="es-ES" sz="1200" kern="1200" dirty="0" smtClean="0">
                <a:solidFill>
                  <a:schemeClr val="tx1"/>
                </a:solidFill>
                <a:effectLst/>
                <a:latin typeface="+mn-lt"/>
                <a:ea typeface="+mn-ea"/>
                <a:cs typeface="+mn-cs"/>
              </a:rPr>
              <a:t>Obligación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preparar para compartición las nuevas infraestructuras que se desplieguen por parte de los operadores.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añaden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este caso se refiere a que las canalizaciones existentes no pueden obligarse a compartir, sino que deben promocionar los acuerdos entre los operadores en las condiciones que marca la Ley. Excepciones a esta imposibilidad de obligación son los casos en los que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en cuestión haya solicitado al Ministerio la correspondiente resolución en positivo para dicha compartición, pero no debe ser una obligación genérica.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el casco urbano los operadores deberán compartir las canalizaciones subterráneas que existan, y en caso de nuevas canalizaciones estas deberán realizarse de tal forma que permitan la compartición de las mismas.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Ejemplo (-):	En caso que un operador no pueda compartir las canalizaciones subterráneas que existan por falta de capacidad, estará obligado a desplegar canalización excedentaria para facilitar la compartición.</a:t>
            </a:r>
          </a:p>
          <a:p>
            <a:r>
              <a:rPr lang="es-ES" sz="1200" kern="1200" dirty="0" smtClean="0">
                <a:solidFill>
                  <a:schemeClr val="tx1"/>
                </a:solidFill>
                <a:effectLst/>
                <a:latin typeface="+mn-lt"/>
                <a:ea typeface="+mn-ea"/>
                <a:cs typeface="+mn-cs"/>
              </a:rPr>
              <a:t>Ejemplo (+):	Será recomendable que los operadores con canalizaciones desplegadas en el casco urbano compartan dichas canalizaciones, acuerdos que la </a:t>
            </a:r>
            <a:r>
              <a:rPr lang="es-ES" sz="1200" kern="1200" baseline="0" dirty="0" smtClean="0">
                <a:solidFill>
                  <a:schemeClr val="tx1"/>
                </a:solidFill>
                <a:effectLst/>
                <a:latin typeface="+mn-lt"/>
                <a:ea typeface="+mn-ea"/>
                <a:cs typeface="+mn-cs"/>
              </a:rPr>
              <a:t>Administración Pública </a:t>
            </a:r>
            <a:r>
              <a:rPr lang="es-ES" sz="1200" kern="1200" dirty="0" smtClean="0">
                <a:solidFill>
                  <a:schemeClr val="tx1"/>
                </a:solidFill>
                <a:effectLst/>
                <a:latin typeface="+mn-lt"/>
                <a:ea typeface="+mn-ea"/>
                <a:cs typeface="+mn-cs"/>
              </a:rPr>
              <a:t>facilitará en la medida de lo posible.</a:t>
            </a:r>
            <a:endParaRPr lang="es-ES" sz="1200" b="1" i="0" u="none" strike="noStrike" kern="1200" baseline="0" dirty="0" smtClean="0">
              <a:solidFill>
                <a:schemeClr val="tx1"/>
              </a:solidFill>
              <a:effectLst/>
              <a:latin typeface="+mn-lt"/>
              <a:ea typeface="+mn-ea"/>
              <a:cs typeface="+mn-cs"/>
            </a:endParaRPr>
          </a:p>
          <a:p>
            <a:endParaRPr lang="es-ES" sz="1200" b="1" i="0" u="none" strike="noStrike" kern="1200" baseline="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En las nuevas infraestructuras que se desplieguen o vayan a desplegar, independientemente de si son obras de canalización o estaciones base, tampoco se puede imponer la obligación de que el ejecutor de la obra prepare la misma para futuras comparticiones, pero sí puede y debe fomentar que las operadoras lleguen a acuerdos para compartir al menos los costes y por tanto la infraestructura tenga suficiente espacio para dicha compartición. Excepciones a esta imposibilidad de obligación son los casos en los que el ayuntamiento en cuestión haya solicitado al MINECO la correspondiente resolución en positivo para dicha compartición, pero no debe ser una obligación genérica.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nuevas canalizaciones de redes de comunicaciones que se desplieguen en el casco urbano deberán realizarse de tal forma que permitan la compartición de las mismas con otros operadores.</a:t>
            </a:r>
          </a:p>
          <a:p>
            <a:r>
              <a:rPr lang="es-ES" sz="1200" kern="1200" dirty="0" smtClean="0">
                <a:solidFill>
                  <a:schemeClr val="tx1"/>
                </a:solidFill>
                <a:effectLst/>
                <a:latin typeface="+mn-lt"/>
                <a:ea typeface="+mn-ea"/>
                <a:cs typeface="+mn-cs"/>
              </a:rPr>
              <a:t>Ejemplo (+):	En caso de nuevas canalizaciones compartidas entre varios operadores o canalizaciones preparadas para futuras comparticiones, el ayuntamiento simplificará los trámites para dicho despliegue o compartición.</a:t>
            </a:r>
          </a:p>
          <a:p>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64</a:t>
            </a:fld>
            <a:endParaRPr lang="es-ES"/>
          </a:p>
        </p:txBody>
      </p:sp>
    </p:spTree>
    <p:extLst>
      <p:ext uri="{BB962C8B-B14F-4D97-AF65-F5344CB8AC3E}">
        <p14:creationId xmlns:p14="http://schemas.microsoft.com/office/powerpoint/2010/main" val="3166417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sng"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“Restricciones desproporcionadas al despliegue de infraestructuras que conforman las redes públicas de comunicaciones electrónicas”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49.4, establece que la normativa elaborada por las administraciones públicas que afecte al despliegue de las redes públicas de comunicaciones electrónicas deberá recoger las disposiciones necesarias para impulsar o facilitar el despliegue de infraestructuras de redes de comunicaciones electrónicas en su ámbito territorial, en particular, para garantizar la libre competencia en la instalación de redes y en la prestación de servicios de comunicaciones electrónicas, así como, la disponibilidad de una oferta suficiente de lugares y espacios físicos en los que los operadores decidan ubicar sus infraestructuras.</a:t>
            </a:r>
          </a:p>
          <a:p>
            <a:r>
              <a:rPr lang="es-ES" sz="1200" kern="1200" dirty="0" smtClean="0">
                <a:solidFill>
                  <a:schemeClr val="tx1"/>
                </a:solidFill>
                <a:effectLst/>
                <a:latin typeface="+mn-lt"/>
                <a:ea typeface="+mn-ea"/>
                <a:cs typeface="+mn-cs"/>
              </a:rPr>
              <a:t>Con cierta frecuencia, los instrumentos de planificación urbanística pretenden establecer una serie de restricciones al despliegue de infraestructuras con la pretendida finalidad de proteger la salud pública o disminuir el impacto de las infraestructuras en el conjunto del paisaje. Algunas de estas restricciones, sin embargo, pueden producir el efecto contrario al que se espera de ellas, ya que pueden provocar que la exposición a las emisiones radioeléctricas a que se ven sometidas las personas sea mayor que no habiendo establecido dichas restricciones, o pueden aportar muy poco a la estética del conjunto que se pretende proteger y suponer, en cambio, la inviabilidad técnica o económica de los despliegues de las redes de comunicaciones electrónicas y la consiguiente imposibilidad para los usuarios de acceder a los esenciales servicios de telecomunicación que demandan.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Habitualmente, dichas restricciones tienen que ver con:</a:t>
            </a:r>
          </a:p>
          <a:p>
            <a:endParaRPr lang="es-ES" sz="1200" kern="1200" dirty="0" smtClean="0">
              <a:solidFill>
                <a:schemeClr val="tx1"/>
              </a:solidFill>
              <a:effectLst/>
              <a:latin typeface="+mn-lt"/>
              <a:ea typeface="+mn-ea"/>
              <a:cs typeface="+mn-cs"/>
            </a:endParaRPr>
          </a:p>
          <a:p>
            <a:pPr marL="0" indent="0">
              <a:buNone/>
            </a:pPr>
            <a:r>
              <a:rPr lang="es-ES" sz="1200" u="none" kern="1200" dirty="0" smtClean="0">
                <a:solidFill>
                  <a:schemeClr val="tx1"/>
                </a:solidFill>
                <a:effectLst/>
                <a:latin typeface="+mn-lt"/>
                <a:ea typeface="+mn-ea"/>
                <a:cs typeface="+mn-cs"/>
              </a:rPr>
              <a:t>I. </a:t>
            </a:r>
            <a:r>
              <a:rPr lang="es-ES" sz="1200" u="sng" kern="1200" dirty="0" smtClean="0">
                <a:solidFill>
                  <a:schemeClr val="tx1"/>
                </a:solidFill>
                <a:effectLst/>
                <a:latin typeface="+mn-lt"/>
                <a:ea typeface="+mn-ea"/>
                <a:cs typeface="+mn-cs"/>
              </a:rPr>
              <a:t>La prohibición de instalar infraestructuras de telefonía móvil en el casco urbano de la ciudad</a:t>
            </a:r>
          </a:p>
          <a:p>
            <a:pPr marL="0" indent="0">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se prohíben las estaciones de telefonía móvil en el casco urbano de la ciudad, éstas deben alejarse de su zona de servicio, por lo que aumentan mucho las posibilidades de que se presenten las siguientes circunstancias: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Al estar la estación alejada del casco urbano, para mantener su zona de cobertura debe emitir con más potencia y, consiguientemente, los niveles de exposición a las emisiones radioeléctricas aumentan en las zonas aledañas a la estación.</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Aunque la estación emita con mayor potencia, al ser la distancia mayor, se cubre el casco urbano con una señal radioeléctrica más débil, lo que obliga a los teléfonos móviles que se conecten a la estación a emitir con más potencia para posibilitar la conexión, por lo que, inevitablemente, el usuario recibirá unos niveles de exposición a emisiones radioeléctricas mucho mayores que los que hubiera recibido estando la estación en el casco urbano.</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Por último, y no por ello menos importante, los servicios de telecomunicaciones ofrecidos desde la estación tendrán una peor calidad.</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II.</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prohibición de instalar antenas en las fachadas de los edificios</a:t>
            </a:r>
            <a:r>
              <a:rPr lang="es-ES" sz="1200" kern="1200" dirty="0" smtClean="0">
                <a:solidFill>
                  <a:schemeClr val="tx1"/>
                </a:solidFill>
                <a:effectLst/>
                <a:latin typeface="+mn-lt"/>
                <a:ea typeface="+mn-ea"/>
                <a:cs typeface="+mn-cs"/>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problema de esta restricción es la utilización del término “antena”, puesto que es muy abierto y genérico. Prohibir la instalación de antenas parabólicas en las fachadas de los edificios puede resultar razonable ya que tienen un impacto importante sobre la imagen urbana, y suelen existir alternativas viables para su ubicación. Sin embargo, existen otro tipo de antenas, como las de reducidas dimensiones que son absolutamente necesarias para dar cobertura a determinados servicios (por ejemplo, telefonía móvil, wifi, etc.) en ciertas zonas urbanas y que apenas tienen impacto sobre la imagen del conjunto. Se trata, por tanto, de matizar en el instrumento urbanístico dicha prohibición, para evitar una merma en los servicios de telecomunicación.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III.</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imposición de ciertas soluciones tecnológicas</a:t>
            </a:r>
          </a:p>
          <a:p>
            <a:endParaRPr lang="es-ES" sz="1200" u="sng"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tipo de imposiciones puede atentar contra el principio de neutralidad tecnológica que obligatoriamente han de respetar las Administraciones Públicas en el proceso de elaboración de su normativa, especialmente cuando se dirigen a mercados que se desarrollan en un régimen de libre competencia.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IV.</a:t>
            </a:r>
            <a:r>
              <a:rPr lang="es-ES" sz="1200" kern="1200" baseline="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La imposición de ubicaciones o itinerarios concretos</a:t>
            </a:r>
          </a:p>
          <a:p>
            <a:endParaRPr lang="es-ES" sz="1200" u="sng"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LGTEL reserva la facultad de imponer ubicaciones o itinerarios concretos para el despliegue de las redes de comunicaciones electrónicas al Consejo de Ministros (artículo 50.4), ya que este tipo de imposiciones puede condicionar de manera determinante dichos despliegues.</a:t>
            </a:r>
          </a:p>
          <a:p>
            <a:endParaRPr lang="es-ES" sz="1200" kern="1200" dirty="0" smtClean="0">
              <a:solidFill>
                <a:schemeClr val="tx1"/>
              </a:solidFill>
              <a:effectLst/>
              <a:latin typeface="+mn-lt"/>
              <a:ea typeface="+mn-ea"/>
              <a:cs typeface="+mn-cs"/>
            </a:endParaRPr>
          </a:p>
          <a:p>
            <a:pPr lvl="0"/>
            <a:r>
              <a:rPr lang="es-ES" sz="1200" u="none" kern="1200" dirty="0" smtClean="0">
                <a:solidFill>
                  <a:schemeClr val="tx1"/>
                </a:solidFill>
                <a:effectLst/>
                <a:latin typeface="+mn-lt"/>
                <a:ea typeface="+mn-ea"/>
                <a:cs typeface="+mn-cs"/>
              </a:rPr>
              <a:t>V. </a:t>
            </a:r>
            <a:r>
              <a:rPr lang="es-ES" sz="1200" u="sng" kern="1200" dirty="0" smtClean="0">
                <a:solidFill>
                  <a:schemeClr val="tx1"/>
                </a:solidFill>
                <a:effectLst/>
                <a:latin typeface="+mn-lt"/>
                <a:ea typeface="+mn-ea"/>
                <a:cs typeface="+mn-cs"/>
              </a:rPr>
              <a:t>La restricción absoluta de permitir sólo infraestructuras que provean servicio exclusivo a los edificios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operadores pueden desplegar redes públicas de comunicaciones electrónicas en los edificios, sin que dichas redes tengan que restringirse a dar sólo servicio de manera exclusiva a esos edificios, sino que también pueden dar servicio a usuarios que no residan en esos edificios (por ejemplo, una antena o torre de telefonía móvil instalada en la azotea del edificio, o se trate de un tramo de un despliegue para dar continuidad a una instalación que sea necesaria para proporcionar acceso a redes en edificios o fincas colindantes o cercanas).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consecuencia, con lo expuesto, la normativa o instrumentos de planificación urbanística:</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podrán establecer restricciones absolutas o desproporcionadas al derecho de ocupación del dominio público y privado de los operadores,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ni imponer soluciones tecnológicas concretas,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ni imponer itinerarios o ubicaciones concretas en los que instalar infraestructuras de red de comunicaciones electrónicas.</a:t>
            </a:r>
          </a:p>
          <a:p>
            <a:r>
              <a:rPr lang="es-ES" sz="1200" kern="1200" dirty="0" smtClean="0">
                <a:solidFill>
                  <a:schemeClr val="tx1"/>
                </a:solidFill>
                <a:effectLst/>
                <a:latin typeface="+mn-lt"/>
                <a:ea typeface="+mn-ea"/>
                <a:cs typeface="+mn-cs"/>
              </a:rPr>
              <a:t>Cuando una condición pudiera implicar la imposibilidad de llevar a cabo la ocupación del dominio público o la propiedad privada, el establecimiento de dicha condición deberá estar plenamente justificado e ir acompañado de las alternativas necesarias para garantizar el derecho de ocupación de los operadores y su ejercicio en igualdad de condiciones.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Prohibición de instalación de antenas en el casco urbano.</a:t>
            </a:r>
          </a:p>
          <a:p>
            <a:pPr marL="228600" lvl="0" indent="-228600">
              <a:buFont typeface="+mj-lt"/>
              <a:buAutoNum type="alphaLcParenR"/>
            </a:pPr>
            <a:r>
              <a:rPr lang="es-ES" sz="1200" kern="1200" dirty="0" smtClean="0">
                <a:solidFill>
                  <a:schemeClr val="tx1"/>
                </a:solidFill>
                <a:effectLst/>
                <a:latin typeface="+mn-lt"/>
                <a:ea typeface="+mn-ea"/>
                <a:cs typeface="+mn-cs"/>
              </a:rPr>
              <a:t>Prohibición de visibilidad de antenas e instalaciones sobre cubierta.</a:t>
            </a:r>
          </a:p>
          <a:p>
            <a:pPr marL="228600" lvl="0" indent="-228600">
              <a:buFont typeface="+mj-lt"/>
              <a:buAutoNum type="alphaLcParenR"/>
            </a:pPr>
            <a:r>
              <a:rPr lang="es-ES" sz="1200" kern="1200" dirty="0" smtClean="0">
                <a:solidFill>
                  <a:schemeClr val="tx1"/>
                </a:solidFill>
                <a:effectLst/>
                <a:latin typeface="+mn-lt"/>
                <a:ea typeface="+mn-ea"/>
                <a:cs typeface="+mn-cs"/>
              </a:rPr>
              <a:t>Prohibición genérica de instalar antenas en las fachadas.</a:t>
            </a:r>
          </a:p>
          <a:p>
            <a:pPr marL="228600" lvl="0" indent="-228600">
              <a:buFont typeface="+mj-lt"/>
              <a:buAutoNum type="alphaLcParenR"/>
            </a:pPr>
            <a:r>
              <a:rPr lang="es-ES" sz="1200" kern="1200" dirty="0" smtClean="0">
                <a:solidFill>
                  <a:schemeClr val="tx1"/>
                </a:solidFill>
                <a:effectLst/>
                <a:latin typeface="+mn-lt"/>
                <a:ea typeface="+mn-ea"/>
                <a:cs typeface="+mn-cs"/>
              </a:rPr>
              <a:t>Obligación de implantar una solución tecnológica concreta.</a:t>
            </a:r>
          </a:p>
          <a:p>
            <a:pPr marL="228600" lvl="0" indent="-228600">
              <a:buFont typeface="+mj-lt"/>
              <a:buAutoNum type="alphaLcParenR"/>
            </a:pPr>
            <a:r>
              <a:rPr lang="es-ES" sz="1200" kern="1200" dirty="0" smtClean="0">
                <a:solidFill>
                  <a:schemeClr val="tx1"/>
                </a:solidFill>
                <a:effectLst/>
                <a:latin typeface="+mn-lt"/>
                <a:ea typeface="+mn-ea"/>
                <a:cs typeface="+mn-cs"/>
              </a:rPr>
              <a:t>Obligación de utilizar localizaciones o itinerarios concretos en los despliegues.</a:t>
            </a:r>
          </a:p>
          <a:p>
            <a:pPr marL="228600" lvl="0" indent="-228600">
              <a:buFont typeface="+mj-lt"/>
              <a:buAutoNum type="alphaLcParenR"/>
            </a:pPr>
            <a:r>
              <a:rPr lang="es-ES" sz="1200" kern="1200" dirty="0" smtClean="0">
                <a:solidFill>
                  <a:schemeClr val="tx1"/>
                </a:solidFill>
                <a:effectLst/>
                <a:latin typeface="+mn-lt"/>
                <a:ea typeface="+mn-ea"/>
                <a:cs typeface="+mn-cs"/>
              </a:rPr>
              <a:t>Limitación en la distancia entre estaciones.</a:t>
            </a:r>
          </a:p>
          <a:p>
            <a:pPr marL="228600" lvl="0" indent="-228600">
              <a:buFont typeface="+mj-lt"/>
              <a:buAutoNum type="alphaLcParenR"/>
            </a:pPr>
            <a:r>
              <a:rPr lang="es-ES" sz="1200" kern="1200" dirty="0" smtClean="0">
                <a:solidFill>
                  <a:schemeClr val="tx1"/>
                </a:solidFill>
                <a:effectLst/>
                <a:latin typeface="+mn-lt"/>
                <a:ea typeface="+mn-ea"/>
                <a:cs typeface="+mn-cs"/>
              </a:rPr>
              <a:t>Otras restricciones a los despliegues: Servicios adicionales necesarios para el funcionamiento de las instalaciones (caminos, etc.).</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ofrecen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Aunque no se puede limitar la instalación de antenas en el casco urbano, sí se puede limitar su ubicación en determinados elementos urbanísticos por razones de protección de patrimonio histórico, medioambiente o seguridad, siempre que vaya acompañada de la justificación correspondiente (ejemplo: catalogación del inmueble como BIC declarado por las administraciones competentes).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base de telefonía deberán estar a más de X metros del casco urbano.</a:t>
            </a:r>
          </a:p>
          <a:p>
            <a:r>
              <a:rPr lang="es-ES" sz="1200" kern="1200" dirty="0" smtClean="0">
                <a:solidFill>
                  <a:schemeClr val="tx1"/>
                </a:solidFill>
                <a:effectLst/>
                <a:latin typeface="+mn-lt"/>
                <a:ea typeface="+mn-ea"/>
                <a:cs typeface="+mn-cs"/>
              </a:rPr>
              <a:t>Ejemplo (-):	Las estaciones base no podrán estar en zona residencial, suelo urbano.</a:t>
            </a:r>
          </a:p>
          <a:p>
            <a:r>
              <a:rPr lang="es-ES" sz="1200" kern="1200" dirty="0" smtClean="0">
                <a:solidFill>
                  <a:schemeClr val="tx1"/>
                </a:solidFill>
                <a:effectLst/>
                <a:latin typeface="+mn-lt"/>
                <a:ea typeface="+mn-ea"/>
                <a:cs typeface="+mn-cs"/>
              </a:rPr>
              <a:t>Ejemplo (+):	Las estaciones base no podrán instalarse en edificios declarados como BIC, a no ser que sean autorizadas por el organismo competente una vez que el operador justifique una integración satisfactoria en el entorno y que no se causa afección estructural en el edificio. La catalogación BIC deberá estar otorgada o concedida por los organismos de carácter estatal o autonómico con competencias en esa materia.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Es cierto que hay que limitar el impacto visual de antenas y otras infraestructuras que se instalan en las cubiertas de los edificios por razones, pero esta prohibición no puede ser absoluta, ya que habrá casos en los que será imposible cumplir. Así, se podrá limitar este tipo de infraestructuras y su impacto visual, mediante la mimetización, siempre que sea posible, tanto técnica como económicamente.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permite la instalación de antenas de TV, parabólicas y convencionales, y radio, siempre que queden ocultos desde viario o espacio público.</a:t>
            </a:r>
          </a:p>
          <a:p>
            <a:r>
              <a:rPr lang="es-ES" sz="1200" kern="1200" dirty="0" smtClean="0">
                <a:solidFill>
                  <a:schemeClr val="tx1"/>
                </a:solidFill>
                <a:effectLst/>
                <a:latin typeface="+mn-lt"/>
                <a:ea typeface="+mn-ea"/>
                <a:cs typeface="+mn-cs"/>
              </a:rPr>
              <a:t>Ejemplo (+): 	Las antenas deberán quedar ocultas desde la vía pública, en la medida de lo posible, y siempre que sea técnica y económicamente viable mediante medidas y soluciones de mimetización.</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Tal como dice la descripción del problema, es lógica la prohibición de ciertos tipos de antena de alto impacto visual como parabólicas, pero no debe ocurrir así con otras que no suponen impacto visual ya sea por su reducido tamaño o pequeñas dimensiones</a:t>
            </a:r>
            <a:r>
              <a:rPr lang="es-ES" sz="1200" kern="1200" baseline="300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o que por su mimetización con la propia fachada o elementos de ella mitigan en gran medida dicho impacto visual.</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No está permitida la instalación de cualquier tipo de antenas en las fachadas de los edificios del casco urbano.</a:t>
            </a:r>
          </a:p>
          <a:p>
            <a:r>
              <a:rPr lang="es-ES" sz="1200" kern="1200" dirty="0" smtClean="0">
                <a:solidFill>
                  <a:schemeClr val="tx1"/>
                </a:solidFill>
                <a:effectLst/>
                <a:latin typeface="+mn-lt"/>
                <a:ea typeface="+mn-ea"/>
                <a:cs typeface="+mn-cs"/>
              </a:rPr>
              <a:t>Ejemplo (-):	Todas las antenas deberán estar en la cubierta de los edificios.</a:t>
            </a:r>
          </a:p>
          <a:p>
            <a:r>
              <a:rPr lang="es-ES" sz="1200" kern="1200" dirty="0" smtClean="0">
                <a:solidFill>
                  <a:schemeClr val="tx1"/>
                </a:solidFill>
                <a:effectLst/>
                <a:latin typeface="+mn-lt"/>
                <a:ea typeface="+mn-ea"/>
                <a:cs typeface="+mn-cs"/>
              </a:rPr>
              <a:t>Ejemplo (-):	No está permitida la instalación de cualquier tipo de antenas en las fachadas de los edificios del casco urbano.</a:t>
            </a:r>
          </a:p>
          <a:p>
            <a:r>
              <a:rPr lang="es-ES" sz="1200" kern="1200" dirty="0" smtClean="0">
                <a:solidFill>
                  <a:schemeClr val="tx1"/>
                </a:solidFill>
                <a:effectLst/>
                <a:latin typeface="+mn-lt"/>
                <a:ea typeface="+mn-ea"/>
                <a:cs typeface="+mn-cs"/>
              </a:rPr>
              <a:t>Ejemplo (+): Las antenas preferentemente se deben colocar en la cubierta de los edificios / no se deben colocar en las fachadas.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4"/>
            </a:pPr>
            <a:r>
              <a:rPr lang="es-ES" sz="1200" kern="1200" dirty="0" smtClean="0">
                <a:solidFill>
                  <a:schemeClr val="tx1"/>
                </a:solidFill>
                <a:effectLst/>
                <a:latin typeface="+mn-lt"/>
                <a:ea typeface="+mn-ea"/>
                <a:cs typeface="+mn-cs"/>
              </a:rPr>
              <a:t>Cuando se indica que no es posible la imposición de ciertas tecnologías, incluye la imposición de niveles de calidad del servicio (velocidad, número de usuarios, etc.), ya que estos parámetros son técnicos y, por tanto, no son de la competencia de las AAPP.</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tramos de la red de acceso a las viviendas deberán realizarse en fibra óptica.</a:t>
            </a:r>
          </a:p>
          <a:p>
            <a:r>
              <a:rPr lang="es-ES" sz="1200" kern="1200" dirty="0" smtClean="0">
                <a:solidFill>
                  <a:schemeClr val="tx1"/>
                </a:solidFill>
                <a:effectLst/>
                <a:latin typeface="+mn-lt"/>
                <a:ea typeface="+mn-ea"/>
                <a:cs typeface="+mn-cs"/>
              </a:rPr>
              <a:t>Ejemplo (+):	Es recomendable que los nuevos tramos desplegados de la red se realicen en fibra óptica.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De igual forma tampoco se pueden poner expresiones que obliguen a instalar “la mejor tecnología” o “la más eficiente” ya sea en general o para paliar aspectos que sí pueden regular como el impacto visual, ya que esto también supone una restricción en las tecnologías a utilizar. Esto no quiere decir que en el caso del impacto visual no se pueda exigir que se minimice en ciertas zonas, pero no puede hacerse restringiendo la tecnología a utilizar. En algunos casos se indica que los despliegues deberán utilizar los elementos o materiales que los técnicos municipales consideren oportunos, algo que también es considerado como una restricción excesiva.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despliegues deberán utilizar la mejor tecnología para minimizar el impacto visual.</a:t>
            </a:r>
          </a:p>
          <a:p>
            <a:r>
              <a:rPr lang="es-ES" sz="1200" kern="1200" dirty="0" smtClean="0">
                <a:solidFill>
                  <a:schemeClr val="tx1"/>
                </a:solidFill>
                <a:effectLst/>
                <a:latin typeface="+mn-lt"/>
                <a:ea typeface="+mn-ea"/>
                <a:cs typeface="+mn-cs"/>
              </a:rPr>
              <a:t>Ejemplo (-):	Los nuevos despliegues deberán utilizar la tecnología que los técnicos municipales indiquen.</a:t>
            </a:r>
          </a:p>
          <a:p>
            <a:r>
              <a:rPr lang="es-ES" sz="1200" kern="1200" dirty="0" smtClean="0">
                <a:solidFill>
                  <a:schemeClr val="tx1"/>
                </a:solidFill>
                <a:effectLst/>
                <a:latin typeface="+mn-lt"/>
                <a:ea typeface="+mn-ea"/>
                <a:cs typeface="+mn-cs"/>
              </a:rPr>
              <a:t>Ejemplo (+):	Independientemente de la tecnología a utilizar, en los nuevos despliegues se utilizarán técnicas de mimetización, siempre desde su viabilidad técnica y económica, que disminuyan el impacto visual, según se indica en el Código de buenas prácticas para la instalación de infraestructuras de telefonía móvil firmado entre FEMP y AETIC.</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5"/>
            </a:pPr>
            <a:r>
              <a:rPr lang="es-ES" sz="1200" kern="1200" dirty="0" smtClean="0">
                <a:solidFill>
                  <a:schemeClr val="tx1"/>
                </a:solidFill>
                <a:effectLst/>
                <a:latin typeface="+mn-lt"/>
                <a:ea typeface="+mn-ea"/>
                <a:cs typeface="+mn-cs"/>
              </a:rPr>
              <a:t>No se pueden imponer los lugares fijos para la ubicación de antenas</a:t>
            </a:r>
            <a:r>
              <a:rPr lang="es-ES" sz="1200" kern="1200" baseline="300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o los itinerarios específicos para el despliegue de las redes fijas, pero sí se pueden proponer sitios en los que la instalación conllevará facilidades para el despliegue. Tal como ocurría con las fachadas, sí se podría prohibir determinados sitios por razones de protección histórica, medioambiental (espacios naturales como parques nacionales, áreas de protección de fauna y flora, vías pecuarias, Camino de Santiago, vías </a:t>
            </a:r>
            <a:r>
              <a:rPr lang="es-ES" sz="1200" kern="1200" dirty="0" err="1" smtClean="0">
                <a:solidFill>
                  <a:schemeClr val="tx1"/>
                </a:solidFill>
                <a:effectLst/>
                <a:latin typeface="+mn-lt"/>
                <a:ea typeface="+mn-ea"/>
                <a:cs typeface="+mn-cs"/>
              </a:rPr>
              <a:t>cicloturistas</a:t>
            </a:r>
            <a:r>
              <a:rPr lang="es-ES" sz="1200" kern="1200" dirty="0" smtClean="0">
                <a:solidFill>
                  <a:schemeClr val="tx1"/>
                </a:solidFill>
                <a:effectLst/>
                <a:latin typeface="+mn-lt"/>
                <a:ea typeface="+mn-ea"/>
                <a:cs typeface="+mn-cs"/>
              </a:rPr>
              <a:t>, áreas de protección paisajística, etc., que cuenten con una catalogación oficial otorgada por organismos públicos competentes en la materia) o de seguridad pública, siempre que esta prohibición esté justificada. En cualquier caso, la imposición de este tipo de limitaciones en los instrumentos de planificación y ordenación urbanística promovidos por las Administraciones Públicas o entidades privadas debería ir acompañada de soluciones alternativas que, desde su viabilidad técnica y económica, puedan ser implantadas por los operadores de telecomunicaciones.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despliegues de red se deberán realizar por lo trazados definidos por esta </a:t>
            </a:r>
            <a:r>
              <a:rPr lang="es-ES" sz="1200" kern="1200" baseline="0" dirty="0" smtClean="0">
                <a:solidFill>
                  <a:schemeClr val="tx1"/>
                </a:solidFill>
                <a:effectLst/>
                <a:latin typeface="+mn-lt"/>
                <a:ea typeface="+mn-ea"/>
                <a:cs typeface="+mn-cs"/>
              </a:rPr>
              <a:t>Administración Pública</a:t>
            </a:r>
            <a:r>
              <a:rPr lang="es-ES" sz="1200" kern="1200" dirty="0" smtClean="0">
                <a:solidFill>
                  <a:schemeClr val="tx1"/>
                </a:solidFill>
                <a:effectLst/>
                <a:latin typeface="+mn-lt"/>
                <a:ea typeface="+mn-ea"/>
                <a:cs typeface="+mn-cs"/>
              </a:rPr>
              <a:t>, y las arquetas deberán situarse en los puntos asignados para las mismas.</a:t>
            </a:r>
          </a:p>
          <a:p>
            <a:r>
              <a:rPr lang="es-ES" sz="1200" kern="1200" dirty="0" smtClean="0">
                <a:solidFill>
                  <a:schemeClr val="tx1"/>
                </a:solidFill>
                <a:effectLst/>
                <a:latin typeface="+mn-lt"/>
                <a:ea typeface="+mn-ea"/>
                <a:cs typeface="+mn-cs"/>
              </a:rPr>
              <a:t>Ejemplo (+):	Siempre que sea técnica y económicamente viable, los nuevos trazados de red y sus recursos asociados se ubicarán preferentemente por fuera de las zonas y áreas urbanas o naturales con algún tipo de protección paisajística frente a su impacto visual. En caso de inviabilidad, los nuevos trazados podrán discurrir por estas zonas siempre que los operadores adopten las medidas necesarias, que sean técnica y económicamente viables, de mimetización para mitigar su impacto visual.</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Adicionalmente, también son excepciones cuando se prohíben localizaciones por estar en zonas de riesgo como son las zonas inundables en cauces de ríos o arroyos, zonas con servidumbre aeronáutica, etc.</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No está permitido el despliegue de red en los cauces de ríos o arroyos, aunque estos se encuentren secos.</a:t>
            </a:r>
          </a:p>
          <a:p>
            <a:r>
              <a:rPr lang="es-ES" sz="1200" kern="1200" dirty="0" smtClean="0">
                <a:solidFill>
                  <a:schemeClr val="tx1"/>
                </a:solidFill>
                <a:effectLst/>
                <a:latin typeface="+mn-lt"/>
                <a:ea typeface="+mn-ea"/>
                <a:cs typeface="+mn-cs"/>
              </a:rPr>
              <a:t>Ejemplo (+):	No está permitido el despliegue de red en zonas afectadas por servidumbres aeronáuticas, salvo que previamente se cumpla lo establecido por su normativa sectorial correspondiente.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igual forma tampoco se pueden imponer obligaciones extras a las que marca la Ley si no se utilizan los lugares indicados por la Administración Pública. La presentación de un Plan de Despliegue es potestativo para el operador, ya que éste puede decidir solicitar el procedimiento ordinario, es decir, el de obtención de cualquier tipo de licencia urbanística o similar.</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despliegues de antenas que se hagan en localizaciones distintas de las indicadas deberán presentar un plan de despliegue, no siendo necesario éste si las localizaciones son las indicadas.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6"/>
            </a:pPr>
            <a:r>
              <a:rPr lang="es-ES" sz="1200" kern="1200" dirty="0" smtClean="0">
                <a:solidFill>
                  <a:schemeClr val="tx1"/>
                </a:solidFill>
                <a:effectLst/>
                <a:latin typeface="+mn-lt"/>
                <a:ea typeface="+mn-ea"/>
                <a:cs typeface="+mn-cs"/>
              </a:rPr>
              <a:t>No se puede imponer una distancia entre estaciones de comunicación más allá de lo que marque la normativa pertinente (RD 1066/2001 y modificaciones realizadas al mismo por el RD 123/2017), ya que la regulación en la normativa se basa en criterios técnicos, como son la cobertura y la calidad del servicio, cuestión que es competencia exclusiva de la Administración central.</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deberán estar separadas unas de otras al menos 500 metros.</a:t>
            </a:r>
          </a:p>
          <a:p>
            <a:r>
              <a:rPr lang="es-ES" sz="1200" kern="1200" dirty="0" smtClean="0">
                <a:solidFill>
                  <a:schemeClr val="tx1"/>
                </a:solidFill>
                <a:effectLst/>
                <a:latin typeface="+mn-lt"/>
                <a:ea typeface="+mn-ea"/>
                <a:cs typeface="+mn-cs"/>
              </a:rPr>
              <a:t>Ejemplo (+):	Se recomienda que las estaciones estén separadas lo máximo posible, respetando en todo caso la normativa sectorial de telecomunicaciones vigente.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7"/>
            </a:pPr>
            <a:r>
              <a:rPr lang="es-ES" sz="1200" kern="1200" dirty="0" smtClean="0">
                <a:solidFill>
                  <a:schemeClr val="tx1"/>
                </a:solidFill>
                <a:effectLst/>
                <a:latin typeface="+mn-lt"/>
                <a:ea typeface="+mn-ea"/>
                <a:cs typeface="+mn-cs"/>
              </a:rPr>
              <a:t>Este tipo de restricciones son las relativas a los servicios adicionales necesarios para el funcionamiento de la estación como caminos de servidumbre o acometidas eléctricas, los relativos a la altura, de establecimiento de retranqueos o cumplimiento de baricentros, o bien de las hipotenusas de las antenas en los despliegues en cubiertas.</a:t>
            </a:r>
          </a:p>
          <a:p>
            <a:pPr marL="228600" lvl="0" indent="-228600">
              <a:buFont typeface="+mj-lt"/>
              <a:buAutoNum type="alphaLcParenR" startAt="7"/>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parajes naturales no se podrán realizar caminos de ningún tipo.</a:t>
            </a:r>
          </a:p>
          <a:p>
            <a:r>
              <a:rPr lang="es-ES" sz="1200" kern="1200" dirty="0" smtClean="0">
                <a:solidFill>
                  <a:schemeClr val="tx1"/>
                </a:solidFill>
                <a:effectLst/>
                <a:latin typeface="+mn-lt"/>
                <a:ea typeface="+mn-ea"/>
                <a:cs typeface="+mn-cs"/>
              </a:rPr>
              <a:t>Ejemplo (-):	Las antenas instaladas en la cubierta de edificios no podrán tener una altura superior a 10 metros.</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65</a:t>
            </a:fld>
            <a:endParaRPr lang="es-ES"/>
          </a:p>
        </p:txBody>
      </p:sp>
    </p:spTree>
    <p:extLst>
      <p:ext uri="{BB962C8B-B14F-4D97-AF65-F5344CB8AC3E}">
        <p14:creationId xmlns:p14="http://schemas.microsoft.com/office/powerpoint/2010/main" val="2607873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a:t>
            </a:r>
            <a:r>
              <a:rPr lang="es-ES" sz="1200" b="0" i="0" u="sng" strike="noStrike" kern="1200" baseline="0" dirty="0" smtClean="0">
                <a:solidFill>
                  <a:schemeClr val="tx1"/>
                </a:solidFill>
                <a:latin typeface="+mn-lt"/>
                <a:ea typeface="+mn-ea"/>
                <a:cs typeface="+mn-cs"/>
              </a:rPr>
              <a:t>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sng"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“Oferta insuficiente de lugares y espacios para la ubicación de las infraestructuras de las redes públicas de comunicaciones electrónicas”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establece que la normativa elaborada por las Administraciones Públicas que afecte al despliegue de las redes públicas de comunicaciones electrónicas y los instrumentos de planificación territorial o urbanística deberán recoger las disposiciones necesarias para:</a:t>
            </a:r>
          </a:p>
          <a:p>
            <a:endParaRPr lang="es-E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Impulsar o facilitar el despliegue de infraestructuras de redes de comunicaciones electrónicas en su ámbito territorial.</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libre competencia en la instalación de redes y en la prestación de servicios de comunicaciones electrónicas.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disponibilidad de una oferta suficiente de lugares y espacios físicos en los que los operadores decidan ubicar sus infraestructuras.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ocasiones los instrumentos urbanísticos contemplan una oferta de lugares y espacios para ubicar las infraestructuras de comunicaciones electrónicas insuficiente o inadecuada, y acompañada de restricciones para la utilización de otros lugares y zonas en las que realizar los despliegues. Este tipo de defectos pueden constituir dificultades insalvables para llevar a cabo los despliegues y, en consecuencia, para que los usuarios puedan acceder a los servicios de telecomunicación que demandan.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es el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Ofrecer una serie de localizaciones concretas que sean insuficientes para un despliegue de red adecuado.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detalles, ejemplos y excepciones:</a:t>
            </a:r>
          </a:p>
          <a:p>
            <a:pPr marL="0" lvl="0" indent="0">
              <a:buFont typeface="+mj-lt"/>
              <a:buNone/>
            </a:pPr>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Hay ejemplos, entre otros, como puede ser la limitación a muy pocos puntos de establecimiento de redes o estaciones de telecomunicación para municipios con mucha población o muy extensos.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base sólo podrán ubicarse en los puntos elegidos para ello, sin poder usarse sitios adicionales.</a:t>
            </a:r>
          </a:p>
          <a:p>
            <a:r>
              <a:rPr lang="es-ES" sz="1200" kern="1200" dirty="0" smtClean="0">
                <a:solidFill>
                  <a:schemeClr val="tx1"/>
                </a:solidFill>
                <a:effectLst/>
                <a:latin typeface="+mn-lt"/>
                <a:ea typeface="+mn-ea"/>
                <a:cs typeface="+mn-cs"/>
              </a:rPr>
              <a:t>Ejemplo (+):	Las estaciones base se ubicarán preferentemente en los puntos elegidos para ello, pero podrán usarse los sitios adicionales que el operador estime oportuno para dar el servicio con la calidad y cobertura suficiente.</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66</a:t>
            </a:fld>
            <a:endParaRPr lang="es-ES"/>
          </a:p>
        </p:txBody>
      </p:sp>
    </p:spTree>
    <p:extLst>
      <p:ext uri="{BB962C8B-B14F-4D97-AF65-F5344CB8AC3E}">
        <p14:creationId xmlns:p14="http://schemas.microsoft.com/office/powerpoint/2010/main" val="1116274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5</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5. La normativa elaborada por las Administraciones Públicas en el ejercicio de sus competencias que afecte a la instalación o explotación de las redes públicas de comunicaciones electrónicas y recursos asociados y los instrumentos de planificación territorial o urbanística deberán cumplir con lo dispuesto en la normativa sectorial de telecomunicaciones. En particular, deberán respetar los parámetros y requerimientos técnicos esenciales necesarios para garantizar el funcionamiento de las distintas redes y servicios de comunicaciones electrónicas, establecidos en la disposición adicional decimotercera y en las normas reglamentarias aprobadas en materia de telecomunicaciones, y los límites en los niveles de emisión radioeléctrica tolerable fijados por el Estado.</a:t>
            </a:r>
          </a:p>
          <a:p>
            <a:r>
              <a:rPr lang="es-ES" sz="1200" b="0" i="0" u="none" strike="noStrike" kern="1200" baseline="0" dirty="0" smtClean="0">
                <a:solidFill>
                  <a:schemeClr val="tx1"/>
                </a:solidFill>
                <a:latin typeface="+mn-lt"/>
                <a:ea typeface="+mn-ea"/>
                <a:cs typeface="+mn-cs"/>
              </a:rPr>
              <a:t>En el ejercicio de su iniciativa normativa, cuando esta afecte a la instalación o explotación de redes públicas de comunicaciones electrónicas, las Administraciones Públicas actuarán de acuerdo con los principios de necesidad, proporcionalidad, seguridad jurídica, transparencia, accesibilidad, simplicidad y eficacia.</a:t>
            </a:r>
          </a:p>
          <a:p>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Disposición adicional decimotercera. Parámetros y requerimientos técnicos esenciales para garantizar el funcionamiento de las distintas redes y servicios de comunicaciones electrónicas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parámetros y requerimientos técnicos esenciales que son indispensables para garantizar el funcionamiento de las redes y servicios de comunicaciones electrónicas se establecerán mediante real decreto aprobado en Consejo de Ministros.</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“Exigencia de requisitos técnicos para el despliegue de las infraestructuras que componen las redes públicas de comunicaciones electrónicas, que exceden de los previstos en la legislación sectorial de telecomunicaciones”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establecido en la LGTEL, la normativa elaborada por las Administraciones Públicas en el ejercicio de sus competencias que afecte al despliegue de las redes públicas de comunicaciones electrónicas y los instrumentos de planificación territorial o urbanística deberán cumplir con lo dispuesto en la normativa sectorial de telecomunicaciones.</a:t>
            </a:r>
          </a:p>
          <a:p>
            <a:r>
              <a:rPr lang="es-ES" sz="1200" kern="1200" dirty="0" smtClean="0">
                <a:solidFill>
                  <a:schemeClr val="tx1"/>
                </a:solidFill>
                <a:effectLst/>
                <a:latin typeface="+mn-lt"/>
                <a:ea typeface="+mn-ea"/>
                <a:cs typeface="+mn-cs"/>
              </a:rPr>
              <a:t>En particular, deberán respetar los parámetros y requerimientos técnicos esenciales necesarios para garantizar el funcionamiento de las distintas redes y servicios de comunicaciones electrónicas, y los límites en los niveles de emisión radioeléctrica tolerable fijados por el Estado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modificado por el Real Decreto 123/2017, de 24 de febrero, por el que se aprueba el Reglamento sobre el uso del dominio público radioeléctrico.</a:t>
            </a:r>
          </a:p>
          <a:p>
            <a:r>
              <a:rPr lang="es-ES" sz="1200" kern="1200" dirty="0" smtClean="0">
                <a:solidFill>
                  <a:schemeClr val="tx1"/>
                </a:solidFill>
                <a:effectLst/>
                <a:latin typeface="+mn-lt"/>
                <a:ea typeface="+mn-ea"/>
                <a:cs typeface="+mn-cs"/>
              </a:rPr>
              <a:t>La imposición de requisitos diferentes constituye una restricción desproporcionada al despliegue de redes de telecomunicación.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Limitación de las zonas sensibles y los niveles de radiación más allá de lo indicado en el RD 1066/2001, junto a las modificaciones realizadas al mismo por el RD 123/2017.</a:t>
            </a:r>
          </a:p>
          <a:p>
            <a:pPr marL="228600" lvl="0" indent="-228600">
              <a:buFont typeface="+mj-lt"/>
              <a:buAutoNum type="alphaLcParenR"/>
            </a:pPr>
            <a:r>
              <a:rPr lang="es-ES" sz="1200" kern="1200" dirty="0" smtClean="0">
                <a:solidFill>
                  <a:schemeClr val="tx1"/>
                </a:solidFill>
                <a:effectLst/>
                <a:latin typeface="+mn-lt"/>
                <a:ea typeface="+mn-ea"/>
                <a:cs typeface="+mn-cs"/>
              </a:rPr>
              <a:t>Limitar parámetros que inciden en los despliegues.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Al no ser de su competencia, las AAPP no pueden siquiera determinar, parámetros de este tipo. Por el contrario, sí pueden indicar que se deben respetar las zonas sensibles y sus parámetros, siempre de acuerdo con lo regulado en la legislación sectorial de telecomunicaciones vigente (RD 1066/2001, junto a las modificaciones realizadas al mismo por el RD 123/2017).</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 telefonía podrán tener un SAR localizado máximo de 1,5 W/Kg.</a:t>
            </a:r>
          </a:p>
          <a:p>
            <a:r>
              <a:rPr lang="es-ES" sz="1200" kern="1200" dirty="0" smtClean="0">
                <a:solidFill>
                  <a:schemeClr val="tx1"/>
                </a:solidFill>
                <a:effectLst/>
                <a:latin typeface="+mn-lt"/>
                <a:ea typeface="+mn-ea"/>
                <a:cs typeface="+mn-cs"/>
              </a:rPr>
              <a:t>Ejemplo (+):	Las estaciones de telefonía deberán respetar las zonas sensibles y los niveles de radiación acorde con la legislación sectorial de telecomunicaciones vigente.</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No se pueden incluir restricciones a la distancia entre estaciones, o bien desde estaciones a determinados tipos de suelo como por ejemplo el urbano o determinados tipos de espacio como los denominados sensibles, aludiendo a los niveles de emisión. Las distancias vendrán determinadas de acuerdo con lo regulado en la legislación sectorial de telecomunicaciones vigente.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de telefonía deberán estar separadas más de 300 metros para evitar niveles de emisión por encima de lo permitido.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la misma forma, tampoco se podrán exigir mediciones de los niveles de emisión de forma periódica por parte de los operadores, o la remisión de la documentación sobre los mismos si ya se ha hecho con prioridad (normalmente en la documentación de puesta en marcha de la estación).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operadores deberán realizar mediciones de los niveles de radiación cada 6 meses y entregar dicha documentación a los responsables de medioambiente de</a:t>
            </a:r>
            <a:r>
              <a:rPr lang="es-ES" sz="1200" kern="1200" baseline="0" dirty="0" smtClean="0">
                <a:solidFill>
                  <a:schemeClr val="tx1"/>
                </a:solidFill>
                <a:effectLst/>
                <a:latin typeface="+mn-lt"/>
                <a:ea typeface="+mn-ea"/>
                <a:cs typeface="+mn-cs"/>
              </a:rPr>
              <a:t> la Administración Pública</a:t>
            </a:r>
            <a:r>
              <a:rPr lang="es-ES" sz="1200" kern="1200" dirty="0" smtClean="0">
                <a:solidFill>
                  <a:schemeClr val="tx1"/>
                </a:solidFill>
                <a:effectLst/>
                <a:latin typeface="+mn-lt"/>
                <a:ea typeface="+mn-ea"/>
                <a:cs typeface="+mn-cs"/>
              </a:rPr>
              <a:t>.</a:t>
            </a:r>
          </a:p>
          <a:p>
            <a:r>
              <a:rPr lang="es-ES" sz="1200" kern="1200" dirty="0" smtClean="0">
                <a:solidFill>
                  <a:schemeClr val="tx1"/>
                </a:solidFill>
                <a:effectLst/>
                <a:latin typeface="+mn-lt"/>
                <a:ea typeface="+mn-ea"/>
                <a:cs typeface="+mn-cs"/>
              </a:rPr>
              <a:t>Ejemplo (+):	Los operadores deberán entregar la documentación sobre emisiones de sus estaciones siempre que no lo hayan hecho con anterioridad a otra Administración Pública.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No se deben definir parámetros técnicos concretos en la normativa como altura, distancias de retranqueo, materiales a utilizar, etc.</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torres de telefonía no podrán tener una altura superior a 20 metros.</a:t>
            </a:r>
          </a:p>
          <a:p>
            <a:r>
              <a:rPr lang="es-ES" sz="1200" kern="1200" dirty="0" smtClean="0">
                <a:solidFill>
                  <a:schemeClr val="tx1"/>
                </a:solidFill>
                <a:effectLst/>
                <a:latin typeface="+mn-lt"/>
                <a:ea typeface="+mn-ea"/>
                <a:cs typeface="+mn-cs"/>
              </a:rPr>
              <a:t>Ejemplo (-):	Las torres de telefonía no podrán estar a menos de 10 metros de la linde de la parcela.</a:t>
            </a:r>
          </a:p>
          <a:p>
            <a:r>
              <a:rPr lang="es-ES" sz="1200" kern="1200" dirty="0" smtClean="0">
                <a:solidFill>
                  <a:schemeClr val="tx1"/>
                </a:solidFill>
                <a:effectLst/>
                <a:latin typeface="+mn-lt"/>
                <a:ea typeface="+mn-ea"/>
                <a:cs typeface="+mn-cs"/>
              </a:rPr>
              <a:t>Ejemplo (-):	Las torres de telefonía de más de 5 metros en las que se ubiquen las antenas de telefonía deberán ser de acero.</a:t>
            </a:r>
          </a:p>
          <a:p>
            <a:endParaRPr lang="es-ES" sz="1200" kern="1200" dirty="0" smtClean="0">
              <a:solidFill>
                <a:schemeClr val="tx1"/>
              </a:solidFill>
              <a:effectLst/>
              <a:latin typeface="+mn-lt"/>
              <a:ea typeface="+mn-ea"/>
              <a:cs typeface="+mn-cs"/>
            </a:endParaRPr>
          </a:p>
          <a:p>
            <a:r>
              <a:rPr lang="es-ES" sz="1200" b="1" spc="85" dirty="0" smtClean="0">
                <a:solidFill>
                  <a:srgbClr val="001D4D"/>
                </a:solidFill>
              </a:rPr>
              <a:t>Resumen de Normas UNE 133100</a:t>
            </a:r>
          </a:p>
          <a:p>
            <a:endParaRPr lang="es-ES" sz="1200" kern="1200" spc="85" dirty="0" smtClean="0">
              <a:solidFill>
                <a:srgbClr val="001D4D"/>
              </a:solidFill>
              <a:effectLst/>
              <a:latin typeface="+mn-lt"/>
              <a:ea typeface="+mn-ea"/>
              <a:cs typeface="+mn-cs"/>
            </a:endParaRPr>
          </a:p>
          <a:p>
            <a:r>
              <a:rPr lang="es-ES" sz="1200" kern="1200" dirty="0" smtClean="0">
                <a:solidFill>
                  <a:schemeClr val="tx1"/>
                </a:solidFill>
                <a:effectLst/>
                <a:latin typeface="+mn-lt"/>
                <a:ea typeface="+mn-ea"/>
                <a:cs typeface="+mn-cs"/>
              </a:rPr>
              <a:t>Pueden usarse como referencia las 5 normas UNE aprobadas por el Comité Técnico de Normalización 133 (Telecomunicaciones) de la Asociación Española de Normalización (UNE), que pueden obtenerse en la sede de la Asociación: c/ Génova, nº6 – 28004 Madrid o en su página web: </a:t>
            </a:r>
            <a:r>
              <a:rPr lang="es-ES" sz="1200" u="sng" kern="1200" dirty="0" smtClean="0">
                <a:solidFill>
                  <a:schemeClr val="tx1"/>
                </a:solidFill>
                <a:effectLst/>
                <a:latin typeface="+mn-lt"/>
                <a:ea typeface="+mn-ea"/>
                <a:cs typeface="+mn-cs"/>
                <a:hlinkClick r:id="rId3"/>
              </a:rPr>
              <a:t>http://www.une.org</a:t>
            </a:r>
            <a:endParaRPr lang="es-ES" sz="1200" u="sng"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referencias y contenido de dichas normas son:</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133100-1:2021</a:t>
            </a:r>
            <a:r>
              <a:rPr lang="es-ES" sz="1200" kern="1200" dirty="0" smtClean="0">
                <a:solidFill>
                  <a:schemeClr val="tx1"/>
                </a:solidFill>
                <a:effectLst/>
                <a:latin typeface="+mn-lt"/>
                <a:ea typeface="+mn-ea"/>
                <a:cs typeface="+mn-cs"/>
              </a:rPr>
              <a:t> Infraestructuras para redes de telecomunicaciones.</a:t>
            </a:r>
          </a:p>
          <a:p>
            <a:r>
              <a:rPr lang="es-ES" sz="1200" b="1" kern="1200" dirty="0" smtClean="0">
                <a:solidFill>
                  <a:schemeClr val="tx1"/>
                </a:solidFill>
                <a:effectLst/>
                <a:latin typeface="+mn-lt"/>
                <a:ea typeface="+mn-ea"/>
                <a:cs typeface="+mn-cs"/>
              </a:rPr>
              <a:t>Parte 1: Canalizaciones subterráneas</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Esta norma técnica define las características generales de los sistemas de construcción de canalizaciones subterráneas para la instalación de redes de telecomunicaciones, contemplando las precauciones, condiciones constructivas y modos de instalación de dichos sistemas, así como los materiales y comprobaciones de obra ejecutada precisos. </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133100-2:2021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2: Arquetas y cámaras de registro</a:t>
            </a:r>
          </a:p>
          <a:p>
            <a:r>
              <a:rPr lang="es-ES" sz="1200" kern="1200" dirty="0" smtClean="0">
                <a:solidFill>
                  <a:schemeClr val="tx1"/>
                </a:solidFill>
                <a:effectLst/>
                <a:latin typeface="+mn-lt"/>
                <a:ea typeface="+mn-ea"/>
                <a:cs typeface="+mn-cs"/>
              </a:rPr>
              <a:t>Esta norma técnica define las características generales de las arquetas y cámaras de registro de las canalizaciones subterráneas para la instalación de redes de telecomunicaciones, estableciendo los tipos y denominación de dichas arquetas y cámaras de registro en función de las clases dimensionales y resistentes que se fijan, y las características mínimas de los materiales constitutivos, componentes y accesorios necesarios, así como los procesos constructivos correspondientes.</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133100-3:2021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3: Tramos interurbanos.</a:t>
            </a:r>
          </a:p>
          <a:p>
            <a:r>
              <a:rPr lang="es-ES" sz="1200" kern="1200" dirty="0" smtClean="0">
                <a:solidFill>
                  <a:schemeClr val="tx1"/>
                </a:solidFill>
                <a:effectLst/>
                <a:latin typeface="+mn-lt"/>
                <a:ea typeface="+mn-ea"/>
                <a:cs typeface="+mn-cs"/>
              </a:rPr>
              <a:t>Esta norma técnica define las características generales de la obra civil de los tramos interurbanos para tendidos subterráneos de redes de telecomunicaciones, contemplando los modos de instalación, así como sus accesorios, procesos constructivos, comprobaciones de obra ejecutada y directrices de proyecto para la realización de obras singulares que salven accidentes del terreno o vías de comunicación existentes. La norma es aplicable a los tramos de los tendidos subterráneos de redes de telecomunicaciones que transcurren, en la mayor parte de su trazado, entre poblaciones o por zonas escasamente pobladas.</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133100-4:2021</a:t>
            </a:r>
            <a:r>
              <a:rPr lang="es-ES" sz="1200" kern="1200" dirty="0" smtClean="0">
                <a:solidFill>
                  <a:schemeClr val="tx1"/>
                </a:solidFill>
                <a:effectLst/>
                <a:latin typeface="+mn-lt"/>
                <a:ea typeface="+mn-ea"/>
                <a:cs typeface="+mn-cs"/>
              </a:rPr>
              <a:t> Infraestructuras para redes de telecomunicaciones. </a:t>
            </a:r>
          </a:p>
          <a:p>
            <a:r>
              <a:rPr lang="es-ES" sz="1200" b="1" kern="1200" dirty="0" smtClean="0">
                <a:solidFill>
                  <a:schemeClr val="tx1"/>
                </a:solidFill>
                <a:effectLst/>
                <a:latin typeface="+mn-lt"/>
                <a:ea typeface="+mn-ea"/>
                <a:cs typeface="+mn-cs"/>
              </a:rPr>
              <a:t>Parte 4: Líneas aéreas</a:t>
            </a:r>
          </a:p>
          <a:p>
            <a:r>
              <a:rPr lang="es-ES" sz="1200" kern="1200" dirty="0" smtClean="0">
                <a:solidFill>
                  <a:schemeClr val="tx1"/>
                </a:solidFill>
                <a:effectLst/>
                <a:latin typeface="+mn-lt"/>
                <a:ea typeface="+mn-ea"/>
                <a:cs typeface="+mn-cs"/>
              </a:rPr>
              <a:t>Esta norma técnica define las características generales de las líneas de postes para tendidos aéreos de redes de telecomunicaciones, estableciendo los elementos constitutivos de las líneas, tipificando las acciones mecánicas de carácter meteorológico y el proceso de cálculo resistente para los postes, su consolidación y la elección del cable soporte, e indicando las precauciones y directrices de los procesos constructivos correspondientes. La norma es aplicable a los tendidos aéreos de redes de telecomunicaciones sobre postes de madera, de hormigón o de poliéster reforzado con fibra de vidrio (PRFV).</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smtClean="0">
                <a:solidFill>
                  <a:schemeClr val="tx1"/>
                </a:solidFill>
                <a:effectLst/>
                <a:latin typeface="+mn-lt"/>
                <a:ea typeface="+mn-ea"/>
                <a:cs typeface="+mn-cs"/>
              </a:rPr>
              <a:t>UNE 133100-5:2021 </a:t>
            </a:r>
            <a:r>
              <a:rPr lang="es-ES" sz="1200" kern="1200" dirty="0" smtClean="0">
                <a:solidFill>
                  <a:schemeClr val="tx1"/>
                </a:solidFill>
                <a:effectLst/>
                <a:latin typeface="+mn-lt"/>
                <a:ea typeface="+mn-ea"/>
                <a:cs typeface="+mn-cs"/>
              </a:rPr>
              <a:t>Infraestructuras para redes de telecomunicaciones. </a:t>
            </a:r>
          </a:p>
          <a:p>
            <a:r>
              <a:rPr lang="es-ES" sz="1200" b="1" kern="1200" dirty="0" smtClean="0">
                <a:solidFill>
                  <a:schemeClr val="tx1"/>
                </a:solidFill>
                <a:effectLst/>
                <a:latin typeface="+mn-lt"/>
                <a:ea typeface="+mn-ea"/>
                <a:cs typeface="+mn-cs"/>
              </a:rPr>
              <a:t>Parte 5: Instalación en fachada</a:t>
            </a:r>
          </a:p>
          <a:p>
            <a:r>
              <a:rPr lang="es-ES" sz="1200" kern="1200" dirty="0" smtClean="0">
                <a:solidFill>
                  <a:schemeClr val="tx1"/>
                </a:solidFill>
                <a:effectLst/>
                <a:latin typeface="+mn-lt"/>
                <a:ea typeface="+mn-ea"/>
                <a:cs typeface="+mn-cs"/>
              </a:rPr>
              <a:t>Esta norma técnica define las características generales de las instalaciones de redes de telecomunicaciones por las fachadas, estableciendo las condiciones y elementos constitutivos de los modos de instalación contemplados: fijación directa de los cables, protección canalizada de los mismos, tendidos verticales mediante cable soporte y tendidos de acometidas por anillas, así como de los cruces aéreos y de las precauciones y procesos constructivos correspondientes.</a:t>
            </a:r>
          </a:p>
          <a:p>
            <a:r>
              <a:rPr lang="es-ES" sz="1200" kern="1200" dirty="0" smtClean="0">
                <a:solidFill>
                  <a:schemeClr val="tx1"/>
                </a:solidFill>
                <a:effectLst/>
                <a:latin typeface="+mn-lt"/>
                <a:ea typeface="+mn-ea"/>
                <a:cs typeface="+mn-cs"/>
              </a:rPr>
              <a:t>Hay que tener en cuenta que estas normas son aplicables a la infraestructura que sirve de soporte a las redes de telecomunicaciones y, por tanto, no incluye los portadores, equipos o sus elementos asociados, que componen dichas redes.</a:t>
            </a:r>
          </a:p>
          <a:p>
            <a:r>
              <a:rPr lang="es-ES" sz="1200" kern="1200" dirty="0" smtClean="0">
                <a:solidFill>
                  <a:schemeClr val="tx1"/>
                </a:solidFill>
                <a:effectLst/>
                <a:latin typeface="+mn-lt"/>
                <a:ea typeface="+mn-ea"/>
                <a:cs typeface="+mn-cs"/>
              </a:rPr>
              <a:t>Asimismo, hay que tener en cuenta que las infraestructuras comunes de telecomunicaciones, con las que deben dotarse los edificios de acuerdo con la normativa que se describe en el apartado siguiente, tendrán que conectarse con las infraestructuras que se desarrollen para facilitar el despliegue de las redes de telecomunicaciones que se contemplen en los proyectos de urbanización. En consecuencia, este aspecto debe ser tenido en cuenta cuando se acometan dichos proyectos de actuación urbanística.</a:t>
            </a:r>
          </a:p>
          <a:p>
            <a:endParaRPr lang="es-ES" sz="1200" kern="1200" dirty="0" smtClean="0">
              <a:solidFill>
                <a:schemeClr val="tx1"/>
              </a:solidFill>
              <a:effectLst/>
              <a:latin typeface="+mn-lt"/>
              <a:ea typeface="+mn-ea"/>
              <a:cs typeface="+mn-cs"/>
            </a:endParaRP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67</a:t>
            </a:fld>
            <a:endParaRPr lang="es-ES"/>
          </a:p>
        </p:txBody>
      </p:sp>
    </p:spTree>
    <p:extLst>
      <p:ext uri="{BB962C8B-B14F-4D97-AF65-F5344CB8AC3E}">
        <p14:creationId xmlns:p14="http://schemas.microsoft.com/office/powerpoint/2010/main" val="265362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8</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8. Los operadores deberán hacer uso de las canalizaciones subterráneas o en el interior de las edificaciones que permitan la instalación y explotación de redes públicas de comunicaciones electrónicas.</a:t>
            </a:r>
          </a:p>
          <a:p>
            <a:r>
              <a:rPr lang="es-ES" sz="1200" b="0" i="0" u="none" strike="noStrike" kern="1200" baseline="0" dirty="0" smtClean="0">
                <a:solidFill>
                  <a:schemeClr val="tx1"/>
                </a:solidFill>
                <a:latin typeface="+mn-lt"/>
                <a:ea typeface="+mn-ea"/>
                <a:cs typeface="+mn-cs"/>
              </a:rPr>
              <a:t>En los casos en los que no existan dichas canalizaciones o no sea posible o razonable su uso por razones técnicas los operadores podrán efectuar despliegues aéreos siguiendo los previamente existentes.</a:t>
            </a:r>
          </a:p>
          <a:p>
            <a:r>
              <a:rPr lang="es-ES" sz="1200" b="0" i="0" u="none" strike="noStrike" kern="1200" baseline="0" dirty="0" smtClean="0">
                <a:solidFill>
                  <a:schemeClr val="tx1"/>
                </a:solidFill>
                <a:latin typeface="+mn-lt"/>
                <a:ea typeface="+mn-ea"/>
                <a:cs typeface="+mn-cs"/>
              </a:rPr>
              <a:t>Igualmente,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b="0" i="0" u="none" strike="noStrike" kern="1200" baseline="0" dirty="0" smtClean="0">
                <a:solidFill>
                  <a:schemeClr val="tx1"/>
                </a:solidFill>
                <a:latin typeface="+mn-lt"/>
                <a:ea typeface="+mn-ea"/>
                <a:cs typeface="+mn-cs"/>
              </a:rPr>
              <a:t>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“Limitaciones para efectuar despliegues aéreos o apoyándose en las fachadas de las edificaciones”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El cableado por fachadas o los despliegues aéreos pueden constituir elementos que distorsionan la imagen del conjunto urbano o rural. Es por ello que el artículo 49.8 de la LGTEL</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establece que los operadores deberán hacer uso de las canalizaciones subterráneas o en el interior de las edificaciones que permitan el despliegue y explotación de redes públicas de comunicaciones electrónicas.</a:t>
            </a:r>
          </a:p>
          <a:p>
            <a:r>
              <a:rPr lang="es-ES" sz="1200" kern="1200" dirty="0" smtClean="0">
                <a:solidFill>
                  <a:schemeClr val="tx1"/>
                </a:solidFill>
                <a:effectLst/>
                <a:latin typeface="+mn-lt"/>
                <a:ea typeface="+mn-ea"/>
                <a:cs typeface="+mn-cs"/>
              </a:rPr>
              <a:t>Sin embargo, dicha afirmación está sujeta a una serie de excepciones que la Ley también contempla. Así, en los casos en los que no existan dichas canalizaciones o no sea posible su uso por razones técnicas, los operadores podrán efectuar despliegues aéreos siguiendo los previamente existentes.</a:t>
            </a:r>
          </a:p>
          <a:p>
            <a:r>
              <a:rPr lang="es-ES" sz="1200" kern="1200" dirty="0" smtClean="0">
                <a:solidFill>
                  <a:schemeClr val="tx1"/>
                </a:solidFill>
                <a:effectLst/>
                <a:latin typeface="+mn-lt"/>
                <a:ea typeface="+mn-ea"/>
                <a:cs typeface="+mn-cs"/>
              </a:rPr>
              <a:t>Igualmente establece que, en los mismos casos, los operadores podrán efectuar por fachadas despliegue de cables y equipos que constituyan redes públicas de comunicaciones electrónicas y sus recursos asociados, si bien para ello deberán utilizar, en la medida de lo posible, los despliegues, canalizaciones, instalaciones y equipos previamente instalados, debiendo adoptar las medidas oportunas para minimizar el impacto visual.</a:t>
            </a:r>
          </a:p>
          <a:p>
            <a:r>
              <a:rPr lang="es-ES" sz="1200" kern="1200" dirty="0" smtClean="0">
                <a:solidFill>
                  <a:schemeClr val="tx1"/>
                </a:solidFill>
                <a:effectLst/>
                <a:latin typeface="+mn-lt"/>
                <a:ea typeface="+mn-ea"/>
                <a:cs typeface="+mn-cs"/>
              </a:rPr>
              <a:t>También establece que los despliegues aéreos y por fachadas no podrán realizarse en casos justificados de edificaciones del patrimonio histórico-artístico con la categoría de bien de interés cultural declarada por las administraciones competentes o que puedan afectar a la seguridad pública</a:t>
            </a:r>
          </a:p>
          <a:p>
            <a:r>
              <a:rPr lang="es-ES" sz="1200" kern="1200" dirty="0" smtClean="0">
                <a:solidFill>
                  <a:schemeClr val="tx1"/>
                </a:solidFill>
                <a:effectLst/>
                <a:latin typeface="+mn-lt"/>
                <a:ea typeface="+mn-ea"/>
                <a:cs typeface="+mn-cs"/>
              </a:rPr>
              <a:t>La regulación vigente responde al tratamiento de dos aspectos diferentes que influyen en este tipo de despliegues: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Por un lado, la imposición de la sustitución de los despliegues aéreos o apoyados en las fachadas de las edificaciones, o la de realizar los nuevos despliegues, por canalizaciones subterráneas a través del dominio público, podría hacer inviable el despliegue de las redes de acceso de nueva generación en las zonas afectadas. Las medidas tendentes a promover la utilización de canalizaciones subterráneas o en el interior de los edificios, deberían de adoptarse solamente en aquellos casos en que se garantice la existencia de soluciones técnicas efectivas, tales como la puesta a disposición de los operadores de canalizaciones ya existentes u otros recursos que permitan que dichos despliegues puedan efectuarse en condiciones equiparables a los despliegues utilizando fachadas o haciendo uso de despliegues aéreos previamente existentes. En relación con esta cuestión se estima más adecuado articular estas iniciativas mediante acuerdos con dichos operadores, y siempre y cuando se encuentre una solución satisfactoria al problema que se reseña en el siguiente párrafo.</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En segundo lugar, ha de considerarse la problemática asociada a la acometida de las líneas de telecomunicación a los edificios y a las viviendas afectadas. Se ha de tener presente que actualmente, en muchos casos, estas acometidas se realizan a través de las fachadas con el objeto de disponer de acceso directo a las estancias de las viviendas donde se requiere el punto de acceso de usuario (típicamente el salón, despacho, etc.). La eventual sustitución de esta clase de despliegues por alternativas a través del interior de los edificios necesariamente comporta la realización de obras tanto en los edificios (de titularidad privada comunitaria en la mayoría de los casos), como en las propias viviendas de los usuarios (de titularidad privada) obligando a un cableado en el interior de las propias viviendas para ubicar el punto de acceso en la estancia adecuada. Por ello, para la adopción de este tipo de medidas debe hacerse un riguroso análisis que tenga en cuenta la disponibilidad de los vecinos para asumir las molestias y, en su caso, los gastos económicos que conllevan.</a:t>
            </a:r>
          </a:p>
          <a:p>
            <a:r>
              <a:rPr lang="es-ES" sz="1200" kern="1200" dirty="0" smtClean="0">
                <a:solidFill>
                  <a:schemeClr val="tx1"/>
                </a:solidFill>
                <a:effectLst/>
                <a:latin typeface="+mn-lt"/>
                <a:ea typeface="+mn-ea"/>
                <a:cs typeface="+mn-cs"/>
              </a:rPr>
              <a:t>La solución parcial o insatisfactoria de ambos problemas, podría llevar aparejada, entre otras cosas, una falta de continuidad en los servicios de comunicaciones electrónicas que reciben en el presente, o que puedan recibir en el futuro, los usuarios.</a:t>
            </a:r>
          </a:p>
          <a:p>
            <a:r>
              <a:rPr lang="es-ES" sz="1200" kern="1200" dirty="0" smtClean="0">
                <a:solidFill>
                  <a:schemeClr val="tx1"/>
                </a:solidFill>
                <a:effectLst/>
                <a:latin typeface="+mn-lt"/>
                <a:ea typeface="+mn-ea"/>
                <a:cs typeface="+mn-cs"/>
              </a:rPr>
              <a:t>De igual forma, se recuerda que la imposición de obligaciones que tengan un carácter retroactivo sobre los despliegues aéreos o por fachadas (por ejemplo, obligar a transformar estos despliegues en subterráneos) no puede ser exigido salvo acuerdo previo con el operador de telecomunicaciones propietario de la infraestructura. </a:t>
            </a:r>
          </a:p>
          <a:p>
            <a:r>
              <a:rPr lang="es-ES" sz="1200" kern="1200" dirty="0" smtClean="0">
                <a:solidFill>
                  <a:schemeClr val="tx1"/>
                </a:solidFill>
                <a:effectLst/>
                <a:latin typeface="+mn-lt"/>
                <a:ea typeface="+mn-ea"/>
                <a:cs typeface="+mn-cs"/>
              </a:rPr>
              <a:t>Siempre que un instrumento de planificación urbanística contemple una restricción a los despliegues aéreos y/o por fachada, deberá sujetarse a lo establecido en la legislación sectorial de telecomunicaciones. Por supuesto, las excepciones relativas a despliegues aéreos o por fachadas no son incompatibles con el fomento de técnicas que minimicen el impacto del despliegue de dichos tendidos.</a:t>
            </a:r>
          </a:p>
          <a:p>
            <a:r>
              <a:rPr lang="es-ES" sz="1200" kern="1200" dirty="0" smtClean="0">
                <a:solidFill>
                  <a:schemeClr val="tx1"/>
                </a:solidFill>
                <a:effectLst/>
                <a:latin typeface="+mn-lt"/>
                <a:ea typeface="+mn-ea"/>
                <a:cs typeface="+mn-cs"/>
              </a:rPr>
              <a:t>Hay que respetar los casos concretos y justificados para no realizar despliegues aéreos o por fachada, contemplados en el artículo 49.8, como son las edificaciones del patrimonio histórico-artístico con la categoría de bien de interés cultural o que puedan afectar a la seguridad pública, pero sin perjuicio de que la Administración encargada de la aprobación del instrumento proporcione una solución alternativa (lugares cercanos alternativos, etc.) que garantice la disponibilidad de canalizaciones u otros recursos necesarios para desplegar las redes en condiciones viables desde el punto de vista técnico, y tal que se asegure que los usuarios puedan tener acceso a un servicio esencial como el de las telecomunicaciones. </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Prohibición explícita al despliegue por fachada o aéreo.</a:t>
            </a:r>
          </a:p>
          <a:p>
            <a:pPr marL="228600" lvl="0" indent="-228600">
              <a:buFont typeface="+mj-lt"/>
              <a:buAutoNum type="alphaLcParenR"/>
            </a:pPr>
            <a:r>
              <a:rPr lang="es-ES" sz="1200" kern="1200" dirty="0" smtClean="0">
                <a:solidFill>
                  <a:schemeClr val="tx1"/>
                </a:solidFill>
                <a:effectLst/>
                <a:latin typeface="+mn-lt"/>
                <a:ea typeface="+mn-ea"/>
                <a:cs typeface="+mn-cs"/>
              </a:rPr>
              <a:t>Obligación de despliegues mediante canalizaciones subterráneas.</a:t>
            </a:r>
          </a:p>
          <a:p>
            <a:pPr marL="228600" lvl="0" indent="-228600">
              <a:buFont typeface="+mj-lt"/>
              <a:buAutoNum type="alphaLcParenR"/>
            </a:pPr>
            <a:r>
              <a:rPr lang="es-ES" sz="1200" kern="1200" dirty="0" smtClean="0">
                <a:solidFill>
                  <a:schemeClr val="tx1"/>
                </a:solidFill>
                <a:effectLst/>
                <a:latin typeface="+mn-lt"/>
                <a:ea typeface="+mn-ea"/>
                <a:cs typeface="+mn-cs"/>
              </a:rPr>
              <a:t>Aplicación con carácter retroactivo de prohibiciones o imposiciones de modificación de los despliegues por fachada o aéreos ya existentes.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Otras excepciones a esta prohibición son las edificaciones protegidas por patrimonio con la categoría de bien de interés cultural declarada por las administraciones competentes, o bien por cuestiones de seguridad pública. Además, hay que tener en cuenta que siempre está la excepción de la imposibilidad de despliegue subterráneo por inviabilidad técnica. A estas excepciones hay que añadir la de las zonas de nueva urbanización, que se trata en el siguiente punto.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No se podrán realizar en ningún caso despliegues aéreos o por las fachadas de las edificaciones.</a:t>
            </a:r>
          </a:p>
          <a:p>
            <a:r>
              <a:rPr lang="es-ES" sz="1200" kern="1200" dirty="0" smtClean="0">
                <a:solidFill>
                  <a:schemeClr val="tx1"/>
                </a:solidFill>
                <a:effectLst/>
                <a:latin typeface="+mn-lt"/>
                <a:ea typeface="+mn-ea"/>
                <a:cs typeface="+mn-cs"/>
              </a:rPr>
              <a:t>Ejemplo (-):	Se prohíben los despliegues por fachadas en edificios incluidos en el catálogo de bienes protegidos municipal con cualquier nivel de protección.</a:t>
            </a:r>
          </a:p>
          <a:p>
            <a:r>
              <a:rPr lang="es-ES" sz="1200" kern="1200" dirty="0" smtClean="0">
                <a:solidFill>
                  <a:schemeClr val="tx1"/>
                </a:solidFill>
                <a:effectLst/>
                <a:latin typeface="+mn-lt"/>
                <a:ea typeface="+mn-ea"/>
                <a:cs typeface="+mn-cs"/>
              </a:rPr>
              <a:t>Ejemplo (+): Si las edificaciones están protegidas como parte del patrimonio histórico con la categoría de bien de interés cultural declarada por las administraciones competentes no se podrán realizar despliegues por fachada, debiéndose realizar dicho despliegue analizándose otras posibles alternativas. No obstante, sí se podrán realizar despliegues por fachada en el caso que sean autorizados por el organismo competente una vez que el operador justifique una integración satisfactoria en el entorno y que no se causa afección estructural en el edificio.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 problema habitual y que hacen ineficaces los despliegues por canalización subterránea en zonas históricas es la imposibilidad de ocultar las acometidas a las fincas o edificios debido al material de las fachadas (normalmente piedra).</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Aunque la obligación de desplegar por conductos subterráneos no se puede imponer con carácter general, hay que tener en cuenta que hay casos donde no solo se puede, sino que se debe realizar esta obligación, como es el caso de zonas de nueva urbanización donde al ser un servicio básico en el proyecto de urbanización se habrán incorporado las canalizaciones para dar el servicio.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nuevos despliegues deberán realizarse mediante canalizaciones subterráneas.</a:t>
            </a:r>
          </a:p>
          <a:p>
            <a:r>
              <a:rPr lang="es-ES" sz="1200" kern="1200" dirty="0" smtClean="0">
                <a:solidFill>
                  <a:schemeClr val="tx1"/>
                </a:solidFill>
                <a:effectLst/>
                <a:latin typeface="+mn-lt"/>
                <a:ea typeface="+mn-ea"/>
                <a:cs typeface="+mn-cs"/>
              </a:rPr>
              <a:t>Ejemplo (+): En las zonas de nueva urbanización los despliegues se deberán realizar por los conductos subterráneos habilitados para ello, siempre que sea viable su uso desde un punto de vista técnico (exista suficiente capacidad excedentaria,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Aunque es lógico que se quieran eliminar este tipo de despliegue, normalmente aduciendo razones estéticas, no es posible realizar prohibiciones o imposiciones con carácter retroactivo, siempre que no sea mediante acuerdos con los operadores pertinentes.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Debido a su impacto estético, todos los despliegues por fachada existentes deberán ser soterrados antes del plazo de X meses.</a:t>
            </a:r>
          </a:p>
          <a:p>
            <a:r>
              <a:rPr lang="es-ES" sz="1200" kern="1200" dirty="0" smtClean="0">
                <a:solidFill>
                  <a:schemeClr val="tx1"/>
                </a:solidFill>
                <a:effectLst/>
                <a:latin typeface="+mn-lt"/>
                <a:ea typeface="+mn-ea"/>
                <a:cs typeface="+mn-cs"/>
              </a:rPr>
              <a:t>Ejemplo (+):	Mediante acuerdos con los operadores que dispongan de red desplegada por fachada, esta red se soterrará en el plazo marcado por el acuerdo firmado entre las partes.</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68</a:t>
            </a:fld>
            <a:endParaRPr lang="es-ES"/>
          </a:p>
        </p:txBody>
      </p:sp>
    </p:spTree>
    <p:extLst>
      <p:ext uri="{BB962C8B-B14F-4D97-AF65-F5344CB8AC3E}">
        <p14:creationId xmlns:p14="http://schemas.microsoft.com/office/powerpoint/2010/main" val="4289387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9 y 10</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9. Para la instalación o explotación de las estaciones o infraestructuras radioeléctricas y recursos asociados en dominio privado no podrá exigirse por parte de las Administraciones públicas competentes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 </a:t>
            </a:r>
          </a:p>
          <a:p>
            <a:r>
              <a:rPr lang="es-ES" sz="1200" b="0" i="0" u="none" strike="noStrike" kern="1200" baseline="0" dirty="0" smtClean="0">
                <a:solidFill>
                  <a:schemeClr val="tx1"/>
                </a:solidFill>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por parte de las Administraciones públicas competentes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p>
          <a:p>
            <a:r>
              <a:rPr lang="es-ES" sz="1200" b="0" i="0" u="none" strike="noStrike" kern="1200" baseline="0" dirty="0" smtClean="0">
                <a:solidFill>
                  <a:schemeClr val="tx1"/>
                </a:solidFill>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r>
              <a:rPr lang="es-ES" sz="1200" b="0" i="0" u="none" strike="noStrike" kern="1200" baseline="0" dirty="0" smtClean="0">
                <a:solidFill>
                  <a:schemeClr val="tx1"/>
                </a:solidFill>
                <a:latin typeface="+mn-lt"/>
                <a:ea typeface="+mn-ea"/>
                <a:cs typeface="+mn-cs"/>
              </a:rPr>
              <a:t>Los planes de despliegue o instalación son documentos de carácter descriptivo e informativo, no debiendo tener un grado de detalle propio de un proyecto técnico y su presentación es potestativa para los operadores. Su contenido se considera confidencial.</a:t>
            </a:r>
          </a:p>
          <a:p>
            <a:r>
              <a:rPr lang="es-ES" sz="1200" b="0" i="0" u="none" strike="noStrike" kern="1200" baseline="0" dirty="0" smtClean="0">
                <a:solidFill>
                  <a:schemeClr val="tx1"/>
                </a:solidFill>
                <a:latin typeface="+mn-lt"/>
                <a:ea typeface="+mn-ea"/>
                <a:cs typeface="+mn-cs"/>
              </a:rPr>
              <a:t>En el plan de despliegue o instalación, el operador efectuará una mera previsión de los supuestos en los que se pueden efectuar despliegues aéreos o por fachadas de cables y equipos en los términos indicados en el apartado anterior.</a:t>
            </a:r>
          </a:p>
          <a:p>
            <a:r>
              <a:rPr lang="es-ES" sz="1200" b="0" i="0" u="none" strike="noStrike" kern="1200" baseline="0" dirty="0" smtClean="0">
                <a:solidFill>
                  <a:schemeClr val="tx1"/>
                </a:solidFill>
                <a:latin typeface="+mn-lt"/>
                <a:ea typeface="+mn-ea"/>
                <a:cs typeface="+mn-cs"/>
              </a:rPr>
              <a:t>Este plan de despliegue o instalación a presentar por el operador se sujetará al contenido y deberá respetar las condiciones técnicas exigidas mediante real decreto acordado en Consejo de Ministros.</a:t>
            </a:r>
          </a:p>
          <a:p>
            <a:r>
              <a:rPr lang="es-ES" sz="1200" b="0" i="0" u="none" strike="noStrike" kern="1200" baseline="0" dirty="0" smtClean="0">
                <a:solidFill>
                  <a:schemeClr val="tx1"/>
                </a:solidFill>
                <a:latin typeface="+mn-lt"/>
                <a:ea typeface="+mn-ea"/>
                <a:cs typeface="+mn-cs"/>
              </a:rPr>
              <a:t>El plan de despliegue o instalación de red pública de comunicaciones electrónicas se entenderá aprobado si, transcurrido el plazo máximo de tres meses desde su presentación, la Administración Pública competente no ha dictado resolución expresa. La Administración Pública competente podrá fijar un plazo de resolución inferior.</a:t>
            </a:r>
          </a:p>
          <a:p>
            <a:r>
              <a:rPr lang="es-ES" sz="1200" b="0" i="0" u="none" strike="noStrike" kern="1200" baseline="0" dirty="0" smtClean="0">
                <a:solidFill>
                  <a:schemeClr val="tx1"/>
                </a:solidFill>
                <a:latin typeface="+mn-lt"/>
                <a:ea typeface="+mn-ea"/>
                <a:cs typeface="+mn-cs"/>
              </a:rPr>
              <a:t>Tanto para la aprobación de un plan de despliegue o instalación como para el otorgamiento, en su caso, de una autorización o licencia, la Administración competente sólo podrá exigir al operador documentación asociada a su ámbito competencial, que sea razonable y proporcional al fin perseguido y que no se encuentre ya en poder de la propia administración.</a:t>
            </a:r>
          </a:p>
          <a:p>
            <a:r>
              <a:rPr lang="es-ES" sz="1200" b="0" i="0" u="none" strike="noStrike" kern="1200" baseline="0" dirty="0" smtClean="0">
                <a:solidFill>
                  <a:schemeClr val="tx1"/>
                </a:solidFill>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r>
              <a:rPr lang="es-ES" sz="1200" b="0" i="0" u="none" strike="noStrike" kern="1200" baseline="0" dirty="0" smtClean="0">
                <a:solidFill>
                  <a:schemeClr val="tx1"/>
                </a:solidFill>
                <a:latin typeface="+mn-lt"/>
                <a:ea typeface="+mn-ea"/>
                <a:cs typeface="+mn-cs"/>
              </a:rPr>
              <a:t>La declaración responsable deberá contener una manifestación explícita del cumplimiento de aquellos requisitos que resulten exigibles de acuerdo con la normativa vigente, incluido, en su caso, estar en posesión de la documentación que así lo acredite.</a:t>
            </a:r>
          </a:p>
          <a:p>
            <a:r>
              <a:rPr lang="es-ES" sz="1200" b="0" i="0" u="none" strike="noStrike" kern="1200" baseline="0" dirty="0" smtClean="0">
                <a:solidFill>
                  <a:schemeClr val="tx1"/>
                </a:solidFill>
                <a:latin typeface="+mn-lt"/>
                <a:ea typeface="+mn-ea"/>
                <a:cs typeface="+mn-cs"/>
              </a:rPr>
              <a:t>Cuando deban realizarse diversas actuaciones relacionadas con la infraestructura o estación radioeléctrica, las declaraciones responsables se tramitarán conjuntamente siempre que ello resulte posible.</a:t>
            </a:r>
          </a:p>
          <a:p>
            <a:r>
              <a:rPr lang="es-ES" sz="1200" b="0" i="0" u="none" strike="noStrike" kern="1200" baseline="0" dirty="0" smtClean="0">
                <a:solidFill>
                  <a:schemeClr val="tx1"/>
                </a:solidFill>
                <a:latin typeface="+mn-lt"/>
                <a:ea typeface="+mn-ea"/>
                <a:cs typeface="+mn-cs"/>
              </a:rPr>
              <a:t>La presentación de la declaración responsable, con el consiguiente efecto de habilitación a partir de ese momento para ejecutar la instalación,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orden, estatal, autonómico o local, le estén atribuidas por el ordenamiento sectorial aplicable en cada caso.</a:t>
            </a:r>
          </a:p>
          <a:p>
            <a:r>
              <a:rPr lang="es-ES" sz="1200" b="0" i="0" u="none" strike="noStrike" kern="1200" baseline="0" dirty="0" smtClean="0">
                <a:solidFill>
                  <a:schemeClr val="tx1"/>
                </a:solidFill>
                <a:latin typeface="+mn-lt"/>
                <a:ea typeface="+mn-ea"/>
                <a:cs typeface="+mn-cs"/>
              </a:rPr>
              <a:t>La inexactitud, falsedad u omisión, de carácter esencial, en cualquier dato, manifestación o documento que se acompañe o incorpore a una declaración responsable, o la no presentación de la declaración responsable determinará la imposibilidad de explotar la instalación y, en su caso, la obligación de retirarla desde el momento en que se tenga constancia de tales hechos, sin perjuicio de las responsabilidades penales, civiles o administrativas a que hubiera lugar.</a:t>
            </a:r>
          </a:p>
          <a:p>
            <a:r>
              <a:rPr lang="es-ES" sz="1200" b="0" i="0" u="none" strike="noStrike" kern="1200" baseline="0" dirty="0" smtClean="0">
                <a:solidFill>
                  <a:schemeClr val="tx1"/>
                </a:solidFill>
                <a:latin typeface="+mn-lt"/>
                <a:ea typeface="+mn-ea"/>
                <a:cs typeface="+mn-cs"/>
              </a:rPr>
              <a:t>Reglamentariamente se establecerán los elementos de la declaración responsable que tendrán dicho carácter esencial.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10. Para la instalación o explotación de los puntos de acceso inalámbrico para pequeñas áreas y sus recursos asociados, en los términos definidos por la normativa europea,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11. En el caso de que sobre una infraestructura de red pública de comunicaciones electrónicas, fija o móvil, incluidas las estaciones radioeléctricas de comunicaciones electrónicas y sus recursos asociados, ya esté ubicada en dominio público o privado, se realicen actuaciones de innovación tecnológica o adaptación técnica que supongan la incorporación de nuevo equipamiento o la realización de emisiones radioeléctricas en nuevas bandas de frecuencias o con otras tecnologías, sin cambiar la ubicación de los elementos de soporte ni variar los elementos de obra civil y mástil, no se requerirá ningún tipo de concesión, autorización o licencia nueva o modificación de la existente o declaración responsable o comunicación previa a las Administraciones públicas competentes por razones de ordenación del territorio, urbanismo, dominio público hidráulico, de carreteras o medioambientales, siempre y cuando no suponga un riesgo estructural para la infraestructura sobre la que se asienta la red.</a:t>
            </a: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“Obligación de la obtención de licencia para la instalación, puesta en servicio o funcionamiento de infraestructuras de telecomunicación”</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imposición de obligaciones genéricas en materia de obtención de licencia municipal para la instalación, puesta en servicio o funcionamiento de infraestructuras de telecomunicación puede vulnerar el ordenamiento legal vigente. La LGTEL, en sus artículos 49.9, 49.10 y 49.11 , se contemplan excepciones en función de las circunstancias que concurren en cada caso, que eximen a los operadores de redes públicas de comunicaciones electrónicas de la obtención de las citadas licencias.</a:t>
            </a:r>
          </a:p>
          <a:p>
            <a:r>
              <a:rPr lang="es-ES" sz="1200" kern="1200" dirty="0" smtClean="0">
                <a:solidFill>
                  <a:schemeClr val="tx1"/>
                </a:solidFill>
                <a:effectLst/>
                <a:latin typeface="+mn-lt"/>
                <a:ea typeface="+mn-ea"/>
                <a:cs typeface="+mn-cs"/>
              </a:rPr>
              <a:t>Hay que señalar que la eliminación de licencias municipales, en los casos que aplique, incluye todos los procedimientos de control ambiental que obligan a los interesados a obtener una autorización (con la denominación que en cada Comunidad Autónoma se le dé: licencia ambiental, licencia de actividad clasificada, informe de impacto ambiental, informe de evaluación ambiental…etc.).</a:t>
            </a:r>
          </a:p>
          <a:p>
            <a:r>
              <a:rPr lang="es-ES" sz="1200" kern="1200" dirty="0" smtClean="0">
                <a:solidFill>
                  <a:schemeClr val="tx1"/>
                </a:solidFill>
                <a:effectLst/>
                <a:latin typeface="+mn-lt"/>
                <a:ea typeface="+mn-ea"/>
                <a:cs typeface="+mn-cs"/>
              </a:rPr>
              <a:t>Además, es preciso destacar que existe una gran variedad de tipos de instalaciones de telecomunicación utilizadas para ofrecer diferentes servicios (telefonía, radiodifusión sonora, televisión, comunicaciones de la policía local, radioaficionados, emergencias, etc.). Con disposiciones tan genéricas como la imposición de la obligación de obtener licencia para cualquier instalación de telecomunicación se estaría requiriendo licencia municipal para la instalación de una antena receptora de televisión, para la instalación y conexión a una red pública de comunicaciones electrónicas, para la instalación en un domicilio de una red de acceso de banda ancha inalámbrica (WIFI), para la interconexión inalámbrica de periféricos de un ordenador, etc.</a:t>
            </a:r>
          </a:p>
          <a:p>
            <a:r>
              <a:rPr lang="es-ES" sz="1200" kern="1200" dirty="0" smtClean="0">
                <a:solidFill>
                  <a:schemeClr val="tx1"/>
                </a:solidFill>
                <a:effectLst/>
                <a:latin typeface="+mn-lt"/>
                <a:ea typeface="+mn-ea"/>
                <a:cs typeface="+mn-cs"/>
              </a:rPr>
              <a:t>Para la instalación o explotación de redes públicas de comunicaciones electrónicas fijas o de estaciones o infraestructuras radioeléctricas y sus recursos asociados en dominio privado, las licencias o autorizaciones previas que, de acuerdo a los requisitos y casos descritos para cada caso en el artículo 49.9 de la Ley 11/2022, de 28 de junio, General de Telecomunicaciones, no puedan ser exigidas, serán sustituidas por declaraciones responsables.</a:t>
            </a:r>
          </a:p>
          <a:p>
            <a:r>
              <a:rPr lang="es-ES" sz="1200" kern="1200" dirty="0" smtClean="0">
                <a:solidFill>
                  <a:schemeClr val="tx1"/>
                </a:solidFill>
                <a:effectLst/>
                <a:latin typeface="+mn-lt"/>
                <a:ea typeface="+mn-ea"/>
                <a:cs typeface="+mn-cs"/>
              </a:rPr>
              <a:t>Para la instalación o explotación de los puntos de acceso inalámbrico para pequeñas áreas y sus recursos asociados, en los términos definidos por la normativa europea,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 (art. 49.10 de la LGTEL). Adicionalmente, estas instalaciones de los puntos de acceso inalámbrico para pequeñas áreas y sus recursos asociados no está sujeta a la exigencia de tributos por ninguna Administración Pública, excepto la tasa general de operadores y sin perjuicio de lo dispuesto en el artículo 52 de la LGTEL.</a:t>
            </a:r>
          </a:p>
          <a:p>
            <a:r>
              <a:rPr lang="es-ES" sz="1200" kern="1200" dirty="0" smtClean="0">
                <a:solidFill>
                  <a:schemeClr val="tx1"/>
                </a:solidFill>
                <a:effectLst/>
                <a:latin typeface="+mn-lt"/>
                <a:ea typeface="+mn-ea"/>
                <a:cs typeface="+mn-cs"/>
              </a:rPr>
              <a:t>También la LGTEL, en su artículo 49.11 de la LGTEL, establece que cuando se realicen actuaciones de actualización tecnológica o adaptación técnica sobre una infraestructura de red pública de comunicaciones electrónicas, fija o móvil, incluidas las estaciones radioeléctricas de comunicaciones electrónicas, que ya esté ubicada en dominio público o privado, que supongan la incorporación de nuevo equipamiento o la realización de emisiones radioeléctricas en nuevas bandas de frecuencias o con otras tecnologías, sin variar los elementos de obra civil y mástil, dichas actuaciones no requerirán ningún tipo de concesión, autorización o licencia nueva o modificación de la existente o declaración responsable o comunicación previa a las administraciones públicas competentes por razones de ordenación del territorio, urbanismo o medioambientales.</a:t>
            </a:r>
          </a:p>
          <a:p>
            <a:r>
              <a:rPr lang="es-ES" sz="1200" kern="1200" dirty="0" smtClean="0">
                <a:solidFill>
                  <a:schemeClr val="tx1"/>
                </a:solidFill>
                <a:effectLst/>
                <a:latin typeface="+mn-lt"/>
                <a:ea typeface="+mn-ea"/>
                <a:cs typeface="+mn-cs"/>
              </a:rPr>
              <a:t>En lo que se refiere concretamente a las licencias de obras, adicionalmente a lo señalado en párrafos anteriores, deberá tenerse en cuenta lo establecido en la Disposición adicional octava: “Instalación de infraestructuras de red o estaciones radioeléctricas en edificaciones de dominio privado” de la Ley 38/1999, de 5 de noviembre, de Ordenación de la Edificación. A este respecto, las obras de instalación de infraestructuras de red o estaciones radioeléctricas en edificaciones de dominio privado no requerirán la obtención de licencia de obras o edificación ni otras autorizaciones, si bien, en todo caso el promotor de las mismas habrá de presentar ante la autoridad competente en materia de obras de edificación una declaración responsable donde conste que las obras se llevarán a cabo según un proyecto o una memoria técnica suscritos por técnico competente, según corresponda, justificativa del cumplimiento de los requisitos aplicables del Código Técnico de la Edificación. Una vez ejecutadas y finalizadas las obras de instalación de las infraestructuras de las redes de comunicaciones electrónicas, el promotor deberá presentar ante la autoridad competente una comunicación de la finalización de las obras y de que las mismas se han llevado a cabo según el proyecto técnico o memoria técnica.</a:t>
            </a:r>
          </a:p>
          <a:p>
            <a:r>
              <a:rPr lang="es-ES" sz="1200" kern="1200" dirty="0" smtClean="0">
                <a:solidFill>
                  <a:schemeClr val="tx1"/>
                </a:solidFill>
                <a:effectLst/>
                <a:latin typeface="+mn-lt"/>
                <a:ea typeface="+mn-ea"/>
                <a:cs typeface="+mn-cs"/>
              </a:rPr>
              <a:t>Por otra parte, en algunas ocasiones en los instrumentos se impone la obligación de tener que realizar un trámite previo de obtención de la calificación urbanística para obtener la autorización al despliegue. Este requerimiento de trámite de calificación urbanística podría ser contrario al régimen de licencias que se establece en el artículo 49.9 de la LGTEL puesto que, aunque no se obligue a la obtención de estás, sí que se somete la instalación de infraestructuras de telecomunicación a un trámite de efectos similares en los correspondientes despliegues.</a:t>
            </a:r>
          </a:p>
          <a:p>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a la normativa autonómica.</a:t>
            </a:r>
          </a:p>
          <a:p>
            <a:pPr marL="228600" lvl="0" indent="-228600">
              <a:buFont typeface="+mj-lt"/>
              <a:buAutoNum type="alphaLcParenR"/>
            </a:pPr>
            <a:r>
              <a:rPr lang="es-ES" sz="1200" kern="1200" dirty="0" smtClean="0">
                <a:solidFill>
                  <a:schemeClr val="tx1"/>
                </a:solidFill>
                <a:effectLst/>
                <a:latin typeface="+mn-lt"/>
                <a:ea typeface="+mn-ea"/>
                <a:cs typeface="+mn-cs"/>
              </a:rPr>
              <a:t>Exigencia de evaluación de impacto ambiental.</a:t>
            </a:r>
          </a:p>
          <a:p>
            <a:pPr marL="228600" lvl="0" indent="-228600">
              <a:buFont typeface="+mj-lt"/>
              <a:buAutoNum type="alphaLcParenR"/>
            </a:pPr>
            <a:r>
              <a:rPr lang="es-ES" sz="1200" kern="1200" dirty="0" smtClean="0">
                <a:solidFill>
                  <a:schemeClr val="tx1"/>
                </a:solidFill>
                <a:effectLst/>
                <a:latin typeface="+mn-lt"/>
                <a:ea typeface="+mn-ea"/>
                <a:cs typeface="+mn-cs"/>
              </a:rPr>
              <a:t>Exigencia de licencia cuando según LGTEL (artículo 49) aplicaría presentar Declaración Responsable</a:t>
            </a:r>
          </a:p>
          <a:p>
            <a:pPr marL="228600" lvl="0" indent="-228600">
              <a:buFont typeface="+mj-lt"/>
              <a:buAutoNum type="alphaLcParenR"/>
            </a:pPr>
            <a:r>
              <a:rPr lang="es-ES" sz="1200" kern="1200" dirty="0" smtClean="0">
                <a:solidFill>
                  <a:schemeClr val="tx1"/>
                </a:solidFill>
                <a:effectLst/>
                <a:latin typeface="+mn-lt"/>
                <a:ea typeface="+mn-ea"/>
                <a:cs typeface="+mn-cs"/>
              </a:rPr>
              <a:t>Exigencia de obtención de licencia cuando se trate de actuaciones de actualización tecnológica o adaptación técnica (por ejemplo, modificación de los elementos instalados sobre los soportes o mástiles o equipos de telecomunicaciones, instalación de nuevo cableado sobre tendidos existentes, etc.) que no afecte a los elementos de obra civil o mástil.</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algunos casos, para regular en el instrumento de planificación urbanístico todo lo relativo a las licencias, se hace referencia a la ley autonómica correspondiente, que a veces no está actualizada o no está alineada con lo dispuesto en la LGTEL. Además, la LGTEL como ley especial tiene la competencia en materia de telecomunicaciones, que incluye la regulación acerca del régimen actualmente vigente de intervención administrativa sobre despliegues de redes de públicas de comunicaciones electrónicas en dominio público y privado.</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estaciones que se instalen en dominio privado deberán cumplir con el régimen de licencias indicado en la Ley autonómica (u Ordenanza, Plan General, etc.) ….</a:t>
            </a:r>
          </a:p>
          <a:p>
            <a:r>
              <a:rPr lang="es-ES" sz="1200" kern="1200" dirty="0" smtClean="0">
                <a:solidFill>
                  <a:schemeClr val="tx1"/>
                </a:solidFill>
                <a:effectLst/>
                <a:latin typeface="+mn-lt"/>
                <a:ea typeface="+mn-ea"/>
                <a:cs typeface="+mn-cs"/>
              </a:rPr>
              <a:t>Ejemplo (+): Las estaciones que se instalen en dominio privado deberán cumplir con el régimen de licencias indicado en la Ley autonómica, en todo aquello que no se oponga a la legislación sectorial vigente de telecomunicaciones.</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Tal como se indica en la LGTEL no se puede exigir por defecto la evaluación de impacto ambiental o cualquiera de las formas de evaluación ambiental que haya, salvo en los casos que la Ley lo contemple.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la puesta en marcha de las estaciones radioeléctricas será necesario la elaboración y presentación del correspondiente informe de impacto ambiental.</a:t>
            </a:r>
          </a:p>
          <a:p>
            <a:endParaRPr lang="es-ES" sz="1200" kern="1200" dirty="0" smtClean="0">
              <a:solidFill>
                <a:schemeClr val="tx1"/>
              </a:solidFill>
              <a:effectLst/>
              <a:latin typeface="+mn-lt"/>
              <a:ea typeface="+mn-ea"/>
              <a:cs typeface="+mn-cs"/>
            </a:endParaRPr>
          </a:p>
          <a:p>
            <a:pPr marL="228600" lvl="0" indent="-228600" algn="l" defTabSz="914400" rtl="0" eaLnBrk="1" latinLnBrk="0" hangingPunct="1">
              <a:buFont typeface="+mj-lt"/>
              <a:buAutoNum type="alphaLcParenR" startAt="3"/>
            </a:pPr>
            <a:r>
              <a:rPr lang="es-ES" sz="1200" kern="1200" dirty="0" smtClean="0">
                <a:solidFill>
                  <a:schemeClr val="tx1"/>
                </a:solidFill>
                <a:effectLst/>
                <a:latin typeface="+mn-lt"/>
                <a:ea typeface="+mn-ea"/>
                <a:cs typeface="+mn-cs"/>
              </a:rPr>
              <a:t>Como se ha comentado anteriormente, la LGTEL regula en su artículo 49 el régimen actualmente vigente de intervención administrativa sobre despliegues de redes de públicas de comunicaciones electrónicas en dominio público y privado. En dicho artículo se describen supuestos en los que el operador de telecomunicaciones está eximido de solicitar licencia la cual se sustituye por la presentación de una Declaración Responsable, y otros supuestos en los que no deben presentar ni licencia, ni declaración responsable ni comunicación previa.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Ejemplo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el despliegue de estaciones radioeléctricas en cualquier tipo de dominio se requerirá la solicitud y aprobación de la correspondiente licencia.</a:t>
            </a:r>
          </a:p>
          <a:p>
            <a:endParaRPr lang="es-ES" sz="1200" kern="1200" dirty="0" smtClean="0">
              <a:solidFill>
                <a:schemeClr val="tx1"/>
              </a:solidFill>
              <a:effectLst/>
              <a:latin typeface="+mn-lt"/>
              <a:ea typeface="+mn-ea"/>
              <a:cs typeface="+mn-cs"/>
            </a:endParaRPr>
          </a:p>
          <a:p>
            <a:pPr marL="228600" lvl="0" indent="-228600" algn="l" defTabSz="914400" rtl="0" eaLnBrk="1" latinLnBrk="0" hangingPunct="1">
              <a:buFont typeface="+mj-lt"/>
              <a:buAutoNum type="alphaLcParenR" startAt="4"/>
            </a:pPr>
            <a:r>
              <a:rPr lang="es-ES" sz="1200" kern="1200" dirty="0" smtClean="0">
                <a:solidFill>
                  <a:schemeClr val="tx1"/>
                </a:solidFill>
                <a:effectLst/>
                <a:latin typeface="+mn-lt"/>
                <a:ea typeface="+mn-ea"/>
                <a:cs typeface="+mn-cs"/>
              </a:rPr>
              <a:t>En este caso cuando se habla obtención de licencia se refiere a la necesidad de obtener algún tipo de concesión, autorización o licencia, ya sea nueva o modificación de la existente, así como otro tipo de tramite como declaración responsable o comunicación previa. Es decir, este tipo de actuaciones no necesitan de ningún trámite adicional a los que ya se llevaron a cabo en la instalación de la infraestructura.</a:t>
            </a:r>
          </a:p>
          <a:p>
            <a:pPr marL="0" lvl="0" indent="0" algn="l" defTabSz="914400" rtl="0" eaLnBrk="1" latinLnBrk="0" hangingPunct="1">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Cualquier actualización que se realice en las estaciones radioeléctricas deberá realizarse previa petición de la correspondiente licencia (o declaración responsable o comunicación previa).</a:t>
            </a:r>
          </a:p>
          <a:p>
            <a:r>
              <a:rPr lang="es-ES" sz="1200" kern="1200" dirty="0" smtClean="0">
                <a:solidFill>
                  <a:schemeClr val="tx1"/>
                </a:solidFill>
                <a:effectLst/>
                <a:latin typeface="+mn-lt"/>
                <a:ea typeface="+mn-ea"/>
                <a:cs typeface="+mn-cs"/>
              </a:rPr>
              <a:t>Ejemplo (+):	 Las actuaciones realizadas en las estaciones radioeléctricas necesitarán la correspondiente licencia o declaración responsable salvo que se trate de actuaciones de innovación tecnológica o adaptación técnica de las mismas, y siempre que no se refiera a elementos de obra civil o mástiles, en cuyo caso no se requiere de ningún trámite adicional a los que ya se llevaron a cabo en la instalación de la infraestructura.</a:t>
            </a:r>
          </a:p>
          <a:p>
            <a:r>
              <a:rPr lang="es-ES" sz="1200" kern="1200" dirty="0" smtClean="0">
                <a:solidFill>
                  <a:schemeClr val="tx1"/>
                </a:solidFill>
                <a:effectLst/>
                <a:latin typeface="+mn-lt"/>
                <a:ea typeface="+mn-ea"/>
                <a:cs typeface="+mn-cs"/>
              </a:rPr>
              <a:t>Ejemplo (+):	Las actuaciones de innovación tecnológica o adaptación técnica de las estaciones radioeléctricas no necesitarán de ningún tipo de concesión, licencia, autorización, declaración responsable o comunicación previa, salvo que se trate elementos de obra civil o mástiles de dichas infraestructuras.</a:t>
            </a:r>
          </a:p>
          <a:p>
            <a:endParaRPr lang="es-ES" sz="1200" kern="1200" dirty="0" smtClean="0">
              <a:solidFill>
                <a:schemeClr val="tx1"/>
              </a:solidFill>
              <a:effectLst/>
              <a:latin typeface="+mn-lt"/>
              <a:ea typeface="+mn-ea"/>
              <a:cs typeface="+mn-cs"/>
            </a:endParaRP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69</a:t>
            </a:fld>
            <a:endParaRPr lang="es-ES"/>
          </a:p>
        </p:txBody>
      </p:sp>
    </p:spTree>
    <p:extLst>
      <p:ext uri="{BB962C8B-B14F-4D97-AF65-F5344CB8AC3E}">
        <p14:creationId xmlns:p14="http://schemas.microsoft.com/office/powerpoint/2010/main" val="137937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“Referencias a la legislación sectorial de telecomunicaciones”</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normativa o instrumentos de planificación territorial o urbanística deben incluir, cuando proceda, referencias correctas a la legislación sectorial de telecomunicaciones. Por esta razón, se recuerda que la legislación de telecomunicaciones actualmente en vigor es:</a:t>
            </a:r>
          </a:p>
          <a:p>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Normativa general</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Ley 11/2022, de 28 de junio, General de Telecomunicaciones (BOE 29/06/2022).</a:t>
            </a:r>
          </a:p>
          <a:p>
            <a:pPr marL="171450" indent="-171450">
              <a:buFont typeface="Arial" panose="020B0604020202020204" pitchFamily="34" charset="0"/>
              <a:buChar char="•"/>
            </a:pPr>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Normativa específica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Real Decreto 346/2011, de 11 de marzo, por el que se aprueba el Reglamento regulador de las infraestructuras comunes de telecomunicaciones para el acceso a los servicios de telecomunicación en el interior de las edificaciones (BOE 01/04/2011).</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Orden ITC/1644/2011, de 10 de junio, por la que se desarrolla el Reglamento regulador de las infraestructuras comunes de telecomunicaciones para el acceso a los servicios de telecomunicación en el interior de las edificaciones, aprobado por el Real Decreto 346/2011, de 11 de marzo (BOE 16/06/2011).</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 y la Orden CTE/23/2002, de 11 de enero, por la que se establecen condiciones para la presentación de determinados estudios y certificaciones por operadores de servicios de telecomunicaciones.</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incorrectas a la LGTEL.</a:t>
            </a:r>
          </a:p>
          <a:p>
            <a:pPr marL="228600" lvl="0" indent="-228600">
              <a:buFont typeface="+mj-lt"/>
              <a:buAutoNum type="alphaLcParenR"/>
            </a:pPr>
            <a:r>
              <a:rPr lang="es-ES" sz="1200" kern="1200" dirty="0" smtClean="0">
                <a:solidFill>
                  <a:schemeClr val="tx1"/>
                </a:solidFill>
                <a:effectLst/>
                <a:latin typeface="+mn-lt"/>
                <a:ea typeface="+mn-ea"/>
                <a:cs typeface="+mn-cs"/>
              </a:rPr>
              <a:t>Referencias incorrectas a la normativa sobre ICTs (RD 346/2011 e ITC/1644/2011).</a:t>
            </a:r>
          </a:p>
          <a:p>
            <a:pPr marL="228600" lvl="0" indent="-228600">
              <a:buFont typeface="+mj-lt"/>
              <a:buAutoNum type="alphaLcParenR"/>
            </a:pPr>
            <a:r>
              <a:rPr lang="es-ES" sz="1200" kern="1200" dirty="0" smtClean="0">
                <a:solidFill>
                  <a:schemeClr val="tx1"/>
                </a:solidFill>
                <a:effectLst/>
                <a:latin typeface="+mn-lt"/>
                <a:ea typeface="+mn-ea"/>
                <a:cs typeface="+mn-cs"/>
              </a:rPr>
              <a:t>Referencias a otras normativas o estudios distintos del RD 1066/2001.</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a:t>
            </a:r>
            <a:r>
              <a:rPr lang="es-ES" sz="1200" kern="1200" baseline="0" dirty="0" smtClean="0">
                <a:solidFill>
                  <a:schemeClr val="tx1"/>
                </a:solidFill>
                <a:effectLst/>
                <a:latin typeface="+mn-lt"/>
                <a:ea typeface="+mn-ea"/>
                <a:cs typeface="+mn-cs"/>
              </a:rPr>
              <a:t> los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este caso suelen ser referencias a la anterior LGTEL, la Ley 9/2014 o incluso la que se promulgó en 2003 (Ley 32/2003) o también se han dado casos promulgada en 1998 (Ley 11/1998).</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cumplir con la Ley 9/2014, de 9 de mayo, General de Telecomunicaciones.</a:t>
            </a:r>
          </a:p>
          <a:p>
            <a:r>
              <a:rPr lang="es-ES" sz="1200" kern="1200" dirty="0" smtClean="0">
                <a:solidFill>
                  <a:schemeClr val="tx1"/>
                </a:solidFill>
                <a:effectLst/>
                <a:latin typeface="+mn-lt"/>
                <a:ea typeface="+mn-ea"/>
                <a:cs typeface="+mn-cs"/>
              </a:rPr>
              <a:t>Ejemplo (+):	Se deberá cumplir con la Ley 11/2022, de 28 de junio, General de Telecomunicaciones.</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Al igual que en el caso anterior las deficiencias suelen ser referencias a normativa anticuada. Hay que tener en cuenta que el Real Decreto Ley 1/1998, de 27 de febrero, sobre infraestructuras comunes en los edificios para el acceso a los servicios de telecomunicación, a pesar de ser más antiguo sí está en vigor.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cumplir con el REAL DECRETO 401/2003.</a:t>
            </a:r>
          </a:p>
          <a:p>
            <a:r>
              <a:rPr lang="es-ES" sz="1200" kern="1200" dirty="0" smtClean="0">
                <a:solidFill>
                  <a:schemeClr val="tx1"/>
                </a:solidFill>
                <a:effectLst/>
                <a:latin typeface="+mn-lt"/>
                <a:ea typeface="+mn-ea"/>
                <a:cs typeface="+mn-cs"/>
              </a:rPr>
              <a:t>Ejemplo (+):	Se cumplirán las condiciones establecidas en el Real Decreto-Ley 1/1998, de 27 de febrero, sobre infraestructuras comunes en los edificios para el acceso a los servicios de telecomunicación.</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En algunas ocasiones, las AAPP hacen referencia en sus instrumentos referencias a estudios de organismos nacionales o internacionales como el consejo de Europa que no elaboran normativa oficial, por lo que no debería indicarse como tal, y por tanto no puede ser de obligado cumplimiento.</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relación con las emisiones electromagnéticas se deberán cumplir las recomendaciones elaboradas por el Consejo de Europa al respecto en su estudio XXXXXX</a:t>
            </a:r>
          </a:p>
          <a:p>
            <a:r>
              <a:rPr lang="es-ES" sz="1200" kern="1200" dirty="0" smtClean="0">
                <a:solidFill>
                  <a:schemeClr val="tx1"/>
                </a:solidFill>
                <a:effectLst/>
                <a:latin typeface="+mn-lt"/>
                <a:ea typeface="+mn-ea"/>
                <a:cs typeface="+mn-cs"/>
              </a:rPr>
              <a:t>Ejemplo (+):	Se cumplirán las condiciones establecidas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y sus modificaciones posteriores (RD123/2017).</a:t>
            </a:r>
          </a:p>
          <a:p>
            <a:endParaRPr lang="es-ES" sz="1200" b="1"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70</a:t>
            </a:fld>
            <a:endParaRPr lang="es-ES"/>
          </a:p>
        </p:txBody>
      </p:sp>
    </p:spTree>
    <p:extLst>
      <p:ext uri="{BB962C8B-B14F-4D97-AF65-F5344CB8AC3E}">
        <p14:creationId xmlns:p14="http://schemas.microsoft.com/office/powerpoint/2010/main" val="1369355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“Regulación especial para infraestructuras de telecomunicaciones con un único instrumento urbanístico”</a:t>
            </a:r>
          </a:p>
          <a:p>
            <a:endParaRPr lang="es-ES" sz="1200" b="1"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En el caso de elaborar un Plan Especial en materia de telecomunicaciones, dicho Plan deberá tener en cuenta el dinamismo de los servicios de telecomunicación y, por tanto, la continua adaptación en sus infraestructuras para satisfacer la demanda de las necesidades de los consumidores.</a:t>
            </a:r>
          </a:p>
          <a:p>
            <a:r>
              <a:rPr lang="es-ES" sz="1200" kern="1200" dirty="0" smtClean="0">
                <a:solidFill>
                  <a:schemeClr val="tx1"/>
                </a:solidFill>
                <a:effectLst/>
                <a:latin typeface="+mn-lt"/>
                <a:ea typeface="+mn-ea"/>
                <a:cs typeface="+mn-cs"/>
              </a:rPr>
              <a:t>Por ello, no es compatible con la legislación establecer a priori aspectos como las ubicaciones (en concreto las relativas a las estaciones base de telefonía móvil resulta prácticamente imposible predefinir su ubicación) o cualquier otro parámetro o restricción de las infraestructuras de telecomunicación mediante un plan especial, ordenanza o similar, y, en consecuencia, debería eliminarse esta previsión del instrumento de planificación urbanística informado.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es</a:t>
            </a:r>
            <a:r>
              <a:rPr lang="es-ES" sz="1200" kern="1200" baseline="0" dirty="0" smtClean="0">
                <a:solidFill>
                  <a:schemeClr val="tx1"/>
                </a:solidFill>
                <a:effectLst/>
                <a:latin typeface="+mn-lt"/>
                <a:ea typeface="+mn-ea"/>
                <a:cs typeface="+mn-cs"/>
              </a:rPr>
              <a:t> el</a:t>
            </a:r>
            <a:r>
              <a:rPr lang="es-ES" sz="1200" kern="1200" dirty="0" smtClean="0">
                <a:solidFill>
                  <a:schemeClr val="tx1"/>
                </a:solidFill>
                <a:effectLst/>
                <a:latin typeface="+mn-lt"/>
                <a:ea typeface="+mn-ea"/>
                <a:cs typeface="+mn-cs"/>
              </a:rPr>
              <a:t>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Indicar que se realizará un plan específico de telecomunicaciones.</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a:t>
            </a:r>
            <a:r>
              <a:rPr lang="es-ES" sz="1200" kern="1200" baseline="0" dirty="0" smtClean="0">
                <a:solidFill>
                  <a:schemeClr val="tx1"/>
                </a:solidFill>
                <a:effectLst/>
                <a:latin typeface="+mn-lt"/>
                <a:ea typeface="+mn-ea"/>
                <a:cs typeface="+mn-cs"/>
              </a:rPr>
              <a:t> los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Aunque no haya restricciones directas o explícitas, el hecho de que se indique que se desarrollará un “Plan de Telecomunicaciones” supone un incumplimiento que, al no ser vinculante, es meramente informativo, y que pretende indicar a la Administración Pública en cuestión que, si desarrolla dicho plan, debe cumplir con la legislación sectorial de telecomunicaciones.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requisitos relativos a los despliegues de redes públicas de comunicaciones electrónicas se definirán en la correspondiente ordenanza de telecomunicaciones que desarrollará este ayuntamiento.</a:t>
            </a:r>
          </a:p>
          <a:p>
            <a:r>
              <a:rPr lang="es-ES" sz="1200" kern="1200" dirty="0" smtClean="0">
                <a:solidFill>
                  <a:schemeClr val="tx1"/>
                </a:solidFill>
                <a:effectLst/>
                <a:latin typeface="+mn-lt"/>
                <a:ea typeface="+mn-ea"/>
                <a:cs typeface="+mn-cs"/>
              </a:rPr>
              <a:t>Ejemplo (+):	Los requisitos relativos a los despliegues de redes públicas de comunicaciones electrónicas deberán cumplir con la legislación sectorial</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telecomunicaciones.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71</a:t>
            </a:fld>
            <a:endParaRPr lang="es-ES"/>
          </a:p>
        </p:txBody>
      </p:sp>
    </p:spTree>
    <p:extLst>
      <p:ext uri="{BB962C8B-B14F-4D97-AF65-F5344CB8AC3E}">
        <p14:creationId xmlns:p14="http://schemas.microsoft.com/office/powerpoint/2010/main" val="3368244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4</a:t>
            </a:r>
          </a:p>
          <a:p>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4. La normativa elaborada por las Administraciones públicas que afecte a la instalación o explotación de las redes públicas de comunicaciones electrónicas y recursos asociados y los instrumentos de planificación territorial o urbanística deberán recoger las disposiciones necesarias para permitir, impulsar o facilitar la instalación o explotación de infraestructuras de redes de comunicaciones electrónicas y recursos asociados en su ámbito territorial, en particular, para garantizar la libre competencia en la instalación o explotación de redes y recursos asociados y en la prestación de servicios de comunicaciones electrónicas y la disponibilidad de una oferta suficiente de lugares y espacios físicos en los que los operadores decidan ubicar sus infraestructuras.</a:t>
            </a:r>
          </a:p>
          <a:p>
            <a:r>
              <a:rPr lang="es-ES" sz="1200" b="0" i="0" u="none" strike="noStrike" kern="1200" baseline="0" dirty="0" smtClean="0">
                <a:solidFill>
                  <a:schemeClr val="tx1"/>
                </a:solidFill>
                <a:latin typeface="+mn-lt"/>
                <a:ea typeface="+mn-ea"/>
                <a:cs typeface="+mn-cs"/>
              </a:rPr>
              <a:t>De esta manera, dicha normativa o instrumentos de planificación territorial o urbanística no podrán establecer restricciones absolutas o desproporcionadas al derecho de ocupación del dominio público y privado de los operadores ni imponer soluciones tecnológicas concretas, itinerarios o ubicaciones concretas en los que instalar infraestructuras de red de comunicaciones electrónicas. En este sentido, 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r>
              <a:rPr lang="es-ES" sz="1200" b="0" i="0" u="none" strike="noStrike" kern="1200" baseline="0" dirty="0" smtClean="0">
                <a:solidFill>
                  <a:schemeClr val="tx1"/>
                </a:solidFill>
                <a:latin typeface="+mn-lt"/>
                <a:ea typeface="+mn-ea"/>
                <a:cs typeface="+mn-cs"/>
              </a:rPr>
              <a:t>Las Administraciones públicas contribuirán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así como la obtención de un despliegue de las redes ordenado desde el punto de vista territorial.</a:t>
            </a:r>
          </a:p>
          <a:p>
            <a:endParaRPr lang="es-E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“Ubicación de las antenas de radiocomunicación”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calidad de los servicios de radiocomunicación apreciada por los usuarios finales, depende en gran medida del nivel de cobertura con que aquellos lleguen, para lo que es necesario que tanto las antenas emisoras como receptoras estén en el sitio adecuado y tengan el tamaño apropiado para cumplir su fin.</a:t>
            </a:r>
          </a:p>
          <a:p>
            <a:r>
              <a:rPr lang="es-ES" sz="1200" kern="1200" dirty="0" smtClean="0">
                <a:solidFill>
                  <a:schemeClr val="tx1"/>
                </a:solidFill>
                <a:effectLst/>
                <a:latin typeface="+mn-lt"/>
                <a:ea typeface="+mn-ea"/>
                <a:cs typeface="+mn-cs"/>
              </a:rPr>
              <a:t>Para facilitar estos objetivos, las AAPP no pueden imponer a priori, y de forma general, limitaciones de localización y tamaño. Para determinar la ubicación, altura y otros elementos, se tendrán que tener en cuenta las características del entorno y de la zona de cobertura en que se encuentran. Así, como por ejemplo con las antenas de televisión, éstas deberán tener un mástil de la altura adecuada para poder tener cobertura del centro emisor, por lo que limitar su altura de manera general para todos los casos puede resultar en un deterioro o imposibilidad del servicio.</a:t>
            </a:r>
          </a:p>
          <a:p>
            <a:r>
              <a:rPr lang="es-ES" sz="1200" kern="1200" dirty="0" smtClean="0">
                <a:solidFill>
                  <a:schemeClr val="tx1"/>
                </a:solidFill>
                <a:effectLst/>
                <a:latin typeface="+mn-lt"/>
                <a:ea typeface="+mn-ea"/>
                <a:cs typeface="+mn-cs"/>
              </a:rPr>
              <a:t>Por tanto, las AAPP deberán cumplir dos premisas en sus instrumentos:</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Las limitaciones de este tipo que se quieran incluir, deberán ser relativas y siempre supeditadas a la cobertura y calidad del servicio al que atiende.</a:t>
            </a: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Se deberán tener en cuenta los elementos de las redes de radiocomunicación ya existentes, y las medidas de servidumbre necesarias para evitar zonas de sombra, y por tanto fallos de cobertura y calidad de los servicios que antes no se producían (por ejemplo, la construcción de un nuevo edificio de mayor altura que uno previo y que acabe impidiendo a las antenas receptoras del más bajo recibir la señal adecuadamente).</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Limitación absoluta de la altura de los mástiles de antenas receptoras (de estaciones radioeléctricas o antenas de telefonía, de TV, etc.), especialmente las de TV.</a:t>
            </a:r>
          </a:p>
          <a:p>
            <a:pPr marL="228600" lvl="0" indent="-228600">
              <a:buFont typeface="+mj-lt"/>
              <a:buAutoNum type="alphaLcParenR"/>
            </a:pPr>
            <a:r>
              <a:rPr lang="es-ES" sz="1200" kern="1200" dirty="0" smtClean="0">
                <a:solidFill>
                  <a:schemeClr val="tx1"/>
                </a:solidFill>
                <a:effectLst/>
                <a:latin typeface="+mn-lt"/>
                <a:ea typeface="+mn-ea"/>
                <a:cs typeface="+mn-cs"/>
              </a:rPr>
              <a:t>No imposición de servidumbres para los edificios de nueva construcción respecto a las antenas ya existentes.</a:t>
            </a:r>
          </a:p>
          <a:p>
            <a:pPr lvl="0"/>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Las limitaciones absolutas como norma general suelen ser desproporcionadas, por lo que en este caso limitaciones absolutas a la altura de las antenas no son admisibles, aunque sí son admisibles limitaciones relativas, ya sea en función del edificio donde se encuentra ubicada o sea por la cobertura disponible. Así, se podrá limitar la altura de mástiles de antenas de televisión, pero haciendo la excepción de que haya un punto con el que con esa altura la señal sea lo suficiente buena para no estar obligado a un mástil o torre mayor.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recepción de televisión no pondrán estar situadas sobre mástiles o torres de más de 5 metros.</a:t>
            </a:r>
          </a:p>
          <a:p>
            <a:r>
              <a:rPr lang="es-ES" sz="1200" kern="1200" dirty="0" smtClean="0">
                <a:solidFill>
                  <a:schemeClr val="tx1"/>
                </a:solidFill>
                <a:effectLst/>
                <a:latin typeface="+mn-lt"/>
                <a:ea typeface="+mn-ea"/>
                <a:cs typeface="+mn-cs"/>
              </a:rPr>
              <a:t>Ejemplo (+):	Las antenas de recepción de televisión no pondrán estar situadas sobre mástiles o torres de más de 5 metros, salvo que sea necesario por razones de mala cobertura de recepción de la señal.</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De igual forma con las torres de telefonía móvil, tampoco se puede restringir la altura de forma absoluta, sino que la altura máxima dependerá del tipo de zona donde se encuentre (residencial, industrial, etc.), de los edificios colindantes, y de la ubicación de la misma (en suelo o sobre cubierta). Así, no es lo mismo una antena de 15 metros apoyada en el suelo al lado de una nave industrial de 12 metros de altura, que una antena de esos mismos 15 metros de altura situada sobre cubierta en un edificio residencial de 2 plantas. Como siempre, la necesidad de garantizar la calidad del servicio será un eximente.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torres o postes de las estaciones de telefonía no pondrán superar 15 metros de altura.</a:t>
            </a:r>
          </a:p>
          <a:p>
            <a:r>
              <a:rPr lang="es-ES" sz="1200" kern="1200" dirty="0" smtClean="0">
                <a:solidFill>
                  <a:schemeClr val="tx1"/>
                </a:solidFill>
                <a:effectLst/>
                <a:latin typeface="+mn-lt"/>
                <a:ea typeface="+mn-ea"/>
                <a:cs typeface="+mn-cs"/>
              </a:rPr>
              <a:t>Ejemplo (+):	Las torres o postes de las estaciones de telefonía no pondrán superar 5 metros de altura sobre la cubierta de los edificios sobre el que se asiente o colindantes, salvo que se justifique por razones de calidad del servicio.</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Este punto implica que debe aparecer en el instrumento medidas que garanticen que las antenas ya instaladas seguirán teniendo la cobertura garantizada en el caso de la construcción de nuevos edificios en sus proximidades.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nuevos edificios deberán respetar la cobertura de las radiocomunicaciones existentes, y en caso de modificarlas, realizar las actuaciones necesarias para asegurar la continuidad de dicha cobertura.</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72</a:t>
            </a:fld>
            <a:endParaRPr lang="es-ES"/>
          </a:p>
        </p:txBody>
      </p:sp>
    </p:spTree>
    <p:extLst>
      <p:ext uri="{BB962C8B-B14F-4D97-AF65-F5344CB8AC3E}">
        <p14:creationId xmlns:p14="http://schemas.microsoft.com/office/powerpoint/2010/main" val="6051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Artículo 5. Régimen de libre competencia.</a:t>
            </a:r>
          </a:p>
          <a:p>
            <a:endParaRPr lang="es-ES" dirty="0" smtClean="0"/>
          </a:p>
          <a:p>
            <a:r>
              <a:rPr lang="es-ES" dirty="0" smtClean="0"/>
              <a:t>La instalación y explotación de las redes y la prestación de los servicios de comunicaciones electrónicas se realizará en régimen de libre competencia sin más limitaciones que las establecidas en esta ley y su normativa de desarrollo.</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19</a:t>
            </a:fld>
            <a:endParaRPr lang="es-ES"/>
          </a:p>
        </p:txBody>
      </p:sp>
    </p:spTree>
    <p:extLst>
      <p:ext uri="{BB962C8B-B14F-4D97-AF65-F5344CB8AC3E}">
        <p14:creationId xmlns:p14="http://schemas.microsoft.com/office/powerpoint/2010/main" val="3806190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“Restricciones al despliegue de las redes públicas de comunicaciones electrónicas basadas en su impacto visual”</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Respecto al posible impacto visual de las instalaciones de radiocomunicación se recuerda que existen métodos para mimetizar dichas instalaciones. Concretamente en lo que se refiere a la protección paisajística, para la minimización del impacto visual que pudieran producir dichas instalaciones, el Código de Buenas Prácticas adoptado por acuerdo entre la Federación Española de Municipios y Provincias (FEMP) y los operadores de telefonía móvil, incluye algunas medidas para minimizar el impacto visual de las infraestructuras, pudiéndose fomentar las técnicas de mimetismo, que integren las antenas y los equipos en el entorno paisajístico de que se trate ayudando positivamente a la percepción del ciudadano.</a:t>
            </a:r>
          </a:p>
          <a:p>
            <a:r>
              <a:rPr lang="es-ES" sz="1200" kern="1200" dirty="0" smtClean="0">
                <a:solidFill>
                  <a:schemeClr val="tx1"/>
                </a:solidFill>
                <a:effectLst/>
                <a:latin typeface="+mn-lt"/>
                <a:ea typeface="+mn-ea"/>
                <a:cs typeface="+mn-cs"/>
              </a:rPr>
              <a:t>En cualquier caso, los instrumentos de planificación urbanística deben evitar la imposición de restricciones desproporcionadas que impidan o dificulten excesivamente el despliegue de las redes públicas de comunicaciones electrónicas, con el consiguiente perjuicio para los ciudadanos.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Imponer sistemas de mimetización genéricos para todo el municipio.</a:t>
            </a:r>
          </a:p>
          <a:p>
            <a:pPr marL="228600" lvl="0" indent="-228600">
              <a:buFont typeface="+mj-lt"/>
              <a:buAutoNum type="alphaLcParenR"/>
            </a:pPr>
            <a:r>
              <a:rPr lang="es-ES" sz="1200" kern="1200" dirty="0" smtClean="0">
                <a:solidFill>
                  <a:schemeClr val="tx1"/>
                </a:solidFill>
                <a:effectLst/>
                <a:latin typeface="+mn-lt"/>
                <a:ea typeface="+mn-ea"/>
                <a:cs typeface="+mn-cs"/>
              </a:rPr>
              <a:t>Imponer sistemas de mimetización concretos “a priori”.</a:t>
            </a:r>
          </a:p>
          <a:p>
            <a:pPr marL="228600" lvl="0" indent="-228600">
              <a:buFont typeface="+mj-lt"/>
              <a:buAutoNum type="alphaLcParenR"/>
            </a:pPr>
            <a:r>
              <a:rPr lang="es-ES" sz="1200" kern="1200" dirty="0" smtClean="0">
                <a:solidFill>
                  <a:schemeClr val="tx1"/>
                </a:solidFill>
                <a:effectLst/>
                <a:latin typeface="+mn-lt"/>
                <a:ea typeface="+mn-ea"/>
                <a:cs typeface="+mn-cs"/>
              </a:rPr>
              <a:t>Prohibir antenas que tengan visibilidad desde la vía pública o tengan impacto visual.</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Los sistemas de mimetización son diferentes dependiendo de la zona y tipo donde se desplieguen las infraestructuras de comunicaciones, teniendo que ser claramente diferenciadas las técnicas que se usen en entorno rural y urbano, e incluso diferenciadas según el entorno particular de que se trate, y en muchos casos no será necesario su mimetización como por ejemplo en el entorno de un polígono industrial o en parajes sin protección alguna.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mimetizadas en todo el municipio.</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Sí pueden las AAPP pedir que se mimeticen las infraestructuras por razones de protección medioambiental o de protección del patrimonio histórico-artístico, pero en ningún caso pueden hacer referencia a métodos de mimetización concretos, ya que estos podrían no ser los más idóneos para una situación concreta, casi imposible de prever con antelación en un determinado instrumento o normativa, y porque pueden haberse quedado obsoletos rápidamente.</a:t>
            </a:r>
          </a:p>
          <a:p>
            <a:pPr marL="228600" lvl="0" indent="-228600">
              <a:buFont typeface="+mj-lt"/>
              <a:buAutoNum type="alphaLcParenR" startAt="2"/>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mimetizadas de la siguiente forma: …</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Es habitual que determinada normativa o instrumentos incluyan la prohibición de que las antenas (de cualquier tipo) sean visibles desde la vía pública. Esta restricción es desproporcionada en cuanto puede haber circunstancias que impidan que sea así, por ejemplo, por motivos técnicos (</a:t>
            </a:r>
            <a:r>
              <a:rPr lang="es-ES" sz="1200" kern="1200" dirty="0" err="1" smtClean="0">
                <a:solidFill>
                  <a:schemeClr val="tx1"/>
                </a:solidFill>
                <a:effectLst/>
                <a:latin typeface="+mn-lt"/>
                <a:ea typeface="+mn-ea"/>
                <a:cs typeface="+mn-cs"/>
              </a:rPr>
              <a:t>p.e</a:t>
            </a:r>
            <a:r>
              <a:rPr lang="es-ES" sz="1200" kern="1200" dirty="0" smtClean="0">
                <a:solidFill>
                  <a:schemeClr val="tx1"/>
                </a:solidFill>
                <a:effectLst/>
                <a:latin typeface="+mn-lt"/>
                <a:ea typeface="+mn-ea"/>
                <a:cs typeface="+mn-cs"/>
              </a:rPr>
              <a:t>. cobertura).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antenas de telefonía móvil deberán estar colocadas de tal forma que no sean visibles desde la vía pública.</a:t>
            </a:r>
          </a:p>
          <a:p>
            <a:r>
              <a:rPr lang="es-ES" sz="1200" kern="1200" dirty="0" smtClean="0">
                <a:solidFill>
                  <a:schemeClr val="tx1"/>
                </a:solidFill>
                <a:effectLst/>
                <a:latin typeface="+mn-lt"/>
                <a:ea typeface="+mn-ea"/>
                <a:cs typeface="+mn-cs"/>
              </a:rPr>
              <a:t>Ejemplo (+):	Las antenas de telefonía móvil deberán estar colocadas de tal forma que preferiblemente no sean visibles desde la vía pública.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y para todos los criterios comentados, siempre se debe tener en cuenta la viabilidad técnica del despliegue. Por otra parte, recordar que los parámetros técnicos a cumplir por las infraestructuras radioeléctricas de telecomunicaciones deben cumplir con lo regulado en la LGTEL y normativa sectorial de telecomunicaciones vigente que la desarrolla (Real Decreto 1066/2001 y resto de normativa).</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73</a:t>
            </a:fld>
            <a:endParaRPr lang="es-ES"/>
          </a:p>
        </p:txBody>
      </p:sp>
    </p:spTree>
    <p:extLst>
      <p:ext uri="{BB962C8B-B14F-4D97-AF65-F5344CB8AC3E}">
        <p14:creationId xmlns:p14="http://schemas.microsoft.com/office/powerpoint/2010/main" val="2835276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“Referencias en el instrumento de planificación urbanística a las redes de telefonía”</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Con cierta frecuencia, los instrumentos de planificación urbanística contemplan sólo el desarrollo de redes de telefonía en los instrumentos de planificación urbanística. Cabe resaltar en este sentido, que se trata de referencias incorrectas, ya que hoy en día no se diseñan redes exclusivamente para telefonía, sino que las modernas redes de comunicaciones electrónicas se establecen para prestar una multiplicidad de servicios de telecomunicación que trascienden el ámbito de la telefonía.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El c</a:t>
            </a:r>
            <a:r>
              <a:rPr lang="es-ES" sz="1200" kern="1200" dirty="0" smtClean="0">
                <a:solidFill>
                  <a:schemeClr val="tx1"/>
                </a:solidFill>
                <a:effectLst/>
                <a:latin typeface="+mn-lt"/>
                <a:ea typeface="+mn-ea"/>
                <a:cs typeface="+mn-cs"/>
              </a:rPr>
              <a:t>riterio a vigilar, entre otros, en la redacción de la normativa o el instrumento urbanístico o territorial es el siguiente:</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Referencias a redes exclusivas de telefonía.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Las modernas redes de comunicaciones electrónicas se establecen para prestar multiplicidad de servicios de telecomunicación, y no sólo la telefonía, por lo que las referencias a las redes deben ser a redes de comunicaciones, no pudiendo restringir a un tipo de comunicación electrónica como es la telefonía o cualquier otra, siendo la telefonía en este caso la más habitual cuando no casi única referencia errónea, por herencia de instrumentos urbanísticos anticuados.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operadores podrán desplegar su red de telefonía ….</a:t>
            </a:r>
          </a:p>
          <a:p>
            <a:r>
              <a:rPr lang="es-ES" sz="1200" kern="1200" dirty="0" smtClean="0">
                <a:solidFill>
                  <a:schemeClr val="tx1"/>
                </a:solidFill>
                <a:effectLst/>
                <a:latin typeface="+mn-lt"/>
                <a:ea typeface="+mn-ea"/>
                <a:cs typeface="+mn-cs"/>
              </a:rPr>
              <a:t>Ejemplo (+):	Los operadores podrán desplegar su red pública de comunicaciones electrónicas ….</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74</a:t>
            </a:fld>
            <a:endParaRPr lang="es-ES"/>
          </a:p>
        </p:txBody>
      </p:sp>
    </p:spTree>
    <p:extLst>
      <p:ext uri="{BB962C8B-B14F-4D97-AF65-F5344CB8AC3E}">
        <p14:creationId xmlns:p14="http://schemas.microsoft.com/office/powerpoint/2010/main" val="3158799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2</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2. Las redes públicas de comunicaciones electrónicas y recursos asociados coadyuvan 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51. Previsión de infraestructuras de comunicaciones electrónicas en proyectos de urbanización y en obras civiles financiadas con recursos públicos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1. Cuando se acometan proyectos de urbanización, el proyecto técnico de urbanización deberá ir acompañado de un proyecto específico de telecomunicaciones que deberá prever la instalación de infraestructura de obra civil para facilitar la instalación y explotación de las redes públicas de comunicaciones electrónicas, pudiendo incluir adicionalmente elementos y equipos de red pasivos en los términos que determine la normativa técnica de telecomunicaciones que se dicte en desarrollo de este artículo.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Las infraestructuras que se instalen para facilitar la instalación y explotación de las redes públicas de comunicaciones electrónicas conforme al párrafo anterior formarán parte del conjunto resultante de las obras de urbanización y pasarán a integrarse en el dominio público municipal. La Administración Pública titular de dicho dominio público pondrá tales infraestructuras a disposición de los operadores interesados en condiciones de igualdad, transparencia y no discriminación.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Mediante real decreto se establecerá el dimensionamiento y características técnicas mínimas que habrán de reunir estas infraestructuras.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2. En las obras civiles financiadas total o parcialmente con recursos públicos se preverá, en los supuestos y condiciones que se determinen mediante real decreto, la instalación de recursos asociados y otras infraestructuras de obra civil para facilitar el despliegue de las redes públicas de comunicaciones electrónicas, que se pondrán a disposición de los operadores interesados en condiciones de igualdad, transparencia y no discriminación.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“Normativa aplicable a las obras de urbanización”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considera que las redes públicas de comunicaciones electrónicas constituyen un equipamiento de carácter básico y su instalación y despliegue constituyen obras de interés general.</a:t>
            </a:r>
          </a:p>
          <a:p>
            <a:r>
              <a:rPr lang="es-ES" sz="1200" kern="1200" dirty="0" smtClean="0">
                <a:solidFill>
                  <a:schemeClr val="tx1"/>
                </a:solidFill>
                <a:effectLst/>
                <a:latin typeface="+mn-lt"/>
                <a:ea typeface="+mn-ea"/>
                <a:cs typeface="+mn-cs"/>
              </a:rPr>
              <a:t>Es por ello por lo que cuando se redacten instrumentos de planificación urbanística y en particular, proyectos de urbanización, se debe prever la instalación de infraestructura de obra civil para facilitar el despliegue de las redes públicas de comunicaciones electrónicas, pudiendo incluir adicionalmente elementos y equipos de red pasivos en los términos que determine la normativa técnica de telecomunicaciones.</a:t>
            </a:r>
          </a:p>
          <a:p>
            <a:r>
              <a:rPr lang="es-ES" sz="1200" kern="1200" dirty="0" smtClean="0">
                <a:solidFill>
                  <a:schemeClr val="tx1"/>
                </a:solidFill>
                <a:effectLst/>
                <a:latin typeface="+mn-lt"/>
                <a:ea typeface="+mn-ea"/>
                <a:cs typeface="+mn-cs"/>
              </a:rPr>
              <a:t>Las infraestructuras que se instalen en estos proyectos de urbanización, una vez finalizado dicho proyecto, formarán parte del conjunto resultante de las obras de urbanización y pasarán a integrarse en el dominio público municipal, poniéndose tales infraestructuras a disposición de los operadores de redes públicas de comunicaciones electrónicas interesados en desplegar sus redes en la zona, en condiciones de igualdad, transparencia y no discriminación.</a:t>
            </a:r>
          </a:p>
          <a:p>
            <a:r>
              <a:rPr lang="es-ES" sz="1200" kern="1200" dirty="0" smtClean="0">
                <a:solidFill>
                  <a:schemeClr val="tx1"/>
                </a:solidFill>
                <a:effectLst/>
                <a:latin typeface="+mn-lt"/>
                <a:ea typeface="+mn-ea"/>
                <a:cs typeface="+mn-cs"/>
              </a:rPr>
              <a:t>Además, en la redacción de los mencionados instrumentos urbanísticos, se debe hacer referencias a la legislación de telecomunicaciones en vigor que afecte a los proyectos de urbanización. Actualmente, esto lo constituye únicamente la LGTEL. En el futuro, se desarrollará reglamentariamente este caso particular, debiéndose hacer, llegado el momento, referencia a dicho desarrollo. Hasta el momento de su publicación, se sugiere hacer referencia a la serie de las 5 normas UNE 133100:2021, sobre infraestructuras para redes de telecomunicaciones, aprobadas por el Comité Técnico de Normalización 133 (Telecomunicaciones) de la Asociación Española de Normalización (UNE).</a:t>
            </a:r>
          </a:p>
          <a:p>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comunicación electrónicas en los instrumentos de planificación.</a:t>
            </a:r>
          </a:p>
          <a:p>
            <a:pPr marL="228600" lvl="0" indent="-228600">
              <a:buFont typeface="+mj-lt"/>
              <a:buAutoNum type="alphaLcParenR"/>
            </a:pPr>
            <a:r>
              <a:rPr lang="es-ES" sz="1200" kern="1200" dirty="0" smtClean="0">
                <a:solidFill>
                  <a:schemeClr val="tx1"/>
                </a:solidFill>
                <a:effectLst/>
                <a:latin typeface="+mn-lt"/>
                <a:ea typeface="+mn-ea"/>
                <a:cs typeface="+mn-cs"/>
              </a:rPr>
              <a:t>No garantizar el uso de estas infraestructuras a los distintos operadores en condiciones de igualdad, transparencia y no discriminación, o incluso dar prioridad a una operadora.</a:t>
            </a:r>
          </a:p>
          <a:p>
            <a:pPr marL="228600" lvl="0" indent="-228600">
              <a:buFont typeface="+mj-lt"/>
              <a:buAutoNum type="alphaLcParenR"/>
            </a:pPr>
            <a:r>
              <a:rPr lang="es-ES" sz="1200" kern="1200" dirty="0" smtClean="0">
                <a:solidFill>
                  <a:schemeClr val="tx1"/>
                </a:solidFill>
                <a:effectLst/>
                <a:latin typeface="+mn-lt"/>
                <a:ea typeface="+mn-ea"/>
                <a:cs typeface="+mn-cs"/>
              </a:rPr>
              <a:t>No incluir referencias a las normas UNE 133100:2021 o en el futuro al reglamento que desarrollo las normas de urbanización en un futuro.</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a:t>
            </a:r>
            <a:r>
              <a:rPr lang="es-ES" sz="1200" kern="1200" baseline="0" dirty="0" smtClean="0">
                <a:solidFill>
                  <a:schemeClr val="tx1"/>
                </a:solidFill>
                <a:effectLst/>
                <a:latin typeface="+mn-lt"/>
                <a:ea typeface="+mn-ea"/>
                <a:cs typeface="+mn-cs"/>
              </a:rPr>
              <a:t> anterior</a:t>
            </a:r>
            <a:r>
              <a:rPr lang="es-ES" sz="1200" kern="1200" dirty="0" smtClean="0">
                <a:solidFill>
                  <a:schemeClr val="tx1"/>
                </a:solidFill>
                <a:effectLst/>
                <a:latin typeface="+mn-lt"/>
                <a:ea typeface="+mn-ea"/>
                <a:cs typeface="+mn-cs"/>
              </a:rPr>
              <a:t> se</a:t>
            </a:r>
            <a:r>
              <a:rPr lang="es-ES" sz="1200" kern="1200" baseline="0" dirty="0" smtClean="0">
                <a:solidFill>
                  <a:schemeClr val="tx1"/>
                </a:solidFill>
                <a:effectLst/>
                <a:latin typeface="+mn-lt"/>
                <a:ea typeface="+mn-ea"/>
                <a:cs typeface="+mn-cs"/>
              </a:rPr>
              <a:t> comparten las siguientes</a:t>
            </a:r>
            <a:r>
              <a:rPr lang="es-ES" sz="1200" kern="1200" dirty="0" smtClean="0">
                <a:solidFill>
                  <a:schemeClr val="tx1"/>
                </a:solidFill>
                <a:effectLst/>
                <a:latin typeface="+mn-lt"/>
                <a:ea typeface="+mn-ea"/>
                <a:cs typeface="+mn-cs"/>
              </a:rPr>
              <a:t>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comunicación electrónicas en los instrumentos de planificación.</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proyectos de urbanización deberán incluir las infraestructuras para garantizar los servicios básicos como agua, gas y electricidad.</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Aunque este punto está recogido en la LGTEL de forma muy clara, y si se hace referencia a la misma estaría más que cubierto, no está de más que en los planes se incluya alguna referencia a este tema, al menos en lo que a las infraestructuras de comunicación se refiere.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Las infraestructuras resultantes de las obras de urbanización de cualquier terreno del municipio serán gestionadas por el operador dominante.</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3"/>
            </a:pPr>
            <a:r>
              <a:rPr lang="es-ES" sz="1200" kern="1200" dirty="0" smtClean="0">
                <a:solidFill>
                  <a:schemeClr val="tx1"/>
                </a:solidFill>
                <a:effectLst/>
                <a:latin typeface="+mn-lt"/>
                <a:ea typeface="+mn-ea"/>
                <a:cs typeface="+mn-cs"/>
              </a:rPr>
              <a:t>Se debe incluir como normativa de referencia las normas UNE 133100:2021, aunque siempre se puede hacer referencia para tener en cuenta las necesidades de los distintos operadores que puedan estar interesados.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La instalación de las infraestructuras de telecomunicaciones en las obras de nueva urbanización se realizarán acorde a los criterios de las operadoras.</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75</a:t>
            </a:fld>
            <a:endParaRPr lang="es-ES"/>
          </a:p>
        </p:txBody>
      </p:sp>
    </p:spTree>
    <p:extLst>
      <p:ext uri="{BB962C8B-B14F-4D97-AF65-F5344CB8AC3E}">
        <p14:creationId xmlns:p14="http://schemas.microsoft.com/office/powerpoint/2010/main" val="763878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55. Infraestructuras comunes y redes de comunicaciones electrónicas en los edificios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altLang="es-ES" b="0" spc="85" dirty="0" smtClean="0">
                <a:solidFill>
                  <a:srgbClr val="001D4D"/>
                </a:solidFill>
              </a:rPr>
              <a:t>1. Mediante real decreto se desarrollará la normativa legal en materia de infraestructuras comunes de comunicaciones electrónicas en el interior de edificios y conjuntos inmobiliarios. Dicho real decreto determinará, tanto el punto de interconexión de la red interior con las redes públicas, como las condiciones aplicables a la propia red interior. Asimismo, regulará las garantías aplicables al acceso a los servicios de comunicaciones electrónicas a través de sistemas individuales en defecto de </a:t>
            </a:r>
            <a:r>
              <a:rPr lang="es-ES" sz="1200" b="0" i="0" u="none" strike="noStrike" kern="1200" baseline="0" dirty="0" smtClean="0">
                <a:solidFill>
                  <a:schemeClr val="tx1"/>
                </a:solidFill>
                <a:latin typeface="+mn-lt"/>
                <a:ea typeface="+mn-ea"/>
                <a:cs typeface="+mn-cs"/>
              </a:rPr>
              <a:t>infraestructuras comunes de comunicaciones electrónicas, y el régimen de instalación de éstas en todos aquellos aspectos no previstos en las disposiciones con rango legal reguladoras de la materia.</a:t>
            </a:r>
          </a:p>
          <a:p>
            <a:r>
              <a:rPr lang="es-ES" sz="1200" b="0" i="0" u="none" strike="noStrike" kern="1200" baseline="0" dirty="0" smtClean="0">
                <a:solidFill>
                  <a:schemeClr val="tx1"/>
                </a:solidFill>
                <a:latin typeface="+mn-lt"/>
                <a:ea typeface="+mn-ea"/>
                <a:cs typeface="+mn-cs"/>
              </a:rPr>
              <a:t>2. La normativa técnica básica de edificación que regule la infraestructura de obra civil en el interior de los edificios y conjuntos inmobiliarios deberá tomar en consideración las necesidades de soporte de los sistemas y redes de comunicaciones electrónicas fijadas de conformidad con la normativa a que se refiere el apartado 1, previendo que la infraestructura de obra civil disponga de capacidad suficiente para permitir el paso de las redes de los distintos operadores, de forma que se facilite la posibilidad de uso compartido de estas infraestructuras por aquéllos.</a:t>
            </a:r>
          </a:p>
          <a:p>
            <a:r>
              <a:rPr lang="es-ES" sz="1200" b="0" i="0" u="none" strike="noStrike" kern="1200" baseline="0" dirty="0" smtClean="0">
                <a:solidFill>
                  <a:schemeClr val="tx1"/>
                </a:solidFill>
                <a:latin typeface="+mn-lt"/>
                <a:ea typeface="+mn-ea"/>
                <a:cs typeface="+mn-cs"/>
              </a:rPr>
              <a:t>3. La normativa reguladora de las infraestructuras comunes de comunicaciones electrónicas promoverá la sostenibilidad de las edificaciones y conjuntos inmobiliarios, de uso residencial, industrial, terciario y dotacional, facilitando la introducción de aquellas tecnologías de la información y las comunicaciones y el «Internet de las Cosas» que favorezcan su eficiencia energética, accesibilidad y seguridad, tendiendo hacia la implantación progresiva en España del edificio sostenible y conectado con unidades de convivencia superiores y del concepto de hogar digital.</a:t>
            </a:r>
          </a:p>
          <a:p>
            <a:r>
              <a:rPr lang="es-ES" sz="1200" b="0" i="0" u="none" strike="noStrike" kern="1200" baseline="0" dirty="0" smtClean="0">
                <a:solidFill>
                  <a:schemeClr val="tx1"/>
                </a:solidFill>
                <a:latin typeface="+mn-lt"/>
                <a:ea typeface="+mn-ea"/>
                <a:cs typeface="+mn-cs"/>
              </a:rPr>
              <a:t>4. El Ministerio de Asuntos Económicos y Transformación Digital creará y mantendrá un inventario centralizado y actualizado de todos aquellos edificios o conjuntos inmobiliarios que disponen de infraestructuras comunes de telecomunicaciones instaladas. Dicho inventario será puesto a disposición de los operadores y de las empresas instaladoras de telecomunicación.</a:t>
            </a:r>
          </a:p>
          <a:p>
            <a:r>
              <a:rPr lang="es-ES" sz="1200" b="0" i="0" u="none" strike="noStrike" kern="1200" baseline="0" dirty="0" smtClean="0">
                <a:solidFill>
                  <a:schemeClr val="tx1"/>
                </a:solidFill>
                <a:latin typeface="+mn-lt"/>
                <a:ea typeface="+mn-ea"/>
                <a:cs typeface="+mn-cs"/>
              </a:rPr>
              <a:t>5. Los operadores podrán instalar los tramos finales de las redes fijas de comunicaciones electrónicas de alta y muy alta capacidad así como sus recursos asociados en los edificios, fincas y conjuntos inmobiliarios que estén acogidos, o deban acogerse, al régimen de propiedad horizontal o a los edificios que, en todo o en parte, hayan sido o sean objeto de arrendamiento por plazo superior a un año, salvo los que alberguen una sola vivienda, al objeto de que cualquier copropietario o, en su caso, arrendatario del inmueble pueda hacer uso de dichas redes.</a:t>
            </a:r>
          </a:p>
          <a:p>
            <a:r>
              <a:rPr lang="es-ES" sz="1200" b="0" i="0" u="none" strike="noStrike" kern="1200" baseline="0" dirty="0" smtClean="0">
                <a:solidFill>
                  <a:schemeClr val="tx1"/>
                </a:solidFill>
                <a:latin typeface="+mn-lt"/>
                <a:ea typeface="+mn-ea"/>
                <a:cs typeface="+mn-cs"/>
              </a:rPr>
              <a:t>En el caso de edificios en los que no exista una infraestructura común de comunicaciones electrónicas en el interior del edificio o conjunto inmobiliario, o la existente no permita instalar el correspondiente acceso a las redes fijas de comunicaciones electrónicas de alta y muy alta capacidad, dicha instalación podrá realizarse haciendo uso de los elementos comunes de la edificación. En los casos en los que no sea posible realizar la instalación en el interior de la edificación o finca por razones técnicas o económicas, la instalación podrá realizarse utilizando las fachadas de las edificaciones.</a:t>
            </a:r>
          </a:p>
          <a:p>
            <a:r>
              <a:rPr lang="es-ES" sz="1200" b="0" i="0" u="none" strike="noStrike" kern="1200" baseline="0" dirty="0" smtClean="0">
                <a:solidFill>
                  <a:schemeClr val="tx1"/>
                </a:solidFill>
                <a:latin typeface="+mn-lt"/>
                <a:ea typeface="+mn-ea"/>
                <a:cs typeface="+mn-cs"/>
              </a:rPr>
              <a:t>El operador que se proponga instalar los tramos finales de red y sus recursos asociados a que se refiere el presente apartado, deberá comunicarlo por escrito a la comunidad de propietarios o, en su caso, al propietario del edificio, junto con una descripción de la actuación que pretende realizar, antes de iniciar cualquier instalación. El formato, contenido, y plazos formales de presentación tanto de la comunicación escrita como de la descripción de actuación referidos en el presente párrafo serán determinados reglamentariamente. En todo caso, corresponderá al operador acreditar que la comunicación escrita ha sido entregada.</a:t>
            </a:r>
          </a:p>
          <a:p>
            <a:r>
              <a:rPr lang="es-ES" sz="1200" b="0" i="0" u="none" strike="noStrike" kern="1200" baseline="0" dirty="0" smtClean="0">
                <a:solidFill>
                  <a:schemeClr val="tx1"/>
                </a:solidFill>
                <a:latin typeface="+mn-lt"/>
                <a:ea typeface="+mn-ea"/>
                <a:cs typeface="+mn-cs"/>
              </a:rPr>
              <a:t>La instalación no podrá realizarse si en el plazo de un mes desde que la comunicación se produzca,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existente que permita dicho acceso de alta o muy alta capacidad. Transcurrido el plazo de un mes antes señalado desde que la comunicación se produzca sin que el operador hubiera obtenido respuesta, o el plazo de tres meses siguientes a la contestación sin que se haya realizado la instalación de la infraestructura común de comunicaciones electrónicas, el operador estará habilitado para iniciar la instalación de los tramos finales de red y sus recursos asociados, si bien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El procedimiento del párrafo anterior no será aplicable al operador que se proponga instalar los tramos finales de redes fijas de comunicaciones electrónicas de alta y muy alta capacidad y sus recursos asociados en un edificio o conjunto inmobiliario en el que otro operador haya iniciado o instalado tramos finales de dichas redes; o en aquellos casos, sean edificaciones o fincas sujetas al régimen de propiedad horizontal o no, en los que se trate de un tramo para dar continuidad a una instalación que sea necesaria para proporcionar acceso a dichas redes en edificios o fincas colindantes o cercanas y no exista otra alternativa económicamente eficiente y técnicamente viable que quede justificada, en cuyo caso la comunidad de propietarios o el propietario no podrá denegar al operador la instalación de los tramos finales en el edificio, ni podrá denegar la instalación del tramo de red necesario para dar continuidad de la red hacia los edificios o fincas colindantes. En ambos supuestos deberá existir, en todo caso, una comunicación previa mínima de un mes de antelación del operador a la comunidad de propietarios o al propietario junto con una descripción de la actuación que pretende realizar, antes de iniciar cualquier instalación.</a:t>
            </a:r>
          </a:p>
          <a:p>
            <a:r>
              <a:rPr lang="es-ES" sz="1200" b="0" i="0" u="none" strike="noStrike" kern="1200" baseline="0" dirty="0" smtClean="0">
                <a:solidFill>
                  <a:schemeClr val="tx1"/>
                </a:solidFill>
                <a:latin typeface="+mn-lt"/>
                <a:ea typeface="+mn-ea"/>
                <a:cs typeface="+mn-cs"/>
              </a:rPr>
              <a:t>En todo caso,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6. Los operadores serán responsables de cualquier daño que inflijan en las edificaciones o fincas como consecuencia de las actividades de instalación de las redes y recursos asociados a que se refiere el apartado anterior.</a:t>
            </a:r>
          </a:p>
          <a:p>
            <a:r>
              <a:rPr lang="es-ES" sz="1200" b="0" i="0" u="none" strike="noStrike" kern="1200" baseline="0" dirty="0" smtClean="0">
                <a:solidFill>
                  <a:schemeClr val="tx1"/>
                </a:solidFill>
                <a:latin typeface="+mn-lt"/>
                <a:ea typeface="+mn-ea"/>
                <a:cs typeface="+mn-cs"/>
              </a:rPr>
              <a:t>7. Por orden del Ministerio de Asuntos Económicos y Transformación Digital se determinarán los aspectos técnicos que deben cumplir los operadores en la instalación de los recursos asociados a las redes fijas de comunicaciones electrónicas de alta y muy alta capacidad así como la obra civil asociada en los supuestos contemplados en el apartado 5 de este artículo, con el objetivo de reducir molestias y cargas a los ciudadanos, optimizar la instalación de las redes y facilitar el despliegue de las redes por los distintos operadores.</a:t>
            </a:r>
          </a:p>
          <a:p>
            <a:r>
              <a:rPr lang="es-ES" sz="1200" b="0" i="0" u="none" strike="noStrike" kern="1200" baseline="0" dirty="0" smtClean="0">
                <a:solidFill>
                  <a:schemeClr val="tx1"/>
                </a:solidFill>
                <a:latin typeface="+mn-lt"/>
                <a:ea typeface="+mn-ea"/>
                <a:cs typeface="+mn-cs"/>
              </a:rPr>
              <a:t>8. La Comisión Nacional de los Mercados y la Competencia podrá imponer, previa solicitud razonable o de oficio, a los operadores y a los propietarios de los correspondientes cables o recursos asociados cuando estos propietarios no sean operadores, previo trámite de información pública, obligaciones objetivas, transparentes, proporcionadas y no discriminatorias relativas al acceso o utilización compartida de los tramos finales de las redes de acceso, incluyendo los que discurran por el interior de las edificaciones y conjuntos inmobiliarios, o hasta el primer punto de concentración o distribución ubicado en su exterior, cuando la duplicación de esta infraestructura sea económicamente ineficiente o físicamente inviable. Las condiciones impuestas podrán incluir normas específicas sobre el acceso a dichos elementos de redes y a los recursos y servicios asociados, transparencia y no discriminación, así como de prorrateo de los costes de acceso, los cuales, en su caso, se ajustarán para tener en cuenta los factores de riesgo.</a:t>
            </a:r>
          </a:p>
          <a:p>
            <a:r>
              <a:rPr lang="es-ES" sz="1200" b="0" i="0" u="none" strike="noStrike" kern="1200" baseline="0" dirty="0" smtClean="0">
                <a:solidFill>
                  <a:schemeClr val="tx1"/>
                </a:solidFill>
                <a:latin typeface="+mn-lt"/>
                <a:ea typeface="+mn-ea"/>
                <a:cs typeface="+mn-cs"/>
              </a:rPr>
              <a:t>Cuando la Comisión Nacional de los Mercados y la Competencia concluya, habida cuenta en su caso de las obligaciones resultantes de cualquier análisis de mercado pertinente, que las obligaciones impuestas en virtud de lo dispuesto en el párrafo anterior no resuelven de modo suficiente barreras físicas o económicas importantes y no transitorias a la replicación subyacente a una situación existente o incipiente en el mercado que limitan significativamente los resultados de competitividad para los usuarios finales, podrá ampliar la imposición de dichas obligaciones de acceso, en condiciones justas y razonables, más allá del primer punto de concentración o distribución hasta un punto que considere es el más próximo a los usuarios finales que pueda acoger un número de conexiones de usuarios finales suficiente como para ser viable comercialmente para los solicitantes de acceso eficientes. Al determinar la extensión de la ampliación más allá del primer punto de concentración o de distribución, la Comisión Nacional de los Mercados y la Competencia tendrá en cuenta en la mayor medida posible las correspondientes directrices del ORECE. Si ello se justifica por motivos técnicos o económicos, la Comisión Nacional de los Mercados y la Competencia podrá imponer unas obligaciones de acceso activas o virtuales.</a:t>
            </a:r>
          </a:p>
          <a:p>
            <a:r>
              <a:rPr lang="es-ES" sz="1200" b="0" i="0" u="none" strike="noStrike" kern="1200" baseline="0" dirty="0" smtClean="0">
                <a:solidFill>
                  <a:schemeClr val="tx1"/>
                </a:solidFill>
                <a:latin typeface="+mn-lt"/>
                <a:ea typeface="+mn-ea"/>
                <a:cs typeface="+mn-cs"/>
              </a:rPr>
              <a:t>La Comisión Nacional de los Mercados y la Competencia no impondrá las obligaciones mencionadas en el párrafo anterior en cualquiera de los siguientes supuestos:</a:t>
            </a:r>
          </a:p>
          <a:p>
            <a:r>
              <a:rPr lang="es-ES" sz="1200" b="0" i="0" u="none" strike="noStrike" kern="1200" baseline="0" dirty="0" smtClean="0">
                <a:solidFill>
                  <a:schemeClr val="tx1"/>
                </a:solidFill>
                <a:latin typeface="+mn-lt"/>
                <a:ea typeface="+mn-ea"/>
                <a:cs typeface="+mn-cs"/>
              </a:rPr>
              <a:t>a) el operador sea exclusivamente mayorista y pone a disposición de cualquier operador unos medios de acceso a los usuarios finales alternativos, viables y similares en condiciones justas, no discriminatorias y razonables a una red de muy alta capacidad. La Comisión Nacional de los Mercados y la Competencia podrá hacer extensiva esta exención a otros operadores que ofrezcan, en condiciones justas, no discriminatorias y razonables, acceso a una red de muy alta capacidad. Esta exención no podrá aplicarse cuando las redes públicas de comunicaciones electrónicas sean o hayan sido financiadas públicamente;</a:t>
            </a:r>
          </a:p>
          <a:p>
            <a:r>
              <a:rPr lang="es-ES" sz="1200" b="0" i="0" u="none" strike="noStrike" kern="1200" baseline="0" dirty="0" smtClean="0">
                <a:solidFill>
                  <a:schemeClr val="tx1"/>
                </a:solidFill>
                <a:latin typeface="+mn-lt"/>
                <a:ea typeface="+mn-ea"/>
                <a:cs typeface="+mn-cs"/>
              </a:rPr>
              <a:t>b) se ponga en peligro la viabilidad económica o financiera de un nuevo despliegue de redes, en particular mediante proyectos locales de menor dimensión.</a:t>
            </a: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“Normativa aplicable a las obras de edificación”</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En los instrumentos de planificación urbanística, es preciso tener en cuenta normativa que afecte a las condiciones aplicables de edificación. Igualmente, las medidas que se fijen en lo relativo a edificación en dicho instrumento, deben respetar un abanico legislativo variado.</a:t>
            </a:r>
          </a:p>
          <a:p>
            <a:r>
              <a:rPr lang="es-ES" sz="1200" kern="1200" dirty="0" smtClean="0">
                <a:solidFill>
                  <a:schemeClr val="tx1"/>
                </a:solidFill>
                <a:effectLst/>
                <a:latin typeface="+mn-lt"/>
                <a:ea typeface="+mn-ea"/>
                <a:cs typeface="+mn-cs"/>
              </a:rPr>
              <a:t>En el caso de la LGTEL es importante recordar que se fija como requisito indispensable el incluir en las obras de edificación las infraestructuras necesarias para facilitar el acceso a los servicios de telecomunicación a los habitantes y usuarios de dichas edificaciones. Dicho elemento debe ser reflejado en el instrumento de planificación urbana, acompañado de las oportunas referencias a la normativa sectorial de aplicación sobre infraestructuras de telecomunicaciones en edificios. Además, de no ser así, podría producirse una disociación entre los despliegues que las operadoras realicen y las necesidades reales según la demanda de servicios de los usuarios.</a:t>
            </a:r>
          </a:p>
          <a:p>
            <a:r>
              <a:rPr lang="es-ES" sz="1200" kern="1200" dirty="0" smtClean="0">
                <a:solidFill>
                  <a:schemeClr val="tx1"/>
                </a:solidFill>
                <a:effectLst/>
                <a:latin typeface="+mn-lt"/>
                <a:ea typeface="+mn-ea"/>
                <a:cs typeface="+mn-cs"/>
              </a:rPr>
              <a:t>Por otra parte, y en línea con lo que establece la LGTEL, el instrumento de planificación urbanística debe contemplar el hecho de que no se puede conceder autorización para la construcción o rehabilitación integral de ningún edificio de los incluidos en su ámbito de aplicación, si al correspondiente proyecto arquitectónico no se acompaña el que prevé la instalación de una infraestructura común de telecomunicación propia. La ejecución de esta infraestructura se garantiza mediante la obligación de presentar el correspondiente certificado de fin de obra y/o boletín de la instalación, acompañados del preceptivo protocolo de pruebas de la instalación y todo ello sellado por la correspondiente Jefatura Provincial de Inspección de Telecomunicaciones, requisito sin el cual no se puede conceder la correspondiente licencia de primera ocupación. Además, todo daño causado en la actividad de instalación deberá ser subsanado por el instalador. Asimismo, en la citada normativa se incluyen las disposiciones relativas a la instalación de esta infraestructura en edificios ya construidos.</a:t>
            </a:r>
          </a:p>
          <a:p>
            <a:r>
              <a:rPr lang="es-ES" sz="1200" i="1"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Los</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riterios a vigilar, entre otros, respecto</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redacción de la normativa o el instrumento urbanístico o territorial son los siguientes: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ICTs como una obligación.</a:t>
            </a:r>
          </a:p>
          <a:p>
            <a:pPr marL="228600" lvl="0" indent="-228600">
              <a:buFont typeface="+mj-lt"/>
              <a:buAutoNum type="alphaLcParenR"/>
            </a:pPr>
            <a:r>
              <a:rPr lang="es-ES" sz="1200" kern="1200" dirty="0" smtClean="0">
                <a:solidFill>
                  <a:schemeClr val="tx1"/>
                </a:solidFill>
                <a:effectLst/>
                <a:latin typeface="+mn-lt"/>
                <a:ea typeface="+mn-ea"/>
                <a:cs typeface="+mn-cs"/>
              </a:rPr>
              <a:t>Incluir en la normativa de edificación las referencias incorrectas a la normativa sobre ICTs.</a:t>
            </a:r>
          </a:p>
          <a:p>
            <a:pPr marL="228600" lvl="0" indent="-228600">
              <a:buFont typeface="+mj-lt"/>
              <a:buAutoNum type="alphaLcParenR"/>
            </a:pPr>
            <a:r>
              <a:rPr lang="es-ES" sz="1200" kern="1200" dirty="0" smtClean="0">
                <a:solidFill>
                  <a:schemeClr val="tx1"/>
                </a:solidFill>
                <a:effectLst/>
                <a:latin typeface="+mn-lt"/>
                <a:ea typeface="+mn-ea"/>
                <a:cs typeface="+mn-cs"/>
              </a:rPr>
              <a:t>No incluir en la normativa de edificación la documentación necesaria para la concesión de la licencia de primera ocupación.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detalles,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En las obras de nueva urbanización es obligatorio según la LGTEL incluir la ICTs, por lo que la referencia es obligatoria, y ésta se puede hacer mediante referencias a los términos usados para este tipo de servicios, es decir, ICT, servicios de telecomunicaciones,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 o mediante referencia directa a la LGTEL o la propia normativa sobre ICTs.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En toda nueva edificación o rehabilitación integral de la misma, es conveniente incluir las infraestructuras comunes necesarias para dar el servicio de telecomunicación.</a:t>
            </a:r>
          </a:p>
          <a:p>
            <a:r>
              <a:rPr lang="es-ES" sz="1200" kern="1200" dirty="0" smtClean="0">
                <a:solidFill>
                  <a:schemeClr val="tx1"/>
                </a:solidFill>
                <a:effectLst/>
                <a:latin typeface="+mn-lt"/>
                <a:ea typeface="+mn-ea"/>
                <a:cs typeface="+mn-cs"/>
              </a:rPr>
              <a:t>Ejemplo (+):	En toda nueva edificación o rehabilitación integral de la misma, es obligatorio incluir las infraestructuras comunes necesarias para dar el servicio de telecomunicación o ICTs.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referencia puede ser a la propia normativa sobre ICTs o a su contenido.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deberá tener en cuenta la normativa sobre ICTs vigente en el momento.</a:t>
            </a:r>
          </a:p>
          <a:p>
            <a:r>
              <a:rPr lang="es-ES" sz="1200" kern="1200" dirty="0" smtClean="0">
                <a:solidFill>
                  <a:schemeClr val="tx1"/>
                </a:solidFill>
                <a:effectLst/>
                <a:latin typeface="+mn-lt"/>
                <a:ea typeface="+mn-ea"/>
                <a:cs typeface="+mn-cs"/>
              </a:rPr>
              <a:t> </a:t>
            </a:r>
          </a:p>
          <a:p>
            <a:pPr marL="228600" lvl="0" indent="-228600">
              <a:buFont typeface="+mj-lt"/>
              <a:buAutoNum type="alphaLcParenR" startAt="2"/>
            </a:pPr>
            <a:r>
              <a:rPr lang="es-ES" sz="1200" kern="1200" dirty="0" smtClean="0">
                <a:solidFill>
                  <a:schemeClr val="tx1"/>
                </a:solidFill>
                <a:effectLst/>
                <a:latin typeface="+mn-lt"/>
                <a:ea typeface="+mn-ea"/>
                <a:cs typeface="+mn-cs"/>
              </a:rPr>
              <a:t>Actualmente la normativa sobre ICTs vigente es la desarrollada en el RD 346/2011, estando ya derogado el RD 401/2003. Hay que tener en cuenta que el Real Decreto Ley 1/1998, de 27 de febrero, sobre infraestructuras comunes en los edificios para el acceso a los servicios de telecomunicación, a pesar de ser más antiguo sí está en vigor.</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Toda nueva edificación deberá incluir entre los servicios comunes la correspondiente ICT, según se indica en el RD 401/2003.</a:t>
            </a:r>
          </a:p>
          <a:p>
            <a:r>
              <a:rPr lang="es-ES" sz="1200" kern="1200" dirty="0" smtClean="0">
                <a:solidFill>
                  <a:schemeClr val="tx1"/>
                </a:solidFill>
                <a:effectLst/>
                <a:latin typeface="+mn-lt"/>
                <a:ea typeface="+mn-ea"/>
                <a:cs typeface="+mn-cs"/>
              </a:rPr>
              <a:t>Ejemplo (+):	Toda nueva edificación deberá incluir entre los servicios comunes la correspondiente ICT, según se indica en el RD 346/2011.</a:t>
            </a:r>
          </a:p>
          <a:p>
            <a:r>
              <a:rPr lang="es-ES" sz="1200" kern="1200" dirty="0" smtClean="0">
                <a:solidFill>
                  <a:schemeClr val="tx1"/>
                </a:solidFill>
                <a:effectLst/>
                <a:latin typeface="+mn-lt"/>
                <a:ea typeface="+mn-ea"/>
                <a:cs typeface="+mn-cs"/>
              </a:rPr>
              <a:t>Ejemplo (+):	Se cumplirán las condiciones establecidas en el Real Decreto-Ley 1/1998, de 27 de febrero, sobre infraestructuras comunes en los edificios para el acceso a los servicios de telecomunicación.</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Para la concesión de la licencia de primera ocupación se debe exigir la presentación del Boletín de la Instalación y el Protocolo de Pruebas asociado, además de la Certificación de Fin de Obra en los casos en que sea exigible.</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Para la obtención de la licencia de primera ocupación el promotor deberá presentar; …, boletín de instalación de las ICTs y protocolo de pruebas asociado, … .</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76</a:t>
            </a:fld>
            <a:endParaRPr lang="es-ES"/>
          </a:p>
        </p:txBody>
      </p:sp>
    </p:spTree>
    <p:extLst>
      <p:ext uri="{BB962C8B-B14F-4D97-AF65-F5344CB8AC3E}">
        <p14:creationId xmlns:p14="http://schemas.microsoft.com/office/powerpoint/2010/main" val="3258735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 5</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5. La tramitación por la Administración Pública 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 establecidos en el apartado 5 del artículo 49, excepto en edificaciones del patrimonio histórico-artístico con la categoría de bien de interés cultural, será objeto de previo informe preceptivo del Ministerio de Asuntos Económicos y Transformación Digital, que dispone del plazo máximo de un mes para su emisión y que será evacuado tras, en su caso, los intentos que procedan de encontrar una solución negociada con los órganos encargados de la tramitación de la citada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Sin perjuicio de lo dispuesto en el artículo 80.4 de la Ley 39/2015, de 1 de octubre, del Procedimiento Administrativo Común de las Administraciones Públicas, transcurrido dicho plazo, el informe se entenderá emitido con carácter favorable y podrá continuarse con la tramitación de la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A falta de solicitud del preceptivo informe, así como en el supuesto de que el informe no sea favorable, no se podrá aprobar la medida o resolución.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“Adopción de medidas cautelares restrictivas de la instalación de una red pública de comunicaciones electrónicas”</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De acuerdo con lo dispuesto en el artículo 50.5 de la LGTEL, la tramitación por la Administración Pública 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 establecidos en el apartado 5 del artículo 49 de la Ley, excepto en edificaciones del patrimonio histórico-artístico con la categoría de bien de interés cultural, será objeto de previo informe preceptivo del Ministerio de Asuntos Económicos y Transformación Digital, que dispone del plazo máximo de un mes para su emisión y que será evacuado, tras, en su caso, los intentos que procedan de encontrar una solución negociada con los órganos encargados de la tramitación de la citada medida o resolución.</a:t>
            </a:r>
          </a:p>
          <a:p>
            <a:r>
              <a:rPr lang="es-ES" sz="1200" kern="1200" dirty="0" smtClean="0">
                <a:solidFill>
                  <a:schemeClr val="tx1"/>
                </a:solidFill>
                <a:effectLst/>
                <a:latin typeface="+mn-lt"/>
                <a:ea typeface="+mn-ea"/>
                <a:cs typeface="+mn-cs"/>
              </a:rPr>
              <a:t>A falta de solicitud del preceptivo informe, así como en el supuesto de que el informe no sea favorable, no se podrá aprobar la medida o resolución.</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dirty="0" smtClean="0">
                <a:solidFill>
                  <a:schemeClr val="tx1"/>
                </a:solidFill>
                <a:effectLst/>
                <a:latin typeface="+mn-lt"/>
                <a:ea typeface="+mn-ea"/>
                <a:cs typeface="+mn-cs"/>
              </a:rPr>
              <a:t>El</a:t>
            </a:r>
            <a:r>
              <a:rPr lang="es-ES" sz="1200" kern="1200" baseline="0" dirty="0" smtClean="0">
                <a:solidFill>
                  <a:schemeClr val="tx1"/>
                </a:solidFill>
                <a:effectLst/>
                <a:latin typeface="+mn-lt"/>
                <a:ea typeface="+mn-ea"/>
                <a:cs typeface="+mn-cs"/>
              </a:rPr>
              <a:t> c</a:t>
            </a:r>
            <a:r>
              <a:rPr lang="es-ES" sz="1200" kern="1200" dirty="0" smtClean="0">
                <a:solidFill>
                  <a:schemeClr val="tx1"/>
                </a:solidFill>
                <a:effectLst/>
                <a:latin typeface="+mn-lt"/>
                <a:ea typeface="+mn-ea"/>
                <a:cs typeface="+mn-cs"/>
              </a:rPr>
              <a:t>riterio a vigilar, entre otros, en la redacción de la normativa o el instrumento urbanístico o territorial</a:t>
            </a:r>
            <a:r>
              <a:rPr lang="es-ES" sz="1200" kern="1200" baseline="0" dirty="0" smtClean="0">
                <a:solidFill>
                  <a:schemeClr val="tx1"/>
                </a:solidFill>
                <a:effectLst/>
                <a:latin typeface="+mn-lt"/>
                <a:ea typeface="+mn-ea"/>
                <a:cs typeface="+mn-cs"/>
              </a:rPr>
              <a:t> es el siguiente:</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Permita paralizar/impedir o denegar/imposibilitar la instalación de una infraestructura de red de forma cautelar sin el correspondiente informe del Ministerio.</a:t>
            </a:r>
          </a:p>
          <a:p>
            <a:pPr marL="0" lvl="0" indent="0">
              <a:buFont typeface="+mj-lt"/>
              <a:buNone/>
            </a:pPr>
            <a:endParaRPr lang="es-ES" sz="1200" kern="1200" dirty="0" smtClean="0">
              <a:solidFill>
                <a:schemeClr val="tx1"/>
              </a:solidFill>
              <a:effectLst/>
              <a:latin typeface="+mn-lt"/>
              <a:ea typeface="+mn-ea"/>
              <a:cs typeface="+mn-cs"/>
            </a:endParaRP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los indicado en el punto anterior se comparten los siguientes ejemplos y excepciones a los puntos ya indicados: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El instrumento de planificación urbanístico en su reglamento sancionador debe indicar que para paralizar/impedir o denegar/imposibilitar una instalación debe solicitar informe previo preceptivo al Ministerio el correspondiente informe, excepto en edificaciones del patrimonio histórico-artístico con la categoría de bien de interés cultural.</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Se podrá paralizar una instalación de forma cautelar si no cumple con los requerimientos impuestos por este ayuntamiento</a:t>
            </a:r>
          </a:p>
          <a:p>
            <a:r>
              <a:rPr lang="es-ES" sz="1200" kern="1200" dirty="0" smtClean="0">
                <a:solidFill>
                  <a:schemeClr val="tx1"/>
                </a:solidFill>
                <a:effectLst/>
                <a:latin typeface="+mn-lt"/>
                <a:ea typeface="+mn-ea"/>
                <a:cs typeface="+mn-cs"/>
              </a:rPr>
              <a:t>Ejemplo (+):	Si una instalación de infraestructuras de comunicaciones electrónicas no cumple con los requerimientos impuestos por este ayuntamiento, antes de la paralización de la instalación de forma cautelar, se requerirá del Ministerio el informe previo preceptivo, según se indica en el artículo 50.5 de la LGTEL, y dependiendo de su veredicto se procederá a la suspensión o no.</a:t>
            </a:r>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77</a:t>
            </a:fld>
            <a:endParaRPr lang="es-ES"/>
          </a:p>
        </p:txBody>
      </p:sp>
    </p:spTree>
    <p:extLst>
      <p:ext uri="{BB962C8B-B14F-4D97-AF65-F5344CB8AC3E}">
        <p14:creationId xmlns:p14="http://schemas.microsoft.com/office/powerpoint/2010/main" val="1652520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2</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2. Las redes públicas de comunicaciones electrónicas y recursos asociados coadyuvan 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Artículo 51. Previsión de infraestructuras de comunicaciones electrónicas en proyectos de urbanización y en obras civiles financiadas con recursos públicos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r>
              <a:rPr lang="es-ES" sz="1200" b="0" i="0" u="none" strike="noStrike" kern="1200" baseline="0" dirty="0" smtClean="0">
                <a:solidFill>
                  <a:schemeClr val="tx1"/>
                </a:solidFill>
                <a:latin typeface="+mn-lt"/>
                <a:ea typeface="+mn-ea"/>
                <a:cs typeface="+mn-cs"/>
              </a:rPr>
              <a:t>1. Cuando se acometan proyectos de urbanización, el proyecto técnico de urbanización deberá ir acompañado de un proyecto específico de telecomunicaciones que deberá prever la instalación de infraestructura de obra civil para facilitar la instalación y explotación de las redes públicas de comunicaciones electrónicas, pudiendo incluir adicionalmente elementos y equipos de red pasivos en los términos que determine la normativa técnica de telecomunicaciones que se dicte en desarrollo de este artículo.</a:t>
            </a:r>
          </a:p>
          <a:p>
            <a:r>
              <a:rPr lang="es-ES" sz="1200" b="0" i="0" u="none" strike="noStrike" kern="1200" baseline="0" dirty="0" smtClean="0">
                <a:solidFill>
                  <a:schemeClr val="tx1"/>
                </a:solidFill>
                <a:latin typeface="+mn-lt"/>
                <a:ea typeface="+mn-ea"/>
                <a:cs typeface="+mn-cs"/>
              </a:rPr>
              <a:t>Las infraestructuras que se instalen para facilitar la instalación y explotación de las redes públicas de comunicaciones electrónicas conforme al párrafo anterior formarán parte del conjunto resultante de las obras de urbanización y pasarán a integrarse en el dominio público municipal. La Administración Pública titular de dicho dominio público pondrá tales infraestructuras a disposición de los operadores interesados en condiciones de igualdad, transparencia y no discriminación.</a:t>
            </a:r>
          </a:p>
          <a:p>
            <a:r>
              <a:rPr lang="es-ES" sz="1200" b="0" i="0" u="none" strike="noStrike" kern="1200" baseline="0" dirty="0" smtClean="0">
                <a:solidFill>
                  <a:schemeClr val="tx1"/>
                </a:solidFill>
                <a:latin typeface="+mn-lt"/>
                <a:ea typeface="+mn-ea"/>
                <a:cs typeface="+mn-cs"/>
              </a:rPr>
              <a:t>Mediante real decreto se establecerá el dimensionamiento y características técnicas mínimas que habrán de reunir estas infraestructuras.</a:t>
            </a:r>
          </a:p>
          <a:p>
            <a:r>
              <a:rPr lang="es-ES" sz="1200" b="0" i="0" u="none" strike="noStrike" kern="1200" baseline="0" dirty="0" smtClean="0">
                <a:solidFill>
                  <a:schemeClr val="tx1"/>
                </a:solidFill>
                <a:latin typeface="+mn-lt"/>
                <a:ea typeface="+mn-ea"/>
                <a:cs typeface="+mn-cs"/>
              </a:rPr>
              <a:t>2. En las obras civiles financiadas total o parcialmente con recursos públicos se preverá, en los supuestos y condiciones que se determinen mediante real decreto, la instalación de recursos asociados y otras infraestructuras de obra civil para facilitar el despliegue de las redes públicas de comunicaciones electrónicas, que se pondrán a disposición de los operadores interesados en condiciones de igualdad, transparencia y no discriminación.</a:t>
            </a: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“Regulación incorrecta de los usos del suelo”</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49.2, establece que la  normativa o los instrumentos de planificación territorial o urbanística deben incluir obligatoriamente una previsión de las redes de telecomunicaciones con el carácter de determinaciones estructurantes, por lo que los servicios de telecomunicaciones deben ser considerados servicios básicos al igual que lo son los servicios de agua potable, saneamientos y energías (electricidad y/o gas) y, por tanto, la normativa elaborada por las AAPP debe dar el mismo trato a los servicios de telecomunicaciones que al resto de servicios. </a:t>
            </a:r>
          </a:p>
          <a:p>
            <a:r>
              <a:rPr lang="es-ES" sz="1200" kern="1200" dirty="0" smtClean="0">
                <a:solidFill>
                  <a:schemeClr val="tx1"/>
                </a:solidFill>
                <a:effectLst/>
                <a:latin typeface="+mn-lt"/>
                <a:ea typeface="+mn-ea"/>
                <a:cs typeface="+mn-cs"/>
              </a:rPr>
              <a:t>Así, la restricción en los usos a este servicio puede llevar a que se produzca una inviabilidad técnica o económica de los despliegues de este tipo de redes, afectando finalmente al servicio que se pretende dar al usuario final, privándole del mismo o dándole una prestación de mala calidad.</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Los c</a:t>
            </a:r>
            <a:r>
              <a:rPr lang="es-ES" sz="1200" kern="1200" dirty="0" smtClean="0">
                <a:solidFill>
                  <a:schemeClr val="tx1"/>
                </a:solidFill>
                <a:effectLst/>
                <a:latin typeface="+mn-lt"/>
                <a:ea typeface="+mn-ea"/>
                <a:cs typeface="+mn-cs"/>
              </a:rPr>
              <a:t>riterios a vigilar, entre otros, en la redacción de la normativa o el instrumento urbanístico o territorial</a:t>
            </a:r>
            <a:r>
              <a:rPr lang="es-ES" sz="1200" kern="1200" baseline="0" dirty="0" smtClean="0">
                <a:solidFill>
                  <a:schemeClr val="tx1"/>
                </a:solidFill>
                <a:effectLst/>
                <a:latin typeface="+mn-lt"/>
                <a:ea typeface="+mn-ea"/>
                <a:cs typeface="+mn-cs"/>
              </a:rPr>
              <a:t> son los siguientes: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las redes de comunicaciones dentro de los usos permitidos junto con el resto de servicios básicos.</a:t>
            </a:r>
          </a:p>
          <a:p>
            <a:pPr marL="228600" lvl="0" indent="-228600">
              <a:buFont typeface="+mj-lt"/>
              <a:buAutoNum type="alphaLcParenR"/>
            </a:pPr>
            <a:r>
              <a:rPr lang="es-ES" sz="1200" kern="1200" dirty="0" smtClean="0">
                <a:solidFill>
                  <a:schemeClr val="tx1"/>
                </a:solidFill>
                <a:effectLst/>
                <a:latin typeface="+mn-lt"/>
                <a:ea typeface="+mn-ea"/>
                <a:cs typeface="+mn-cs"/>
              </a:rPr>
              <a:t>Poner como incompatibles, prohibidos o autorizables los usos de infraestructuras de telecomunicaciones en cualquier tipo de suelo, distintos de los protegidos por ser BIC, zonas arqueológicas o de protección natural de “alto nivel” de protección (parques nacionales/naturales, red natura, etc.).</a:t>
            </a:r>
          </a:p>
          <a:p>
            <a:pPr marL="228600" lvl="0" indent="-228600">
              <a:buFont typeface="+mj-lt"/>
              <a:buAutoNum type="alphaLcParenR"/>
            </a:pPr>
            <a:r>
              <a:rPr lang="es-ES" sz="1200" kern="1200" dirty="0" smtClean="0">
                <a:solidFill>
                  <a:schemeClr val="tx1"/>
                </a:solidFill>
                <a:effectLst/>
                <a:latin typeface="+mn-lt"/>
                <a:ea typeface="+mn-ea"/>
                <a:cs typeface="+mn-cs"/>
              </a:rPr>
              <a:t>Prohibir el resto de usos sin haber incluido las redes públicas de comunicaciones electrónicas como usos permitidos o autorizados.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Como la LGTEL indica, las telecomunicaciones son un servicio básico de interés público, por lo que es imprescindible que se le dé el mismo trato que al resto de servicios básicos, es decir, agua potable y energías (electricidad y/o gas). Por tanto, no sólo no se debe prohibir, sino que debe incluirse en los usos del suelo al igual que el resto de servicios básicos.</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usos permitidos para la zona X serán los servicios de agua potable, electricidad, … (no incluye telecomunicaciones).</a:t>
            </a:r>
          </a:p>
          <a:p>
            <a:r>
              <a:rPr lang="es-ES" sz="1200" kern="1200" dirty="0" smtClean="0">
                <a:solidFill>
                  <a:schemeClr val="tx1"/>
                </a:solidFill>
                <a:effectLst/>
                <a:latin typeface="+mn-lt"/>
                <a:ea typeface="+mn-ea"/>
                <a:cs typeface="+mn-cs"/>
              </a:rPr>
              <a:t>Ejemplo (+):	Los usos permitidos para la zona X serán los servicios básicos (agua, electricidad y telecomunicaciones) y …</a:t>
            </a:r>
          </a:p>
          <a:p>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Al ser un servicio básico tampoco debería incluirse en los usos autorizables, excepto para algunas excepciones que por razones justificadas de patrimonio histórico (</a:t>
            </a:r>
            <a:r>
              <a:rPr lang="es-ES" sz="1200" kern="1200" dirty="0" err="1" smtClean="0">
                <a:solidFill>
                  <a:schemeClr val="tx1"/>
                </a:solidFill>
                <a:effectLst/>
                <a:latin typeface="+mn-lt"/>
                <a:ea typeface="+mn-ea"/>
                <a:cs typeface="+mn-cs"/>
              </a:rPr>
              <a:t>BICs</a:t>
            </a:r>
            <a:r>
              <a:rPr lang="es-ES" sz="1200" kern="1200" dirty="0" smtClean="0">
                <a:solidFill>
                  <a:schemeClr val="tx1"/>
                </a:solidFill>
                <a:effectLst/>
                <a:latin typeface="+mn-lt"/>
                <a:ea typeface="+mn-ea"/>
                <a:cs typeface="+mn-cs"/>
              </a:rPr>
              <a:t>, zonas arqueológicas, etc.) o medioambiental (parques nacionales/naturales, Red Natura, etc.) en los que podrían ponerse este tipo de restricciones a los usos.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usos autorizables para la zona X serán: telecomunicaciones, …</a:t>
            </a:r>
          </a:p>
          <a:p>
            <a:r>
              <a:rPr lang="es-ES" sz="1200" kern="1200" dirty="0" smtClean="0">
                <a:solidFill>
                  <a:schemeClr val="tx1"/>
                </a:solidFill>
                <a:effectLst/>
                <a:latin typeface="+mn-lt"/>
                <a:ea typeface="+mn-ea"/>
                <a:cs typeface="+mn-cs"/>
              </a:rPr>
              <a:t> </a:t>
            </a:r>
          </a:p>
          <a:p>
            <a:pPr marL="228600" lvl="0" indent="-228600">
              <a:buFont typeface="+mj-lt"/>
              <a:buAutoNum type="alphaLcParenR" startAt="3"/>
            </a:pPr>
            <a:r>
              <a:rPr lang="es-ES" sz="1200" kern="1200" dirty="0" smtClean="0">
                <a:solidFill>
                  <a:schemeClr val="tx1"/>
                </a:solidFill>
                <a:effectLst/>
                <a:latin typeface="+mn-lt"/>
                <a:ea typeface="+mn-ea"/>
                <a:cs typeface="+mn-cs"/>
              </a:rPr>
              <a:t>Hay que tener en cuenta que en muchas ocasiones en los usos prohibidos se incluyen el “resto de usos”, algo que puede ser muy restrictivo ya que obligaría a que los usos relacionados con las telecomunicaciones se incluyan explícitamente en los usos permitidos o compatibles.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Usos prohibidos: El resto de los usos.</a:t>
            </a:r>
          </a:p>
          <a:p>
            <a:r>
              <a:rPr lang="es-ES" sz="1200" kern="1200" dirty="0" smtClean="0">
                <a:solidFill>
                  <a:schemeClr val="tx1"/>
                </a:solidFill>
                <a:effectLst/>
                <a:latin typeface="+mn-lt"/>
                <a:ea typeface="+mn-ea"/>
                <a:cs typeface="+mn-cs"/>
              </a:rPr>
              <a:t>Ejemplo (+): </a:t>
            </a:r>
          </a:p>
          <a:p>
            <a:pPr lvl="1"/>
            <a:r>
              <a:rPr lang="es-ES" sz="1200" kern="1200" dirty="0" smtClean="0">
                <a:solidFill>
                  <a:schemeClr val="tx1"/>
                </a:solidFill>
                <a:effectLst/>
                <a:latin typeface="+mn-lt"/>
                <a:ea typeface="+mn-ea"/>
                <a:cs typeface="+mn-cs"/>
              </a:rPr>
              <a:t>Usos permitidos: …. […] Redes públicas de comunicaciones electrónicas… […]</a:t>
            </a:r>
          </a:p>
          <a:p>
            <a:pPr lvl="1"/>
            <a:r>
              <a:rPr lang="es-ES" sz="1200" kern="1200" dirty="0" smtClean="0">
                <a:solidFill>
                  <a:schemeClr val="tx1"/>
                </a:solidFill>
                <a:effectLst/>
                <a:latin typeface="+mn-lt"/>
                <a:ea typeface="+mn-ea"/>
                <a:cs typeface="+mn-cs"/>
              </a:rPr>
              <a:t>Usos prohibidos: El resto de los usos.</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Información adicional y ejemplos</a:t>
            </a:r>
            <a:r>
              <a:rPr lang="es-ES" altLang="es-ES" b="1" spc="85" baseline="0" dirty="0" smtClean="0">
                <a:solidFill>
                  <a:srgbClr val="001D4D"/>
                </a:solidFill>
              </a:rPr>
              <a:t> acerca de “Infraestructuras de redes públicas de telecomunicaciones como determinación estructurante y equipamiento de carácter básico”</a:t>
            </a:r>
          </a:p>
          <a:p>
            <a:endParaRPr lang="es-ES" sz="1200" b="0" i="0" u="none" strike="noStrike" kern="1200" baseline="0" dirty="0" smtClean="0">
              <a:solidFill>
                <a:schemeClr val="tx1"/>
              </a:solidFill>
              <a:latin typeface="+mn-lt"/>
              <a:ea typeface="+mn-ea"/>
              <a:cs typeface="+mn-cs"/>
            </a:endParaRPr>
          </a:p>
          <a:p>
            <a:pPr lvl="0"/>
            <a:r>
              <a:rPr lang="es-ES" sz="1200" b="1" i="1" kern="1200" cap="small" dirty="0" smtClean="0">
                <a:solidFill>
                  <a:schemeClr val="tx1"/>
                </a:solidFill>
                <a:effectLst/>
                <a:latin typeface="+mn-lt"/>
                <a:ea typeface="+mn-ea"/>
                <a:cs typeface="+mn-cs"/>
              </a:rPr>
              <a:t>Descripción del Problema</a:t>
            </a:r>
          </a:p>
          <a:p>
            <a:r>
              <a:rPr lang="es-ES" sz="1200" kern="1200" dirty="0" smtClean="0">
                <a:solidFill>
                  <a:schemeClr val="tx1"/>
                </a:solidFill>
                <a:effectLst/>
                <a:latin typeface="+mn-lt"/>
                <a:ea typeface="+mn-ea"/>
                <a:cs typeface="+mn-cs"/>
              </a:rPr>
              <a:t>La LGTEL, en su artículo 49.2, establece que las redes públicas de comunicaciones electrónicas y recursos asociados, constituyen equipamiento de carácter básico y su previsión en los instrumentos de planificación urbanística tiene el carácter de determinaciones estructurantes.</a:t>
            </a:r>
          </a:p>
          <a:p>
            <a:r>
              <a:rPr lang="es-ES" sz="1200" kern="1200" dirty="0" smtClean="0">
                <a:solidFill>
                  <a:schemeClr val="tx1"/>
                </a:solidFill>
                <a:effectLst/>
                <a:latin typeface="+mn-lt"/>
                <a:ea typeface="+mn-ea"/>
                <a:cs typeface="+mn-cs"/>
              </a:rPr>
              <a:t>Por tanto, es necesario que los instrumentos de planificación u ordenación urbanística elaborados por las diferentes Administraciones Públicas los consideren de esa manera y los incluyan en sus instrumentos dándoles el mismo trato que al resto de infraestructuras básicas como agua potable, saneamientos y energías (electricidad, alumbrado público y/o gas).</a:t>
            </a:r>
          </a:p>
          <a:p>
            <a:r>
              <a:rPr lang="es-ES" sz="1200" kern="1200" dirty="0" smtClean="0">
                <a:solidFill>
                  <a:schemeClr val="tx1"/>
                </a:solidFill>
                <a:effectLst/>
                <a:latin typeface="+mn-lt"/>
                <a:ea typeface="+mn-ea"/>
                <a:cs typeface="+mn-cs"/>
              </a:rPr>
              <a:t>La no Inclusión o consideración en los instrumentos de planificación u ordenación urbanística de estas infraestructuras como tales equipamientos de carácter básico, puede conllevar en los futuros desarrollos de planes más detallados o pormenorizados, o incluso los proyectos de urbanización y similares, no se tengan en cuenta adecuadamente. Para la ejecución de los despliegues, además, deberá tenerse en cuenta su viabilidad técnica y económica, para en cuyo caso, las Administraciones Públicas promotoras de los instrumentos de planificación urbanística u ordenación territorial deberán prever soluciones alternativas que garanticen la implantación de los despliegues tanto en calidad como en cobertura.</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Criterios de alineamiento a vigilar</a:t>
            </a:r>
          </a:p>
          <a:p>
            <a:r>
              <a:rPr lang="es-ES" sz="1200" kern="1200" baseline="0" dirty="0" smtClean="0">
                <a:solidFill>
                  <a:schemeClr val="tx1"/>
                </a:solidFill>
                <a:effectLst/>
                <a:latin typeface="+mn-lt"/>
                <a:ea typeface="+mn-ea"/>
                <a:cs typeface="+mn-cs"/>
              </a:rPr>
              <a:t>Los c</a:t>
            </a:r>
            <a:r>
              <a:rPr lang="es-ES" sz="1200" kern="1200" dirty="0" smtClean="0">
                <a:solidFill>
                  <a:schemeClr val="tx1"/>
                </a:solidFill>
                <a:effectLst/>
                <a:latin typeface="+mn-lt"/>
                <a:ea typeface="+mn-ea"/>
                <a:cs typeface="+mn-cs"/>
              </a:rPr>
              <a:t>riterios a vigilar, entre otros, en la redacción de la normativa o el instrumento urbanístico o territorial</a:t>
            </a:r>
            <a:r>
              <a:rPr lang="es-ES" sz="1200" kern="1200" baseline="0" dirty="0" smtClean="0">
                <a:solidFill>
                  <a:schemeClr val="tx1"/>
                </a:solidFill>
                <a:effectLst/>
                <a:latin typeface="+mn-lt"/>
                <a:ea typeface="+mn-ea"/>
                <a:cs typeface="+mn-cs"/>
              </a:rPr>
              <a:t> son los siguientes: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No incluir a las redes de telecomunicaciones en las previsiones de futuro que, al igual que el resto de infraestructuras o servicios básicos, pudieran aparecer en los instrumentos de planificación u ordenación urbanística.</a:t>
            </a:r>
          </a:p>
          <a:p>
            <a:pPr marL="228600" lvl="0" indent="-228600">
              <a:buFont typeface="+mj-lt"/>
              <a:buAutoNum type="alphaLcParenR"/>
            </a:pPr>
            <a:r>
              <a:rPr lang="es-ES" sz="1200" kern="1200" dirty="0" smtClean="0">
                <a:solidFill>
                  <a:schemeClr val="tx1"/>
                </a:solidFill>
                <a:effectLst/>
                <a:latin typeface="+mn-lt"/>
                <a:ea typeface="+mn-ea"/>
                <a:cs typeface="+mn-cs"/>
              </a:rPr>
              <a:t>Incluir las redes de telecomunicaciones, pero con un nivel de tratamiento claramente inferior al del resto de infraestructuras o servicios básicos.</a:t>
            </a:r>
          </a:p>
          <a:p>
            <a:r>
              <a:rPr lang="es-ES" sz="1200" kern="1200" dirty="0" smtClean="0">
                <a:solidFill>
                  <a:schemeClr val="tx1"/>
                </a:solidFill>
                <a:effectLst/>
                <a:latin typeface="+mn-lt"/>
                <a:ea typeface="+mn-ea"/>
                <a:cs typeface="+mn-cs"/>
              </a:rPr>
              <a:t> </a:t>
            </a:r>
          </a:p>
          <a:p>
            <a:pPr lvl="0"/>
            <a:r>
              <a:rPr lang="es-ES" sz="1200" b="1" i="1" kern="1200" cap="small" dirty="0" smtClean="0">
                <a:solidFill>
                  <a:schemeClr val="tx1"/>
                </a:solidFill>
                <a:effectLst/>
                <a:latin typeface="+mn-lt"/>
                <a:ea typeface="+mn-ea"/>
                <a:cs typeface="+mn-cs"/>
              </a:rPr>
              <a:t>Casuísticas y ejemplos</a:t>
            </a:r>
          </a:p>
          <a:p>
            <a:r>
              <a:rPr lang="es-ES" sz="1200" kern="1200" dirty="0" smtClean="0">
                <a:solidFill>
                  <a:schemeClr val="tx1"/>
                </a:solidFill>
                <a:effectLst/>
                <a:latin typeface="+mn-lt"/>
                <a:ea typeface="+mn-ea"/>
                <a:cs typeface="+mn-cs"/>
              </a:rPr>
              <a:t>Adicionalmente a lo indicado en el punto anterior se comparten los siguientes ejemplos y excepciones:</a:t>
            </a:r>
          </a:p>
          <a:p>
            <a:endParaRPr lang="es-ES" sz="1200" kern="1200" dirty="0" smtClean="0">
              <a:solidFill>
                <a:schemeClr val="tx1"/>
              </a:solidFill>
              <a:effectLst/>
              <a:latin typeface="+mn-lt"/>
              <a:ea typeface="+mn-ea"/>
              <a:cs typeface="+mn-cs"/>
            </a:endParaRPr>
          </a:p>
          <a:p>
            <a:pPr marL="228600" lvl="0" indent="-228600">
              <a:buFont typeface="+mj-lt"/>
              <a:buAutoNum type="alphaLcParenR"/>
            </a:pPr>
            <a:r>
              <a:rPr lang="es-ES" sz="1200" kern="1200" dirty="0" smtClean="0">
                <a:solidFill>
                  <a:schemeClr val="tx1"/>
                </a:solidFill>
                <a:effectLst/>
                <a:latin typeface="+mn-lt"/>
                <a:ea typeface="+mn-ea"/>
                <a:cs typeface="+mn-cs"/>
              </a:rPr>
              <a:t>Como la LGTEL indica, las telecomunicaciones son un servicio básico de interés público, por lo que es imprescindible que para las previsiones que se realicen, </a:t>
            </a:r>
            <a:r>
              <a:rPr lang="es-ES" sz="1200" u="sng" kern="1200" dirty="0" smtClean="0">
                <a:solidFill>
                  <a:schemeClr val="tx1"/>
                </a:solidFill>
                <a:effectLst/>
                <a:latin typeface="+mn-lt"/>
                <a:ea typeface="+mn-ea"/>
                <a:cs typeface="+mn-cs"/>
              </a:rPr>
              <a:t>se les incluya en los instrumentos</a:t>
            </a:r>
            <a:r>
              <a:rPr lang="es-ES" sz="1200" kern="1200" dirty="0" smtClean="0">
                <a:solidFill>
                  <a:schemeClr val="tx1"/>
                </a:solidFill>
                <a:effectLst/>
                <a:latin typeface="+mn-lt"/>
                <a:ea typeface="+mn-ea"/>
                <a:cs typeface="+mn-cs"/>
              </a:rPr>
              <a:t> al igual que se incluyen el resto de servicios básicos, como son los de agua potable y energías (electricidad y/o gas). Por tanto, no sólo no se debe prohibir, sino que debe incluirse al igual que el resto de servicios básicos. Si la no inclusión se realiza en la descripción de los servicios existentes, no sería observable, ya que, por ejemplo, podría darse el caso que realmente no existiera.</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servicios que se desarrollarán en el ámbito de actuación serán los que siguen: agua potable, electricidad, alumbrado, gas, … (no incluye telecomunicaciones).</a:t>
            </a:r>
          </a:p>
          <a:p>
            <a:r>
              <a:rPr lang="es-ES" sz="1200" kern="1200" dirty="0" smtClean="0">
                <a:solidFill>
                  <a:schemeClr val="tx1"/>
                </a:solidFill>
                <a:effectLst/>
                <a:latin typeface="+mn-lt"/>
                <a:ea typeface="+mn-ea"/>
                <a:cs typeface="+mn-cs"/>
              </a:rPr>
              <a:t>Ejemplo (+):	Los servicios que se desarrollarán en el ámbito de actuación serán los que siguen: agua potable, electricidad, alumbrado, gas, telecomunicaciones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Ejemplo (+):	Actualmente, los servicios existentes en el ámbito de aplicación definido son los que siguen: agua potable, electricidad, alumbrado y gas.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228600" lvl="0" indent="-228600">
              <a:buFont typeface="+mj-lt"/>
              <a:buAutoNum type="alphaLcParenR" startAt="2"/>
            </a:pPr>
            <a:r>
              <a:rPr lang="es-ES" sz="1200" kern="1200" dirty="0" smtClean="0">
                <a:solidFill>
                  <a:schemeClr val="tx1"/>
                </a:solidFill>
                <a:effectLst/>
                <a:latin typeface="+mn-lt"/>
                <a:ea typeface="+mn-ea"/>
                <a:cs typeface="+mn-cs"/>
              </a:rPr>
              <a:t>Por la misma razón, es imprescindible que </a:t>
            </a:r>
            <a:r>
              <a:rPr lang="es-ES" sz="1200" u="sng" kern="1200" dirty="0" smtClean="0">
                <a:solidFill>
                  <a:schemeClr val="tx1"/>
                </a:solidFill>
                <a:effectLst/>
                <a:latin typeface="+mn-lt"/>
                <a:ea typeface="+mn-ea"/>
                <a:cs typeface="+mn-cs"/>
              </a:rPr>
              <a:t>se les dé el mismo trato</a:t>
            </a:r>
            <a:r>
              <a:rPr lang="es-ES" sz="1200" kern="1200" dirty="0" smtClean="0">
                <a:solidFill>
                  <a:schemeClr val="tx1"/>
                </a:solidFill>
                <a:effectLst/>
                <a:latin typeface="+mn-lt"/>
                <a:ea typeface="+mn-ea"/>
                <a:cs typeface="+mn-cs"/>
              </a:rPr>
              <a:t> que al resto de servicios básicos, como son los de agua potable y energías (electricidad y/o gas).</a:t>
            </a:r>
          </a:p>
          <a:p>
            <a:pPr marL="0" lvl="0" indent="0">
              <a:buFont typeface="+mj-lt"/>
              <a:buNone/>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 (-):	Los servicios que se desarrollarán en el ámbito de actuación serán los que siguen:</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Agua potable: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electricidad: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alumbrado: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gas: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Telecomunicaciones: No dice casi nada </a:t>
            </a:r>
          </a:p>
          <a:p>
            <a:r>
              <a:rPr lang="es-ES" sz="1200" kern="1200" dirty="0" smtClean="0">
                <a:solidFill>
                  <a:schemeClr val="tx1"/>
                </a:solidFill>
                <a:effectLst/>
                <a:latin typeface="+mn-lt"/>
                <a:ea typeface="+mn-ea"/>
                <a:cs typeface="+mn-cs"/>
              </a:rPr>
              <a:t>Ejemplo (+):	Los servicios que se desarrollarán en el ámbito de actuación serán los que siguen:</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Agua potable: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electricidad: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alumbrado: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gas: (explicación completa)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Red de Telecomunicaciones: (explicación completa) </a:t>
            </a:r>
          </a:p>
          <a:p>
            <a:endParaRPr lang="es-ES" sz="1200" kern="1200" dirty="0" smtClean="0">
              <a:solidFill>
                <a:schemeClr val="tx1"/>
              </a:solidFill>
              <a:effectLst/>
              <a:latin typeface="+mn-lt"/>
              <a:ea typeface="+mn-ea"/>
              <a:cs typeface="+mn-cs"/>
            </a:endParaRP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78</a:t>
            </a:fld>
            <a:endParaRPr lang="es-ES"/>
          </a:p>
        </p:txBody>
      </p:sp>
    </p:spTree>
    <p:extLst>
      <p:ext uri="{BB962C8B-B14F-4D97-AF65-F5344CB8AC3E}">
        <p14:creationId xmlns:p14="http://schemas.microsoft.com/office/powerpoint/2010/main" val="2107070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1 y 3</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1. La Administración General del Estado y las demás Administraciones públicas deberán colaborar a través de los mecanismos previstos en la presente ley y en el resto del ordenamiento jurídico, a fin de hacer efectivo el derecho de los operadores de comunicaciones electrónicas de ocupar la propiedad pública y privada para realizar el despliegue de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3. La normativa elaborada por las Administraciones públicas que afecte a la instalación o explotación de las redes públicas de comunicaciones electrónicas y los instrumentos de planificación territorial o urbanística deberán, en todo caso, contemplar la necesidad de instalar y explotar redes públicas de comunicaciones electrónicas y recursos asociados y reconocer el derecho de ocupación del dominio público o la propiedad privada para la instalación, despliegue o explotación de dichas redes y recursos asociados de conformidad con lo dispuesto en este título.</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1" spc="85" dirty="0" smtClean="0">
                <a:solidFill>
                  <a:srgbClr val="001D4D"/>
                </a:solidFill>
              </a:rPr>
              <a:t>CONSIDERACIONES DE CARÁCTER GENERAL RESPECTO A LA LGTEL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a:p>
            <a:r>
              <a:rPr lang="es-ES" sz="1200" kern="1200" dirty="0" smtClean="0">
                <a:solidFill>
                  <a:schemeClr val="tx1"/>
                </a:solidFill>
                <a:effectLst/>
                <a:latin typeface="+mn-lt"/>
                <a:ea typeface="+mn-ea"/>
                <a:cs typeface="+mn-cs"/>
              </a:rPr>
              <a:t>De conformidad con los principios de colaboración y cooperación a los que se refiere el artículo 50.1 de la Ley 11/2022, de 28 de junio, General de Telecomunicaciones, y a fin de promover la adecuación de los instrumentos de planificación territorial o urbanística que afecten al despliegue de las redes públicas de comunicaciones electrónicas a la normativa sectorial de telecomunicaciones, se recogen, a continuación, a título informativo, las principales consideraciones de carácter general contenidas en dicha normativa: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Marco Legislativo y competencias en materia de Telecomunicaciones</a:t>
            </a:r>
          </a:p>
          <a:p>
            <a:r>
              <a:rPr lang="es-ES" sz="1200" kern="1200" dirty="0" smtClean="0">
                <a:solidFill>
                  <a:schemeClr val="tx1"/>
                </a:solidFill>
                <a:effectLst/>
                <a:latin typeface="+mn-lt"/>
                <a:ea typeface="+mn-ea"/>
                <a:cs typeface="+mn-cs"/>
              </a:rPr>
              <a:t>Las telecomunicaciones son competencia exclusiva de la Administración General del Estado, y en concreto de este Ministerio, tal y como establece la Constitución en su artículo 149.1.21ª y la Ley 11/2022, de 28 de junio, General de Telecomunicaciones.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y a efectos del artículo 50.2 de la Ley 11/2022, hay que indicar que actualmente la legislación vigente en materia de telecomunicaciones es la que sigue:</a:t>
            </a:r>
          </a:p>
          <a:p>
            <a:endParaRPr lang="es-E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La Ley General de Telecomunicaciones actualmente en vigor es la Ley 11/2022, de 28 de junio.</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Normativa específica vigente sobre acceso a los servicios de telecomunicación en el interior de los edificios está constituida por el Real Decreto-Ley 1/1998, de 27 de febrero sobre infraestructuras comunes en los edificios para el acceso a los servicios de telecomunicación, su Reglamento, aprobado mediante Real Decreto 346/2011, de 11 de marzo, y la Orden ITC/1644/2011, de 10 de junio.</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 y la Orden CTE/23/2002, de 11 de enero, por la que se establecen condiciones para la presentación de determinados estudios y certificaciones por operadores de servicios de telecomunicaciones.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Derecho de los operadores a la ocupación del dominio público o de la propiedad privada y normativa aplicable.</a:t>
            </a:r>
          </a:p>
          <a:p>
            <a:r>
              <a:rPr lang="es-ES" sz="1200" kern="1200" dirty="0" smtClean="0">
                <a:solidFill>
                  <a:schemeClr val="tx1"/>
                </a:solidFill>
                <a:effectLst/>
                <a:latin typeface="+mn-lt"/>
                <a:ea typeface="+mn-ea"/>
                <a:cs typeface="+mn-cs"/>
              </a:rPr>
              <a:t>De acuerdo con lo dispuesto en el artículo 44 de la Ley 11/2022, de 28 de junio, General de Telecomunicaciones, los operadores tendrán derecho a la ocupación de la propiedad privada cuando resulte estrictamente necesario para la instalación, despliegue y explotación de la red en la medida prevista en el proyecto técnico presentado y siempre que no existan otras alternativas técnica o económicamente viables, ya sea a través de su expropiación forzosa o mediante la declaración de servidumbre forzosa de paso para la instalación, despliegue y explotación de infraestructura de redes públicas de comunicaciones electrónicas. En ambos casos tendrán la condición de beneficiarios en los expedientes que se tramiten, conforme a lo dispuesto en la legislación sobre expropiación forzosa. Los operadores asumirán los costes a los que hubiera lugar por esta ocupación.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ocupación de la propiedad privada se llevará a cabo tras la instrucción y resolución por el Ministerio, del oportuno procedimiento, en que deberán cumplirse todos los trámites y respetarse todas las garantías establecidas a favor de los titulares afectados en la legislación de expropiación forzosa.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dispuesto en el artículo 45 de la Ley 11/2022, de 28 de junio, General de Telecomunicaciones, los operadores tendrán derecho a la ocupación del dominio público, en la medida en que ello sea necesario para el establecimiento de la red pública de comunicaciones electrónicas de que se trate. Los titulares del dominio público garantizarán el acceso de todos los operadores a dicho dominio en condiciones neutrales, objetivas, transparentes, equitativas y no discriminatorias, sin que en ningún caso pueda establecerse derecho preferente o exclusivo alguno de acceso u ocupación de dicho dominio público en beneficio de un operador determinado o de una red concreta de comunicaciones electrónicas. En particular, la ocupación o el derecho de uso de dominio público para la instalación o explotación de una red no podrá ser otorgado o asignado mediante procedimientos de licitación.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podrán celebrar acuerdos o convenios entre los operadores y los titulares o gestores del dominio público para facilitar el despliegue simultáneo de otros servicios, que deberán ser gratuitos para las Administraciones y los ciudadanos, vinculados a la mejora del medio ambiente, de la salud pública, de la seguridad pública y de la protección civil ante catástrofes naturales o para mejorar o facilitar la vertebración y cohesión territorial y urbana o contribuir a la sostenibilidad de la logística urbana.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propuesta de acuerdo o convenio para la ocupación del dominio público deberá incluir un plan de despliegue e instalación con el contenido previsto en el artículo 49.9 de esta ley. Transcurrido el plazo máximo de tres meses desde su presentación, el acuerdo o convenio se entenderá aprobado si no hubiera pronunciamiento expreso en contra justificado adecuadamente.</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Así pues, en primer lugar y de acuerdo con lo establecido en el artículo 49.3 de la mencionada Ley, la normativa elaborada</a:t>
            </a:r>
            <a:r>
              <a:rPr lang="es-ES" sz="105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cualquier Administración Pública que afecte a la instalación o explotación de las redes públicas de comunicaciones electrónicas y los instrumentos de planificación territorial o urbanística deberá, en todo caso, contemplar la necesidad de instalar y explotar redes públicas de comunicaciones electrónicas y recursos asociados y reconocer el derecho de ocupación del dominio público o la propiedad privada para la instalación, despliegue o explotación de dichas redes y recursos asociados.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las normas que al respecto se dicten por las correspondientes Administraciones deberán cumplir, al menos, los siguientes requisitos: </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Ser publicadas en un diario oficial del ámbito correspondiente a la Administración competente, así como en la página web de dicha Administración Pública y, en todo caso, ser accesibles por medios electrónicos.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Prever un procedimiento rápido, sencillo, eficiente y no discriminatorio de resolución de las solicitudes de ocupación, que no podrá exceder de cuatro meses contados a partir de la presentación de la solicitud.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Garantizar la transparencia de los procedimientos y que las normas aplicables fomenten una competencia leal y efectiva entre los operadores.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Ubicación compartida y uso compartido de la propiedad pública o privada.</a:t>
            </a:r>
          </a:p>
          <a:p>
            <a:r>
              <a:rPr lang="es-ES" sz="1200" kern="1200" dirty="0" smtClean="0">
                <a:solidFill>
                  <a:schemeClr val="tx1"/>
                </a:solidFill>
                <a:effectLst/>
                <a:latin typeface="+mn-lt"/>
                <a:ea typeface="+mn-ea"/>
                <a:cs typeface="+mn-cs"/>
              </a:rPr>
              <a:t>De acuerdo con lo dispuesto en el artículo 46.1 de la Ley 11/2022, de 28 de junio, General de Telecomunicaciones, los operadores de comunicaciones electrónicas podrán celebrar de manera voluntaria acuerdos entre sí para determinar las condiciones para la ubicación o el uso compartido de sus infraestructuras, con plena sujeción a la normativa de defensa de la competencia.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Administraciones públicas fomentarán la celebración de acuerdos voluntarios entre operadores para la ubicación compartida y el uso compartido de elementos de red y recursos asociados, así como la utilización compartida del dominio público o la propiedad privada, en particular con vistas al despliegue de elementos de las redes de comunicaciones electrónicas de alta y muy alta capacidad.</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dispuesto en el artículo 46.2 de dicha Ley también podrá imponerse de manera obligatoria la ubicación compartida de elementos de red y recursos asociados y la utilización compartida del dominio público o la propiedad privada, a los operadores que tengan derecho a la ocupación de la propiedad pública o privada.</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una Administración pública competente considere que por razones de medio ambiente, salud pública, seguridad pública u ordenación urbana y territorial se justifica la imposición de la utilización compartida del dominio público o la propiedad privada, podrá instar de manera motivada a este Ministerio el inicio del oportuno procedimiento. En estos casos, antes de imponer la utilización compartida del dominio público o la propiedad privada, el citado departamento ministerial abrirá un trámite para que la Administración pública competente que ha instado el procedimiento pueda efectuar alegaciones durante un plazo de 15 días hábiles.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estas medidas deberán ser objetivas, transparentes, no discriminatorias y proporcionadas y, cuando proceda, se aplicarán de forma coordinada con las Administraciones competentes correspondientes</a:t>
            </a:r>
            <a:r>
              <a:rPr lang="es-ES" sz="105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y con la Comisión Nacional de los Mercados y la Competencia.</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Normativa elaborada por las administraciones públicas que afecte al despliegue de las redes públicas de comunicaciones electrónicas.</a:t>
            </a:r>
          </a:p>
          <a:p>
            <a:r>
              <a:rPr lang="es-ES" sz="1200" kern="1200" dirty="0" smtClean="0">
                <a:solidFill>
                  <a:schemeClr val="tx1"/>
                </a:solidFill>
                <a:effectLst/>
                <a:latin typeface="+mn-lt"/>
                <a:ea typeface="+mn-ea"/>
                <a:cs typeface="+mn-cs"/>
              </a:rPr>
              <a:t>El artículo 49.2 de la Ley 11/2022, de 28 de junio, General de Telecomunicaciones, establece que las redes públicas de comunicaciones electrónicas constituyen equipamiento de carácter básico y que su previsión en los instrumentos de planificación urbanística tiene el carácter de determinaciones estructurantes, así como, que su instalación y despliegue constituyen obras de interés general.</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en su artículo 49.4, dicha Ley establece que la normativa elaborada por las administraciones públicas que afecte al despliegue de las redes públicas de comunicaciones electrónicas y los instrumentos de planificación territorial o urbanística deberán recoger las disposiciones necesarias para:</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Permitir, impulsar o facilitar la instalación o explotación de infraestructuras de redes de comunicaciones electrónicas en su ámbito territorial</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Para garantizar la libre competencia en la instalación o explotación de redes y recursos asociados y en la prestación de servicios de comunicaciones electrónicas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Para garantizar la disponibilidad de una oferta suficiente de lugares y espacios físicos en los que los operadores decidan ubicar sus infraestructuras.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consecuencia, dicha normativa o instrumentos de planificación:</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No podrán establecer restricciones absolutas o desproporcionadas al derecho de ocupación del dominio público y privado de los operadores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Ni imponer soluciones tecnológicas concretas,</a:t>
            </a:r>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Ni imponer itinerarios o ubicaciones concretas en los que instalar infraestructuras de red de comunicaciones electrónicas.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una condición pudiera implicar la imposibilidad de llevar a cabo la ocupación del dominio público o la propiedad privada, el establecimiento de dicha condición deberá estar plenamente justificado por razones de medio ambiente, seguridad pública u ordenación urbana y territorial e ir acompañado de las alternativas necesarias para garantizar el derecho de ocupación de los operadores y su ejercicio en igualdad de condiciones.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administraciones públicas deben contribuir a garantizar y hacer real una oferta suficiente de lugares y espacios físicos en los que los operadores decidan ubicar sus infraestructuras identificando dichos lugares y espacios físicos en los que poder cumplir el doble objetivo de que los operadores puedan ubicar sus infraestructuras de redes de comunicaciones electrónicas como que se obtenga un despliegue de las redes ordenado desde el punto de vista territorial.</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cualquier caso y de acuerdo con lo establecido en el artículo 49.5 de la citada Ley General de Telecomunicaciones,</a:t>
            </a:r>
            <a:r>
              <a:rPr lang="es-ES" sz="105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normativa elaborada por las administraciones públicas en el ejercicio de sus competencias que afecte al despliegue de las redes públicas de comunicaciones electrónicas y los instrumentos de planificación territorial o urbanística deberán cumplir con lo dispuesto en la normativa sectorial de telecomunicaciones. En particular, deberán respetar los parámetros y requerimientos técnicos esenciales  necesarios para garantizar el funcionamiento de las distintas redes y servicios de comunicaciones electrónicas, establecidos en la disposición adicional decimotercera de la Ley General de Telecomunicaciones y en las normas reglamentarias aprobadas en materia de telecomunicaciones, y los límites en los niveles de emisión radioeléctrica tolerable fijados por el Estado en el Real Decreto 1066/2001, de 28 de septiembre, por el que se aprobó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Obligación de la obtención de licencia municipal para la instalación, puesta en servicio o funcionamiento de infraestructuras de telecomunicación.</a:t>
            </a:r>
          </a:p>
          <a:p>
            <a:r>
              <a:rPr lang="es-ES" sz="1200" kern="1200" dirty="0" smtClean="0">
                <a:solidFill>
                  <a:schemeClr val="tx1"/>
                </a:solidFill>
                <a:effectLst/>
                <a:latin typeface="+mn-lt"/>
                <a:ea typeface="+mn-ea"/>
                <a:cs typeface="+mn-cs"/>
              </a:rPr>
              <a:t>El artículo 49.9 de la Ley 11/2022, de 28 de junio, General de Telecomunicaciones (Información adicional en el siguiente enlace: </a:t>
            </a:r>
            <a:r>
              <a:rPr lang="es-ES" sz="1200" u="none" strike="noStrike" kern="1200" dirty="0" smtClean="0">
                <a:solidFill>
                  <a:schemeClr val="tx1"/>
                </a:solidFill>
                <a:effectLst/>
                <a:latin typeface="+mn-lt"/>
                <a:ea typeface="+mn-ea"/>
                <a:cs typeface="+mn-cs"/>
                <a:hlinkClick r:id="rId3" tooltip="Abre en ventana nueva"/>
              </a:rPr>
              <a:t>NOTA INFORMATIVA SOBRE EL RÉGIMEN DE INTERVENCIÓN ADMINISTRATIVA SOBRE DESPLIEGUES DE REDES EN DOMINIO PÚBLICO Y PRIVADO</a:t>
            </a:r>
            <a:r>
              <a:rPr lang="es-ES" sz="1200" kern="1200" dirty="0" smtClean="0">
                <a:solidFill>
                  <a:schemeClr val="tx1"/>
                </a:solidFill>
                <a:effectLst/>
                <a:latin typeface="+mn-lt"/>
                <a:ea typeface="+mn-ea"/>
                <a:cs typeface="+mn-cs"/>
              </a:rPr>
              <a:t>), establece distintos regímenes de autorización por parte de las Administraciones Públicas competentes:</a:t>
            </a:r>
          </a:p>
          <a:p>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o explotación de las estaciones o infraestructuras radioeléctricas y recursos asociados en dominio privado no podrá exigirse la obtención de licencia o autorización previa de obras, instalaciones, de funcionamiento o de actividad, de carácter medioambiental ni otras de clase similar o análogas, excepto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o explotación de redes públicas de comunicaciones electrónicas fijas o de estaciones o infraestructuras radioeléctricas y sus recursos asociados en dominio privado distintas de las señaladas en el párrafo anterior, no podrá exigirse la obtención de licencia o autorización previa de obras, instalaciones, de funcionamiento o de actividad, o de carácter medioambiental, ni otras licencias o aprobaciones de clase similar o análogas que sujeten a previa autorización dicha instalación, en el caso de que el operador haya presentado voluntariamente a la Administración Pública competente para el otorgamiento de la licencia o autorización un plan de despliegue o instalación de red de comunicaciones electrónicas, en el que se contemplen dichas infraestructuras o estaciones, y siempre que el citado plan haya sido aprobado por dicha administración.</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la instalación y despliegue de redes públicas de comunicaciones electrónicas y sus recursos asociados que deban realizarse en dominio público, las Administraciones públicas podrán establecer, cada una en el ámbito exclusivo de sus competencias y para todos o algunos de los casos, que la tramitación se realice mediante declaración responsable o comunicación previa.</a:t>
            </a:r>
          </a:p>
          <a:p>
            <a:pPr marL="0" lvl="0" indent="0">
              <a:buFont typeface="Arial" panose="020B0604020202020204" pitchFamily="34" charset="0"/>
              <a:buNone/>
            </a:pP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hay que señalar que la eliminación de licencias incluye todos los procedimientos de control ambiental que obligan a los interesados a obtener una autorización (con la denominación que en cada Comunidad Autónoma se le dé: licencia ambiental, licencia de actividad clasificada, informe de impacto ambiental, informe de evaluación ambiental, etc.).</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licencias o autorizaciones previas que, de acuerdo con los párrafos anteriores, no puedan ser exigidas, serán sustituidas por declaraciones responsables, de conformidad con lo establecido en el artículo 69 de la Ley 39/2015, de 1 de octubre, del Procedimiento Administrativo Común de las Administraciones Públicas, relativas al cumplimiento de las previsiones legales establecidas en la normativa vigente. En todo caso, el declarante deberá estar en posesión del justificante de pago del tributo correspondiente cuando sea preceptivo.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Siempre que resulte posible, se recomienda que cuando deban realizarse diversas actuaciones relacionadas con una infraestructura de red o una estación radioeléctrica, exista la posibilidad de tramitar conjuntamente las declaraciones responsables que resulten de aplicación.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lo que se refiere concretamente a las licencias de obras, adicionalmente a lo señalado en párrafos anteriores, deberá tenerse en cuenta lo establecido en la Ley 38/1999, de 5 de noviembre, de Ordenación de la Edificación. A este respecto, las obras de instalación de infraestructuras de red o estaciones radioeléctricas en edificaciones de dominio privado no requerirán la obtención de licencia de obras o edificación ni otras autorizaciones, si bien, en todo caso el promotor de las mismas habrá de presentar ante la autoridad competente en materia de obras de edificación una declaración responsable donde conste que las obras se llevarán a cabo según un proyecto o una memoria técnica suscritos por técnico competente, según corresponda, justificativa del cumplimiento de los requisitos aplicables del Código Técnico de la Edificación. Una vez ejecutadas y finalizadas las obras de instalación de las infraestructuras de las redes de comunicaciones electrónicas, el promotor deberá presentar ante la autoridad competente una comunicación de la finalización de las obras y de que las mismas se han llevado a cabo según el proyecto técnico o memoria técnica.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Respecto a la instalación o explotación de los puntos de acceso inalámbrico para pequeñas áreas y sus recursos asociados, de acuerdo con lo dispuesto en el artículo 49.10, no se requerirá ningún tipo de concesión, autorización o licencia nueva o modificación de la existente o declaración responsable o comunicación previa a las Administraciones públicas competentes por razones de ordenación del territorio o urbanismo, salvo en los supuestos de edificios o lugares de valor arquitectónico, histórico o natural que estén protegidos de acuerdo con la legislación nacional o, en su caso, por motivos de seguridad pública o seguridad nacional. Por otra parte, La instalación de los puntos de acceso inalámbrico para pequeñas áreas y sus recursos asociados no está sujeta a la exigencia de tributos por ninguna Administración Pública, excepto la tasa general de operadores y sin perjuicio de lo dispuesto en el artículo 52.</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último, de acuerdo con lo dispuesto en el artículo 49.11, en el caso de que sobre una infraestructura de red pública de comunicaciones electrónicas, fija o móvil, incluidas las estaciones radioeléctricas de comunicaciones electrónicas y sus recursos asociados, ya esté ubicada en dominio público o privado, se realicen actuaciones de innovación tecnológica o adaptación técnica que supongan la incorporación de nuevo equipamiento o la realización de emisiones radioeléctricas en nuevas bandas de frecuencias o con otras tecnologías, sin cambiar la ubicación de los elementos de soporte ni variar los elementos de obra civil y mástil, no se requerirá ningún tipo de concesión, autorización o licencia nueva o modificación de la existente o declaración responsable o comunicación previa a las Administraciones públicas competentes por razones de ordenación del territorio, urbanismo, dominio público hidráulico, de carreteras o medioambientales, siempre y cuando no suponga un riesgo estructural para la infraestructura sobre la que se asienta la red.</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Características de las infraestructuras que conforman las redes públicas de comunicaciones electrónicas en los instrumentos de planificación urbanística.</a:t>
            </a:r>
          </a:p>
          <a:p>
            <a:r>
              <a:rPr lang="es-ES" sz="1200" kern="1200" dirty="0" smtClean="0">
                <a:solidFill>
                  <a:schemeClr val="tx1"/>
                </a:solidFill>
                <a:effectLst/>
                <a:latin typeface="+mn-lt"/>
                <a:ea typeface="+mn-ea"/>
                <a:cs typeface="+mn-cs"/>
              </a:rPr>
              <a:t>La planificación urbanística implica la previsión de todas las infraestructuras necesarias para la prestación de los servicios necesarios en los núcleos de población y, por tanto, también de las absolutamente imprescindibles infraestructuras de telecomunicaciones que facilitan el acceso de los ciudadanos a las nuevas tecnologías y a la sociedad de la información.</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diversas legislaciones urbanísticas de las Comunidades Autónomas han ido introduciendo la necesidad de establecer, como uno de los elementos integrantes de los planes de desarrollo territoriales, las grandes redes de telecomunicaciones; asimismo, los planes de ordenación municipal deben facilitar el desarrollo de las infraestructuras necesarias para el despliegue de las redes de comunicaciones electrónicas que permiten el acceso de los ciudadanos, a los diferentes servicios proporcionados por estas.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infraestructuras de redes públicas de comunicaciones electrónicas que se contemplen en los instrumentos de planificación urbanística, deberán garantizar la no discriminación entre los operadores y el mantenimiento de condiciones de competencia efectiva en el sector, para lo cual, tendrán que preverse las necesidades de los diferentes operadores que puedan estar interesados en establecer sus redes y ofrecer sus servicios en el ámbito territorial de que se trate.</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características de las infraestructuras que conforman las redes públicas de comunicaciones electrónicas se ajustarán a lo dispuesto en la Ley 11/2022, de 28 de junio, General de Telecomunicaciones, en las normas reglamentarias aprobadas en materia de telecomunicaciones, y a los límites en los niveles de emisión radioeléctrica tolerable fijados por el Estado mediante Real Decreto 1066/2001, de 28 de septiembre, por el que se aprueba el reglamento que establece las condiciones de protección del dominio público radioeléctrico, restricciones a las emisiones radioeléctricas y medidas de protección sanitaria frente a emisiones radioeléctricas, el cual ha sido modificado por el Real Decreto 123/2017, de 24 de febrero, por el que se aprueba el Reglamento sobre el uso del dominio público radioeléctrico.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particular, de conformidad con lo dispuesto en el artículo 49.5 de la Ley General de Telecomunicaciones, deberán respetar los parámetros y requerimientos técnicos esenciales necesarios para garantizar el funcionamiento de las distintas redes y servicios de comunicaciones electrónicas, a los que se refiere la disposición adicional decimotercera de la citada Ley.</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Hasta la aprobación del Real Decreto al que se refiere dicha disposición adicional decimotercera, pueden usarse como referencia las 5 normas UNE aprobadas por el Comité Técnico de Normalización 133 (Telecomunicaciones) de la Asociación Española de Normalización (UNE), que pueden obtenerse en la sede de la Asociación: c/ Génova, nº6 – 28004 Madrid o en su página web: </a:t>
            </a:r>
            <a:r>
              <a:rPr lang="es-ES" sz="1050" u="sng" kern="1200" dirty="0" smtClean="0">
                <a:solidFill>
                  <a:schemeClr val="tx1"/>
                </a:solidFill>
                <a:effectLst/>
                <a:latin typeface="+mn-lt"/>
                <a:ea typeface="+mn-ea"/>
                <a:cs typeface="+mn-cs"/>
                <a:hlinkClick r:id="rId4"/>
              </a:rPr>
              <a:t>http://www.une.org</a:t>
            </a:r>
            <a:endParaRPr lang="es-ES" sz="1050" u="sng" kern="1200" dirty="0" smtClean="0">
              <a:solidFill>
                <a:schemeClr val="tx1"/>
              </a:solidFill>
              <a:effectLst/>
              <a:latin typeface="+mn-lt"/>
              <a:ea typeface="+mn-ea"/>
              <a:cs typeface="+mn-cs"/>
            </a:endParaRP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referencias y contenido de dichas normas son:</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133100-1:2021 Infraestructuras para redes de telecomunicaciones.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1: Canalizaciones subterráneas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los sistemas de construcción de canalizaciones subterráneas para la instalación de redes de telecomunicaciones, contemplando las precauciones, condiciones constructivas y modos de instalación de dichos sistemas, así como los materiales y comprobaciones de obra ejecutada precisos. </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133100-2:2021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2: Arquetas y cámaras de registro</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arquetas y cámaras de registro de las canalizaciones subterráneas para la instalación de redes de telecomunicaciones, estableciendo los tipos y denominación de dichas arquetas y cámaras de registro en función de las clases dimensionales y resistentes que se fijan, y las características mínimas de los materiales constitutivos, componentes y accesorios necesarios, así como los procesos constructivos correspondientes.</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133100-3:2021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3: Tramos interurbanos.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 obra civil de los tramos interurbanos para tendidos subterráneos de redes de telecomunicaciones, contemplando los modos de instalación, así como sus accesorios, procesos constructivos, comprobaciones de obra ejecutada y directrices de proyecto para la realización de obras singulares que salven accidentes del terreno o vías de comunicación existentes. La norma es aplicable a los tramos de los tendidos subterráneos de redes de telecomunicaciones que transcurren, en la mayor parte de su trazado, entre poblaciones o por zonas escasamente pobladas.</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133100-4:2021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4: Líneas aéreas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líneas de postes para tendidos aéreos de redes de telecomunicaciones, estableciendo los elementos constitutivos de las líneas, tipificando las acciones mecánicas de carácter meteorológico y el proceso de cálculo resistente para los postes, su consolidación y la elección del cable soporte, e indicando las precauciones y directrices de los procesos constructivos correspondientes. La norma es aplicable a los tendidos aéreos de redes de telecomunicaciones sobre postes de madera, de hormigón o de poliéster reforzado con fibra de vidrio (PRFV).</a:t>
            </a:r>
          </a:p>
          <a:p>
            <a:endParaRPr lang="es-ES" sz="105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UNE 133100-5:2021 Infraestructuras para redes de telecomunicaciones. </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Parte 5: Instalación en fachada</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norma técnica define las características generales de las instalaciones de redes de telecomunicaciones por las fachadas, estableciendo las condiciones y elementos constitutivos de los modos de instalación contemplados: fijación directa de los cables, protección canalizada de los mismos, tendidos verticales mediante cable soporte y tendidos de acometidas por anillas, así como de los cruces aéreos y de las precauciones y procesos constructivos correspondientes.</a:t>
            </a:r>
          </a:p>
          <a:p>
            <a:endParaRPr lang="es-ES" sz="105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s-ES" sz="1200" kern="1200" dirty="0" smtClean="0">
                <a:solidFill>
                  <a:schemeClr val="tx1"/>
                </a:solidFill>
                <a:effectLst/>
                <a:latin typeface="+mn-lt"/>
                <a:ea typeface="+mn-ea"/>
                <a:cs typeface="+mn-cs"/>
              </a:rPr>
              <a:t>UNE 133100-6:2024 Infraestructuras para redes de telecomunicaciones. </a:t>
            </a:r>
          </a:p>
          <a:p>
            <a:r>
              <a:rPr lang="es-ES" sz="1200" kern="1200" dirty="0" smtClean="0">
                <a:solidFill>
                  <a:schemeClr val="tx1"/>
                </a:solidFill>
                <a:effectLst/>
                <a:latin typeface="+mn-lt"/>
                <a:ea typeface="+mn-ea"/>
                <a:cs typeface="+mn-cs"/>
              </a:rPr>
              <a:t>Parte 6: Criterios de diseño de infraestructuras de telecomunicación </a:t>
            </a:r>
            <a:r>
              <a:rPr lang="es-ES" sz="1200" kern="1200" dirty="0" err="1" smtClean="0">
                <a:solidFill>
                  <a:schemeClr val="tx1"/>
                </a:solidFill>
                <a:effectLst/>
                <a:latin typeface="+mn-lt"/>
                <a:ea typeface="+mn-ea"/>
                <a:cs typeface="+mn-cs"/>
              </a:rPr>
              <a:t>multioperador</a:t>
            </a:r>
            <a:r>
              <a:rPr lang="es-ES" sz="1200" kern="1200" dirty="0" smtClean="0">
                <a:solidFill>
                  <a:schemeClr val="tx1"/>
                </a:solidFill>
                <a:effectLst/>
                <a:latin typeface="+mn-lt"/>
                <a:ea typeface="+mn-ea"/>
                <a:cs typeface="+mn-cs"/>
              </a:rPr>
              <a:t> para nuevas urbanizaciones y reurbanizaciones.</a:t>
            </a:r>
          </a:p>
          <a:p>
            <a:r>
              <a:rPr lang="es-ES" sz="1200" kern="1200" dirty="0" smtClean="0">
                <a:solidFill>
                  <a:schemeClr val="tx1"/>
                </a:solidFill>
                <a:effectLst/>
                <a:latin typeface="+mn-lt"/>
                <a:ea typeface="+mn-ea"/>
                <a:cs typeface="+mn-cs"/>
              </a:rPr>
              <a:t>Esta norma tiene por objeto dar respuesta a la necesidad sectorial de unos criterios que permitan diseñar las infraestructuras de telecomunicaciones en urbanizaciones, estableciendo: topologías adecuadas para las canalizaciones y las condiciones de acceso a las redes de distintos operadores; criterios de dimensionamiento para las canalizaciones, arquetas y espacios necesarios para albergar redes de telecomunicación, de acuerdo con la disponibilidad de espacios para este fin y en coordinación con el resto de servicios; y características de recintos de telecomunicaciones, armarios o registros, portadores, equipos, cableados compartidos y recursos asociados.</a:t>
            </a:r>
          </a:p>
          <a:p>
            <a:endParaRPr lang="es-ES" sz="1200" kern="1200" dirty="0" smtClean="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s-ES" sz="1200" kern="1200" dirty="0" smtClean="0">
                <a:solidFill>
                  <a:schemeClr val="tx1"/>
                </a:solidFill>
                <a:effectLst/>
                <a:latin typeface="+mn-lt"/>
                <a:ea typeface="+mn-ea"/>
                <a:cs typeface="+mn-cs"/>
              </a:rPr>
              <a:t>UNE 133100-7:2024 Infraestructuras para redes de telecomunicaciones. </a:t>
            </a:r>
          </a:p>
          <a:p>
            <a:r>
              <a:rPr lang="es-ES" sz="1200" kern="1200" dirty="0" smtClean="0">
                <a:solidFill>
                  <a:schemeClr val="tx1"/>
                </a:solidFill>
                <a:effectLst/>
                <a:latin typeface="+mn-lt"/>
                <a:ea typeface="+mn-ea"/>
                <a:cs typeface="+mn-cs"/>
              </a:rPr>
              <a:t>Parte 7: Sistemas para la instalación de puntos de acceso inalámbricos para pequeñas áreas en mobiliario urbano público existente en el exterior</a:t>
            </a:r>
          </a:p>
          <a:p>
            <a:r>
              <a:rPr lang="es-ES" sz="1200" kern="1200" dirty="0" smtClean="0">
                <a:solidFill>
                  <a:schemeClr val="tx1"/>
                </a:solidFill>
                <a:effectLst/>
                <a:latin typeface="+mn-lt"/>
                <a:ea typeface="+mn-ea"/>
                <a:cs typeface="+mn-cs"/>
              </a:rPr>
              <a:t>Esta norma tiene por objeto definir las condiciones generales para la instalación de puntos de acceso inalámbricos para pequeñas áreas, conocidos por las siglas en inglés SAWAP (Small Area Wireless Access Point) en mobiliario público urbano existente y exterior. Estos puntos de acceso tienen como principal objetivo permitir la densificación de las redes de comunicaciones electrónicas de operadores o de servicios municipales para dotarlas de mayor capacidad. Por eso, su diseño está concebido para la colocación en un entorno urbano sobre elementos existentes del mobiliario público urbano como pueden ser los báculos y columnas de alumbrado exterior o de señalización, marquesinas de autobús, semáforos, señalética y cualquier otro elemento de mobiliario público susceptible de alojar este tipo de equipamiento.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p>
          <a:p>
            <a:pPr lvl="0"/>
            <a:r>
              <a:rPr lang="es-ES" sz="1200" b="1" u="sng" kern="1200" dirty="0" smtClean="0">
                <a:solidFill>
                  <a:schemeClr val="tx1"/>
                </a:solidFill>
                <a:effectLst/>
                <a:latin typeface="+mn-lt"/>
                <a:ea typeface="+mn-ea"/>
                <a:cs typeface="+mn-cs"/>
              </a:rPr>
              <a:t>Infraestructuras de telecomunicaciones en los edificios.</a:t>
            </a:r>
          </a:p>
          <a:p>
            <a:r>
              <a:rPr lang="es-ES" sz="1200" kern="1200" dirty="0" smtClean="0">
                <a:solidFill>
                  <a:schemeClr val="tx1"/>
                </a:solidFill>
                <a:effectLst/>
                <a:latin typeface="+mn-lt"/>
                <a:ea typeface="+mn-ea"/>
                <a:cs typeface="+mn-cs"/>
              </a:rPr>
              <a:t>El artículo 55 de la Ley 11/2022, de 28 de junio, General de Telecomunicaciones, constituye la normativa general sobre infraestructuras comunes y redes de comunicaciones electrónicas en los edificios.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normativa específica sobre acceso a los servicios de telecomunicación en el interior de los edificios está constituida por el Real Decreto-Ley 1/1998, de 27 de febrero sobre infraestructuras comunes en los edificios para el acceso a los servicios de telecomunicación (en redacción dada por la disposición adicional sexta de la Ley 38/1999, de 5 de noviembre, de Ordenación de la edificación), por el Real Decreto 346/2011, de 11 de marzo, por el que se aprueba el Reglamento regulador de las infraestructuras comunes de telecomunicaciones para el acceso a los servicios de telecomunicación en el interior de las edificaciones y por la Orden ITC/1644/2011, de 10 de junio, por la que se desarrolla dicho Reglamento.</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acuerdo con lo establecido en esta normativa, no se puede conceder autorización para la construcción o rehabilitación integral de ningún edificio de los incluidos en su ámbito de aplicación, si al correspondiente proyecto arquitectónico no se acompaña el que prevé la instalación de una infraestructura común de telecomunicación propia. La ejecución de esta infraestructura se garantiza mediante la obligación de presentar el correspondiente certificado de fin de obra y/o boletín de la instalación, acompañados del preceptivo protocolo de pruebas de la instalación y todo acompañado del correspondiente justificante de haberlo presentado ante la Jefatura Provincial de Inspección de Telecomunicaciones, requisito sin el cual no se puede conceder la correspondiente licencia de primera ocupación. Asimismo, en la citada normativa se incluyen las disposiciones relativas a la instalación de esta infraestructura en edificios ya construidos.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Asimismo, conviene reseñar el Real Decreto 244/2010, de 5 de marzo, y la Orden ITC/1142/2010, de 29 de abril, que establecen los requisitos que han de cumplir las empresas instaladoras de telecomunicación habilitadas para realizar estas instalaciones, y cualesquiera otras instalaciones de telecomunicación.</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Publicación de la normativa dictada por cualquier Administración Pública que afecte al despliegue de redes públicas de comunicaciones electrónicas.</a:t>
            </a:r>
          </a:p>
          <a:p>
            <a:r>
              <a:rPr lang="es-ES" sz="1200" kern="1200" dirty="0" smtClean="0">
                <a:solidFill>
                  <a:schemeClr val="tx1"/>
                </a:solidFill>
                <a:effectLst/>
                <a:latin typeface="+mn-lt"/>
                <a:ea typeface="+mn-ea"/>
                <a:cs typeface="+mn-cs"/>
              </a:rPr>
              <a:t>De acuerdo con lo dispuesto en el artículo 49.6 de Ley 11/2022, de 28 de junio, General de Telecomunicaciones, las normas que se dicten por las correspondientes administraciones deberán ser publicadas en un diario oficial del ámbito correspondiente a la administración competente, así como en la página web de dicha administración pública y, en todo caso, ser accesibles por medios electrónicos.</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Adaptación de normativa y los instrumentos de planificación territorial o urbanística elaborados por las administraciones públicas competentes que afecten al despliegue de las redes públicas de comunicaciones electrónicas.</a:t>
            </a:r>
          </a:p>
          <a:p>
            <a:r>
              <a:rPr lang="es-ES" sz="1200" kern="1200" dirty="0" smtClean="0">
                <a:solidFill>
                  <a:schemeClr val="tx1"/>
                </a:solidFill>
                <a:effectLst/>
                <a:latin typeface="+mn-lt"/>
                <a:ea typeface="+mn-ea"/>
                <a:cs typeface="+mn-cs"/>
              </a:rPr>
              <a:t>La disposición transitoria novena de la Ley 9/2014, de 9 de mayo, General de Telecomunicaciones, declarada vigente por la disposición derogatoria única de la Ley 11/2022, de 28 de junio, General de Telecomunicaciones, establece que la normativa y los instrumentos de planificación territorial o urbanística elaborados por las administraciones públicas competentes que afecten al despliegue de las redes públicas de comunicaciones electrónicas deberán adaptarse a lo establecido en los artículos 34 y 35 de la citada Ley 9/2014 en el plazo máximo de un año desde su entrada en vigor.</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advierte, al respecto, que dicho plazo venció en el año 2015 y que, por tanto, cualquier normativa o instrumento de planificación territorial o urbanística adoptado por esa administración que no esté adaptado a las disposiciones de la Ley General de Telecomunicaciones (artículos 49 y 50 de la vigente Ley 11/2022), no resulta de aplicación, tal y como se establece en la sentencia del Tribunal Supremo 883/2017 del 22 de mayo de 2017.</a:t>
            </a: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S" sz="1050" kern="1200" dirty="0" smtClean="0">
              <a:solidFill>
                <a:schemeClr val="tx1"/>
              </a:solidFill>
              <a:effectLst/>
              <a:latin typeface="+mn-lt"/>
              <a:ea typeface="+mn-ea"/>
              <a:cs typeface="+mn-cs"/>
            </a:endParaRPr>
          </a:p>
          <a:p>
            <a:pPr lvl="0"/>
            <a:r>
              <a:rPr lang="es-ES" sz="1200" b="1" u="sng" kern="1200" dirty="0" smtClean="0">
                <a:solidFill>
                  <a:schemeClr val="tx1"/>
                </a:solidFill>
                <a:effectLst/>
                <a:latin typeface="+mn-lt"/>
                <a:ea typeface="+mn-ea"/>
                <a:cs typeface="+mn-cs"/>
              </a:rPr>
              <a:t>Medidas para reducir el coste del despliegue de las redes de comunicaciones electrónicas de alta velocidad.</a:t>
            </a:r>
          </a:p>
          <a:p>
            <a:r>
              <a:rPr lang="es-ES" sz="1200" kern="1200" dirty="0" smtClean="0">
                <a:solidFill>
                  <a:schemeClr val="tx1"/>
                </a:solidFill>
                <a:effectLst/>
                <a:latin typeface="+mn-lt"/>
                <a:ea typeface="+mn-ea"/>
                <a:cs typeface="+mn-cs"/>
              </a:rPr>
              <a:t>El Real Decreto 330/2016, de 9 de septiembre, relativo a medidas para reducir el coste del despliegue de las redes de comunicaciones electrónicas de alta velocidad, introduce medidas para reducir los costes de los trabajos de obra civil relacionados con el despliegue de redes de comunicaciones electrónicas, mediante:</a:t>
            </a:r>
          </a:p>
          <a:p>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 establecimiento de derechos de acceso a infraestructuras físicas existentes susceptibles de alojar redes de comunicaciones electrónicas de alta velocidad.</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 coordinación de obras civiles y acceso a la información sobre infraestructuras existentes y obras civiles previstas para facilitar el despliegue de redes de comunicaciones electrónicas.</a:t>
            </a:r>
            <a:endParaRPr lang="es-E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 publicación de información sobre procedimientos para la concesión de permisos o licencias relacionados con las obras civiles necesarias para desplegar elementos de las redes de comunicaciones.</a:t>
            </a:r>
          </a:p>
          <a:p>
            <a:pPr marL="0" lvl="0" indent="0">
              <a:buFont typeface="Arial" panose="020B0604020202020204" pitchFamily="34" charset="0"/>
              <a:buNone/>
            </a:pPr>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Estas medidas van dirigidas a favorecer el despliegue de redes de comunicaciones electrónicas y poder ofrecer a los usuarios servicios más innovadores, de mayor calidad y cobertura, a precios competitivos y con mejores condiciones, facilitando a los operadores la instalación y explotación de las mismas.</a:t>
            </a:r>
          </a:p>
          <a:p>
            <a:endParaRPr lang="es-ES" sz="105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caso particular de Ayuntamientos u otras Administraciones Públicas que, en el ámbito de sus competencias, sean responsables de la concesión de licencias u otros permisos para el despliegue de redes de comunicaciones electrónicas de alta velocidad, deberán publicar en una página web toda la información pertinente relativa a la mencionada concesión de permisos o licencias relacionados con el despliegue de elementos de redes de comunicaciones electrónicas. Además, deben comunicar la dirección concreta de dicha página web al Punto de Información Único de esta Secretaría de Estado, a través del siguiente enlace:</a:t>
            </a:r>
          </a:p>
          <a:p>
            <a:endParaRPr lang="es-ES" sz="1050" kern="1200" dirty="0" smtClean="0">
              <a:solidFill>
                <a:schemeClr val="tx1"/>
              </a:solidFill>
              <a:effectLst/>
              <a:latin typeface="+mn-lt"/>
              <a:ea typeface="+mn-ea"/>
              <a:cs typeface="+mn-cs"/>
            </a:endParaRPr>
          </a:p>
          <a:p>
            <a:r>
              <a:rPr lang="es-ES" sz="1200" u="sng" kern="1200" dirty="0" smtClean="0">
                <a:solidFill>
                  <a:schemeClr val="tx1"/>
                </a:solidFill>
                <a:effectLst/>
                <a:latin typeface="+mn-lt"/>
                <a:ea typeface="+mn-ea"/>
                <a:cs typeface="+mn-cs"/>
                <a:hlinkClick r:id="rId5"/>
              </a:rPr>
              <a:t>https://sedeaplicaciones.minetur.gob.es/piu/UI/Acceso/Permisos.aspx</a:t>
            </a:r>
            <a:endParaRPr lang="es-ES" sz="1200" u="sng"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medidas se entenderán sin perjuicio de las obligaciones que puedan imponerse en virtud de lo dispuesto en el artículo 18 de la Ley 11/2022, de 28 de junio, General de Telecomunicaciones, a operadores con peso significativo en mercados de referencia y en el artículo 46 de dicha ley en relación con la ubicación y el uso compartido de la propiedad pública y privada.</a:t>
            </a:r>
            <a:endParaRPr lang="es-ES" sz="105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b="0"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79</a:t>
            </a:fld>
            <a:endParaRPr lang="es-ES"/>
          </a:p>
        </p:txBody>
      </p:sp>
    </p:spTree>
    <p:extLst>
      <p:ext uri="{BB962C8B-B14F-4D97-AF65-F5344CB8AC3E}">
        <p14:creationId xmlns:p14="http://schemas.microsoft.com/office/powerpoint/2010/main" val="510298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 6</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6. La normativa elaborada por las Administraciones públicas en el ejercicio de sus competencias que afecte a la instalación y explotación de las redes públicas de comunicaciones electrónicas y recursos asociados y los instrumentos de planificación territorial o urbanística deberán cumplir, al menos, los siguientes requisitos: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a) ser publicadas en un diario oficial del ámbito correspondiente a la Administración competente, así como en la página web de dicha Administración Pública y, en todo caso, ser accesibles por medios electrónicos;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b) prever un procedimiento rápido, sencillo, eficiente y no discriminatorio de resolución de las solicitudes de ocupación, que no podrá exceder de cuatro meses contados a partir de la presentación de la solicitud, salvo en caso de expropiación. No obstante lo anterior, la obtención de permisos, autorizaciones o licencias relativos a las obras civiles necesarias para desplegar elementos de las redes públicas de comunicaciones electrónicas de alta o muy alta capacidad, las Administraciones públicas concederán o denegarán los mismos dentro de los tres meses siguientes a la fecha de recepción de la solicitud completa. Excepcionalmente, y mediante resolución motivada comunicada al solicitante tras expirar el plazo inicial, este plazo podrá extenderse un mes más, no pudiendo superar el total de cuatro meses desde la fecha de recepción de la solicitud completa. La Administración Pública competente podrá fijar unos plazos de resolución inferiores;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c) garantizar la transparencia de los procedimientos y que las normas aplicables fomenten una competencia leal y efectiva entre los operadores;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b="0" spc="85" dirty="0" smtClean="0">
                <a:solidFill>
                  <a:srgbClr val="001D4D"/>
                </a:solidFill>
              </a:rPr>
              <a:t>d) garantizar el respeto de los límites impuestos a la intervención administrativa en esta ley en protección de los derechos de los operadores. En particular, la exigencia de documentación que los operadores deban aportar deberá ser motivada, tener una justificación objetiva, ser proporcionada al fin perseguido y limitarse a lo estrictamente necesario y al principio de reducción de cargas administrativas.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80</a:t>
            </a:fld>
            <a:endParaRPr lang="es-ES"/>
          </a:p>
        </p:txBody>
      </p:sp>
    </p:spTree>
    <p:extLst>
      <p:ext uri="{BB962C8B-B14F-4D97-AF65-F5344CB8AC3E}">
        <p14:creationId xmlns:p14="http://schemas.microsoft.com/office/powerpoint/2010/main" val="4028794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49. Colaboración entre Administraciones públicas en la instalación o explotación de las redes públicas de comunicaciones electrónicas. Apartados 7, 12 y 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7. Los operadores no tendrán obligación de aportar la documentación o información de cualquier naturaleza que ya obre en poder de la Administración. El Ministerio de Asuntos Económicos y Transformación Digital establecerá, mediante real decreto, la forma en que se facilitará a las Administraciones públicas la información que precisen para el ejercicio de sus propias competencias.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12. Cuando las Administraciones públicas elaboren proyectos que impliquen la variación en la ubicación de una infraestructura o un elemento de la red de transmisión de comunicaciones electrónicas, deberán dar audiencia previa al operador titular de la infraestructura afectada, a fin de que realice las alegaciones pertinentes sobre los aspectos técnicos, económicos y de cualquier otra índole respecto a la variación proyectada.</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13. Si las Administraciones públicas reguladoras o titulares del dominio público ostentan la propiedad, total o parcial, o ejercen el control directo o indirecto de operadores que explotan redes públicas de comunicaciones electrónicas o servicios de comunicaciones electrónicas disponibles para el público, deberán mantener una separación estructural entre dichos operadores y los órganos encargados de la regulación y gestión de los derechos de utilización del dominio público correspondiente.</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81</a:t>
            </a:fld>
            <a:endParaRPr lang="es-ES"/>
          </a:p>
        </p:txBody>
      </p:sp>
    </p:spTree>
    <p:extLst>
      <p:ext uri="{BB962C8B-B14F-4D97-AF65-F5344CB8AC3E}">
        <p14:creationId xmlns:p14="http://schemas.microsoft.com/office/powerpoint/2010/main" val="1032538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82</a:t>
            </a:fld>
            <a:endParaRPr lang="es-ES"/>
          </a:p>
        </p:txBody>
      </p:sp>
    </p:spTree>
    <p:extLst>
      <p:ext uri="{BB962C8B-B14F-4D97-AF65-F5344CB8AC3E}">
        <p14:creationId xmlns:p14="http://schemas.microsoft.com/office/powerpoint/2010/main" val="26807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Anexo II LGTEL. Definición de concepto</a:t>
            </a:r>
            <a:r>
              <a:rPr lang="es-ES" b="1" baseline="0" dirty="0" smtClean="0"/>
              <a:t> “</a:t>
            </a:r>
            <a:r>
              <a:rPr lang="es-ES" b="1" dirty="0" smtClean="0"/>
              <a:t>recursos asociados” </a:t>
            </a:r>
          </a:p>
          <a:p>
            <a:endParaRPr lang="es-ES" dirty="0" smtClean="0"/>
          </a:p>
          <a:p>
            <a:r>
              <a:rPr lang="es-ES" dirty="0" smtClean="0"/>
              <a:t>“…los servicios asociados, las infraestructuras físicas y otros recursos o elementos asociados con una red de comunicaciones electrónicas o con un servicio de comunicaciones electrónicas que permitan o apoyen el suministro de servicios a través de dicha red o servicio o tengan potencial para ello, e incluyan edificios o entradas de edificios, el cableado de edificios, antenas, torres y otras construcciones de soporte, conductos, mástiles, bocas de acceso y distribuidores”</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20</a:t>
            </a:fld>
            <a:endParaRPr lang="es-ES"/>
          </a:p>
        </p:txBody>
      </p:sp>
    </p:spTree>
    <p:extLst>
      <p:ext uri="{BB962C8B-B14F-4D97-AF65-F5344CB8AC3E}">
        <p14:creationId xmlns:p14="http://schemas.microsoft.com/office/powerpoint/2010/main" val="2805823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85</a:t>
            </a:fld>
            <a:endParaRPr lang="es-ES"/>
          </a:p>
        </p:txBody>
      </p:sp>
    </p:spTree>
    <p:extLst>
      <p:ext uri="{BB962C8B-B14F-4D97-AF65-F5344CB8AC3E}">
        <p14:creationId xmlns:p14="http://schemas.microsoft.com/office/powerpoint/2010/main" val="1894614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Apartados 1 y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 El Ministerio de Asuntos Económicos y Transformación Digital y las Administraciones públicas tienen los deberes de recíproca información y de colaboración y cooperación mutuas en el ejercicio de sus actuaciones de regulación y que puedan afectar a las telecomunicaciones, según lo establecido por el ordenamiento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Esta colaboración se articulará, entre otros, a través de los mecanismos establecidos en los siguientes apartados, que podrán ser complementados mediante acuerdos de coordinación y cooperación entre el Ministerio de Asuntos Económicos y Transformación Digital y las Administraciones públicas competentes, garantizando en todo caso un trámite de audiencia para los interesados.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4. En la medida en que la instalación y despliegue de las redes de comunicaciones electrónicas y recursos asociados constituyen obras de interés general, el conjunto de Administraciones públicas tiene la obligación de facilitar el despliegue de infraestructuras de redes de comunicaciones electrónicas en su ámbito territorial, para lo cual deben dar debido cumplimiento a los deberes de recíproca información y de colaboración y cooperación mutuas en el ejercicio de sus actuaciones y de sus competencias.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En defecto de acuerdo entre las Administraciones públicas, cuando quede plenamente justificada la necesidad de redes públicas de comunicaciones electrónicas, y siempre y cuando se cumplan los parámetros y requerimientos técnicos esenciales para garantizar el funcionamiento de las redes y servicios de comunicaciones electrónicas establecidos en el apartado 5 del artículo 49, el Consejo de Ministros podrá autorizar la ubicación o el itinerario concreto de una infraestructura de red de comunicaciones electrónicas, en cuyo caso la Administración Pública competente deberá incorporar necesariamente en sus respectivos instrumentos de ordenación las rectificaciones imprescindibles para acomodar sus determinaciones a aquéllas, salvo que esté plenamente justificada su imposibilidad por razones de medio ambiente u ordenación urbana y territorial, o por su ubicación en edificaciones afectas a las Fuerzas y Cuerpos de Seguridad, en cuyo caso deberá ir acompañado de las alternativas oportunas, factibles y viables que permitan el despliegue efectivo de la red y garantizar en la práctica el derecho de ocupación de los operadores y su ejercicio en igualdad de condiciones.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86</a:t>
            </a:fld>
            <a:endParaRPr lang="es-ES"/>
          </a:p>
        </p:txBody>
      </p:sp>
    </p:spTree>
    <p:extLst>
      <p:ext uri="{BB962C8B-B14F-4D97-AF65-F5344CB8AC3E}">
        <p14:creationId xmlns:p14="http://schemas.microsoft.com/office/powerpoint/2010/main" val="1949410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Apartados 6 y 7</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6. El Ministerio de Asuntos Económicos y Transformación Digital promoverá con la asociación de entidades locales de ámbito estatal con mayor implantación la elaboración de un modelo tipo de declaración responsable a que se refiere el apartado 9 del artículo 49.</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7. Igualmente, el Ministerio de Asuntos Económicos y Transformación Digital aprobará recomendaciones para la elaboración por parte de las Administraciones públicas competentes de las normas o instrumentos contemplados en la presente sección, que podrán contener modelos de ordenanzas municipales elaborados conjuntamente con la asociación de entidades locales de ámbito estatal con mayor implantación. En el caso de municipios se podrá reemplazar la solicitud de informe a que se refiere el apartado 2 de este artículo por la presentación al Ministerio de Asuntos Económicos y Transformación Digital del proyecto de instrumento acompañado de la declaración del Alcalde del municipio acreditando el cumplimiento de dichas recomendaciones.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87</a:t>
            </a:fld>
            <a:endParaRPr lang="es-ES"/>
          </a:p>
        </p:txBody>
      </p:sp>
    </p:spTree>
    <p:extLst>
      <p:ext uri="{BB962C8B-B14F-4D97-AF65-F5344CB8AC3E}">
        <p14:creationId xmlns:p14="http://schemas.microsoft.com/office/powerpoint/2010/main" val="3505115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Artículo 50. Mecanismos de colaboración entre el Ministerio de Asuntos Económicos y Transformación Digital y las Administraciones públicas para la instalación y explotación de las redes públicas de comunicaciones electrónicas. Apartado 8</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8. El Ministerio de Asuntos Económicos y Transformación Digital creará un punto de gestión único a través del cual los operadores de redes públicas de comunicaciones electrónicas y de servicios de comunicaciones electrónicas disponibles al público accederán por vía electrónica a toda la información relativa sobre las condiciones y procedimientos aplicables para la instalación y despliegue de redes de comunicaciones electrónicas y sus recursos asociados, así como a la información para el cumplimiento de las obligaciones tributarias específicas de ámbito autonómico y local, a través de los enlaces de las administraciones correspondientes.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Las Comunidades Autónomas y las Corporaciones Locales podrán, mediante la suscripción del oportuno convenio de colaboración con el Ministerio de Asuntos Económicos y Transformación Digital, adherirse al punto de gestión único, en cuyo caso, los operadores de comunicaciones electrónicas deberán presentar en formato electrónico a través de dicho punto las declaraciones responsables a que se refiere el apartado 5 del artículo 49 y permisos de toda índole para el despliegue de dichas redes que vayan dirigidas a la respectiva Comunidad Autónoma o Corporación Local. En el ámbito tributario, el punto de gestión único permitirá la conexión con la sede electrónica de dichas Administraciones, al objeto de que se pueda disponer de información de manera centralizada, más simplificada, accesible y eficiente, por parte de los operadores de redes públicas de comunicaciones electrónicas y de servicios de comunicaciones electrónicas disponibles al público, facilitando el cumplimiento de las obligaciones tributarias específicas en los ámbitos autonómico y local, sin perjuicio de las competencias que, en el ámbito de aplicación de los tributos, corresponden a las citadas administraciones.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El punto de gestión único será gestionado por el Ministerio de Asuntos Económicos y Transformación Digital y será el encargado de remitir a la Comunidad Autónoma o Corporación Local que se haya adherido a dicho punto todas las declaraciones responsables y solicitudes para la instalación y despliegue de redes de comunicaciones electrónicas y sus recursos asociados que les hayan presentado los operadores de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El Ministerio de Asuntos Económicos y Transformación Digital, las Comunidades Autónomas y la asociación de entidades locales de ámbito estatal con mayor implantación fomentarán el uso de este punto de gestión único por el conjunto de las Administraciones públicas con vistas a reducir cargas y costes administrativos, facilitar la interlocución de los operadores con la Administración y simplificar el cumplimiento de los trámites administrativos.</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88</a:t>
            </a:fld>
            <a:endParaRPr lang="es-ES"/>
          </a:p>
        </p:txBody>
      </p:sp>
    </p:spTree>
    <p:extLst>
      <p:ext uri="{BB962C8B-B14F-4D97-AF65-F5344CB8AC3E}">
        <p14:creationId xmlns:p14="http://schemas.microsoft.com/office/powerpoint/2010/main" val="3097235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89</a:t>
            </a:fld>
            <a:endParaRPr lang="es-ES"/>
          </a:p>
        </p:txBody>
      </p:sp>
    </p:spTree>
    <p:extLst>
      <p:ext uri="{BB962C8B-B14F-4D97-AF65-F5344CB8AC3E}">
        <p14:creationId xmlns:p14="http://schemas.microsoft.com/office/powerpoint/2010/main" val="4288312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90</a:t>
            </a:fld>
            <a:endParaRPr lang="es-ES"/>
          </a:p>
        </p:txBody>
      </p:sp>
    </p:spTree>
    <p:extLst>
      <p:ext uri="{BB962C8B-B14F-4D97-AF65-F5344CB8AC3E}">
        <p14:creationId xmlns:p14="http://schemas.microsoft.com/office/powerpoint/2010/main" val="1428872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93</a:t>
            </a:fld>
            <a:endParaRPr lang="es-ES"/>
          </a:p>
        </p:txBody>
      </p:sp>
    </p:spTree>
    <p:extLst>
      <p:ext uri="{BB962C8B-B14F-4D97-AF65-F5344CB8AC3E}">
        <p14:creationId xmlns:p14="http://schemas.microsoft.com/office/powerpoint/2010/main" val="28010955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52. Acceso a las infraestructuras susceptibles de alojar redes públicas de comunicaciones electrónicas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r>
              <a:rPr lang="es-ES" altLang="es-ES" sz="1200" b="0" i="0" u="none" strike="noStrike" kern="1200" spc="85" baseline="0" dirty="0" smtClean="0">
                <a:solidFill>
                  <a:schemeClr val="tx1"/>
                </a:solidFill>
                <a:latin typeface="+mn-lt"/>
                <a:ea typeface="+mn-ea"/>
                <a:cs typeface="+mn-cs"/>
              </a:rPr>
              <a:t>1. Los operadores de redes públicas de comunicaciones electrónicas podrán acceder a las infraestructuras susceptibles de alojar redes públicas de comunicaciones </a:t>
            </a:r>
            <a:r>
              <a:rPr lang="es-ES" sz="1200" b="0" i="0" u="none" strike="noStrike" kern="1200" baseline="0" dirty="0" smtClean="0">
                <a:solidFill>
                  <a:schemeClr val="tx1"/>
                </a:solidFill>
                <a:latin typeface="+mn-lt"/>
                <a:ea typeface="+mn-ea"/>
                <a:cs typeface="+mn-cs"/>
              </a:rPr>
              <a:t>electrónicas para la instalación o explotación de redes de alta y muy alta capacidad, en los términos indicados en el presente artículo.</a:t>
            </a:r>
          </a:p>
          <a:p>
            <a:r>
              <a:rPr lang="es-ES" sz="1200" b="0" i="0" u="none" strike="noStrike" kern="1200" baseline="0" dirty="0" smtClean="0">
                <a:solidFill>
                  <a:schemeClr val="tx1"/>
                </a:solidFill>
                <a:latin typeface="+mn-lt"/>
                <a:ea typeface="+mn-ea"/>
                <a:cs typeface="+mn-cs"/>
              </a:rPr>
              <a:t>2. Cuando un operador que instale o explote redes públicas de comunicaciones electrónicas realice una solicitud razonable de acceso a una infraestructura física a alguno de los sujetos obligados, éste estará obligado a atender y negociar dicha solicitud de acceso, en condiciones equitativas y razonables, en particular, en cuanto al precio,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No se estará obligado a negociar el acceso en relación con aquellas infraestructuras vinculadas con la seguridad nacional, la defensa nacional o la seguridad pública, o cuando tengan la consideración de críticas en virtud de la Ley 8/2011, de 28 de abril, por la que se establecen medidas para la protección de las infraestructuras críticas. En este último caso, para la negociación del acceso a dichas infraestructuras será preceptivo el informe de la Secretaría de Estado de Seguridad del Ministerio del Interior.</a:t>
            </a:r>
          </a:p>
          <a:p>
            <a:r>
              <a:rPr lang="es-ES" sz="1200" b="0" i="0" u="none" strike="noStrike" kern="1200" baseline="0" dirty="0" smtClean="0">
                <a:solidFill>
                  <a:schemeClr val="tx1"/>
                </a:solidFill>
                <a:latin typeface="+mn-lt"/>
                <a:ea typeface="+mn-ea"/>
                <a:cs typeface="+mn-cs"/>
              </a:rPr>
              <a:t>3. Son sujetos obligados los siguientes propietarios, gestores o titulares de derechos de utilización de infraestructuras físicas susceptibles de alojar redes públicas de comunicaciones electrónicas de alta o muy alta capacidad:</a:t>
            </a:r>
          </a:p>
          <a:p>
            <a:r>
              <a:rPr lang="es-ES" sz="1200" b="0" i="0" u="none" strike="noStrike" kern="1200" baseline="0" dirty="0" smtClean="0">
                <a:solidFill>
                  <a:schemeClr val="tx1"/>
                </a:solidFill>
                <a:latin typeface="+mn-lt"/>
                <a:ea typeface="+mn-ea"/>
                <a:cs typeface="+mn-cs"/>
              </a:rPr>
              <a:t>a) operadores de redes que proporcionen una infraestructura física destinada a prestar un servicio de producción, transporte o distribución de:</a:t>
            </a:r>
          </a:p>
          <a:p>
            <a:r>
              <a:rPr lang="es-ES" sz="1200" b="0" i="0" u="none" strike="noStrike" kern="1200" baseline="0" dirty="0" smtClean="0">
                <a:solidFill>
                  <a:schemeClr val="tx1"/>
                </a:solidFill>
                <a:latin typeface="+mn-lt"/>
                <a:ea typeface="+mn-ea"/>
                <a:cs typeface="+mn-cs"/>
              </a:rPr>
              <a:t>1.º gas;</a:t>
            </a:r>
          </a:p>
          <a:p>
            <a:r>
              <a:rPr lang="es-ES" sz="1200" b="0" i="0" u="none" strike="noStrike" kern="1200" baseline="0" dirty="0" smtClean="0">
                <a:solidFill>
                  <a:schemeClr val="tx1"/>
                </a:solidFill>
                <a:latin typeface="+mn-lt"/>
                <a:ea typeface="+mn-ea"/>
                <a:cs typeface="+mn-cs"/>
              </a:rPr>
              <a:t>2.º electricidad, incluida la iluminación pública;</a:t>
            </a:r>
          </a:p>
          <a:p>
            <a:r>
              <a:rPr lang="es-ES" sz="1200" b="0" i="0" u="none" strike="noStrike" kern="1200" baseline="0" dirty="0" smtClean="0">
                <a:solidFill>
                  <a:schemeClr val="tx1"/>
                </a:solidFill>
                <a:latin typeface="+mn-lt"/>
                <a:ea typeface="+mn-ea"/>
                <a:cs typeface="+mn-cs"/>
              </a:rPr>
              <a:t>3.º calefacción;</a:t>
            </a:r>
          </a:p>
          <a:p>
            <a:r>
              <a:rPr lang="es-ES" sz="1200" b="0" i="0" u="none" strike="noStrike" kern="1200" baseline="0" dirty="0" smtClean="0">
                <a:solidFill>
                  <a:schemeClr val="tx1"/>
                </a:solidFill>
                <a:latin typeface="+mn-lt"/>
                <a:ea typeface="+mn-ea"/>
                <a:cs typeface="+mn-cs"/>
              </a:rPr>
              <a:t>4.º agua, incluidos los sistemas de saneamiento: evacuación o tratamiento de aguas residuales y el alcantarillado y los sistemas de drenaje. No se incluye dentro de esta definición a los elementos de redes utilizados para el transporte de agua destinada al consumo humano, definida esta última según lo establecido en el Real Decreto 140/2003, de 7 de febrero, por el que se establecen los criterios sanitarios de la calidad del agua de consumo humano;</a:t>
            </a:r>
          </a:p>
          <a:p>
            <a:r>
              <a:rPr lang="es-ES" sz="1200" b="0" i="0" u="none" strike="noStrike" kern="1200" baseline="0" dirty="0" smtClean="0">
                <a:solidFill>
                  <a:schemeClr val="tx1"/>
                </a:solidFill>
                <a:latin typeface="+mn-lt"/>
                <a:ea typeface="+mn-ea"/>
                <a:cs typeface="+mn-cs"/>
              </a:rPr>
              <a:t>b) operadores que instalen o exploten redes públicas de comunicaciones electrónicas disponibles para el público;</a:t>
            </a:r>
          </a:p>
          <a:p>
            <a:r>
              <a:rPr lang="es-ES" sz="1200" b="0" i="0" u="none" strike="noStrike" kern="1200" baseline="0" dirty="0" smtClean="0">
                <a:solidFill>
                  <a:schemeClr val="tx1"/>
                </a:solidFill>
                <a:latin typeface="+mn-lt"/>
                <a:ea typeface="+mn-ea"/>
                <a:cs typeface="+mn-cs"/>
              </a:rPr>
              <a:t>c) empresas que proporcionen infraestructuras físicas destinadas a prestar servicios de transporte, incluidos los ferrocarriles, las carreteras, los puertos y los aeropuertos, incluyendo a las entidades o sociedades encargadas de la gestión de infraestructuras de transporte de competencia estatal;</a:t>
            </a:r>
          </a:p>
          <a:p>
            <a:r>
              <a:rPr lang="es-ES" sz="1200" b="0" i="0" u="none" strike="noStrike" kern="1200" baseline="0" dirty="0" smtClean="0">
                <a:solidFill>
                  <a:schemeClr val="tx1"/>
                </a:solidFill>
                <a:latin typeface="+mn-lt"/>
                <a:ea typeface="+mn-ea"/>
                <a:cs typeface="+mn-cs"/>
              </a:rPr>
              <a:t>d) las Administraciones públicas titulares de infraestructuras físicas susceptibles de alojar redes públicas de comunicaciones electrónicas.</a:t>
            </a:r>
          </a:p>
          <a:p>
            <a:r>
              <a:rPr lang="es-ES" sz="1200" b="0" i="0" u="none" strike="noStrike" kern="1200" baseline="0" dirty="0" smtClean="0">
                <a:solidFill>
                  <a:schemeClr val="tx1"/>
                </a:solidFill>
                <a:latin typeface="+mn-lt"/>
                <a:ea typeface="+mn-ea"/>
                <a:cs typeface="+mn-cs"/>
              </a:rPr>
              <a:t>Los sujetos obligados deberán atender y negociar las solicitudes de acceso a su infraestructura física al objeto de facilitar el despliegue de redes de comunicaciones electrónicas de alta o muy alta capacidad. En los casos en que la solicitud de acceso se produzca sobre una infraestructura gestionada o cuya titularidad o derecho de uso corresponda a un operador de comunicaciones electrónicas sujeto a obligaciones motivadas por los artículos 17 y 18, el acceso a dichas infraestructuras físicas será coherente con tales obligaciones y la introducción de procedimientos y tareas nuevas se basará en las ya existentes.</a:t>
            </a:r>
          </a:p>
          <a:p>
            <a:r>
              <a:rPr lang="es-ES" sz="1200" b="0" i="0" u="none" strike="noStrike" kern="1200" baseline="0" dirty="0" smtClean="0">
                <a:solidFill>
                  <a:schemeClr val="tx1"/>
                </a:solidFill>
                <a:latin typeface="+mn-lt"/>
                <a:ea typeface="+mn-ea"/>
                <a:cs typeface="+mn-cs"/>
              </a:rPr>
              <a:t>4. Por infraestructuras susceptibles de ser utilizadas para el despliegue de redes públicas de comunicaciones electrónicas de alta o muy alta capacidad se entiende cualquier elemento de una red pensado para albergar otros elementos de una red sin llegar a ser un elemento activo de ella, como tuberías, mástiles, conductos, cámaras de acceso, bocas de inspección, distribuidores, edificios o entradas a edificios, instalaciones de antenas, torres y postes. Los cables, incluida la fibra oscura, así como los elementos de redes utilizados para el transporte de agua destinada al consumo humano, no son infraestructura física en el sentido de este artículo.</a:t>
            </a:r>
          </a:p>
          <a:p>
            <a:r>
              <a:rPr lang="es-ES" sz="1200" b="0" i="0" u="none" strike="noStrike" kern="1200" baseline="0" dirty="0" smtClean="0">
                <a:solidFill>
                  <a:schemeClr val="tx1"/>
                </a:solidFill>
                <a:latin typeface="+mn-lt"/>
                <a:ea typeface="+mn-ea"/>
                <a:cs typeface="+mn-cs"/>
              </a:rPr>
              <a:t>5. En particular, se garantiza que los operadores de redes públicas de comunicaciones electrónicas tengan derecho a acceder, en los términos establecidos en la normativa europea, a cualquier infraestructura física controlada por las Administraciones públicas que sea técnicamente apta para acoger puntos de acceso inalámbrico para pequeñas áreas o que sea necesaria para conectar dichos puntos de acceso a una red troncal, en particular mobiliario urbano, como postes de luz, señales viales, semáforos, vallas publicitarias, paradas de autobús y de tranvía y estaciones de metro. Las autoridades públicas satisfarán todas las solicitudes razonables de acceso en el marco de unas condiciones justas, razonables, transparentes y no discriminatorias, que serán hechas públicas en el punto de información único a que se refiere el apartado 13 de este artículo.</a:t>
            </a:r>
          </a:p>
          <a:p>
            <a:r>
              <a:rPr lang="es-ES" sz="1200" b="0" i="0" u="none" strike="noStrike" kern="1200" baseline="0" dirty="0" smtClean="0">
                <a:solidFill>
                  <a:schemeClr val="tx1"/>
                </a:solidFill>
                <a:latin typeface="+mn-lt"/>
                <a:ea typeface="+mn-ea"/>
                <a:cs typeface="+mn-cs"/>
              </a:rPr>
              <a:t>6. El acceso a dichas infraestructuras para la instalación o explotación de una red no podrá ser otorgado o reconocido mediante procedimientos de licitación.</a:t>
            </a:r>
          </a:p>
          <a:p>
            <a:r>
              <a:rPr lang="es-ES" sz="1200" b="0" i="0" u="none" strike="noStrike" kern="1200" baseline="0" dirty="0" smtClean="0">
                <a:solidFill>
                  <a:schemeClr val="tx1"/>
                </a:solidFill>
                <a:latin typeface="+mn-lt"/>
                <a:ea typeface="+mn-ea"/>
                <a:cs typeface="+mn-cs"/>
              </a:rPr>
              <a:t>Las Administraciones públicas titulares de las infraestructuras a las que se hace referencia en este artículo tendrán derecho a establecer las compensaciones económicas que correspondan por el uso que de ellas se haga por parte de los operadores.</a:t>
            </a:r>
          </a:p>
          <a:p>
            <a:r>
              <a:rPr lang="es-ES" sz="1200" b="0" i="0" u="none" strike="noStrike" kern="1200" baseline="0" dirty="0" smtClean="0">
                <a:solidFill>
                  <a:schemeClr val="tx1"/>
                </a:solidFill>
                <a:latin typeface="+mn-lt"/>
                <a:ea typeface="+mn-ea"/>
                <a:cs typeface="+mn-cs"/>
              </a:rPr>
              <a:t>7. Cualquier denegación de acceso deberá justificarse de manera clara al solicitante, en el plazo máximo de dos meses a partir de la fecha de recepción de la solicitud de acceso completa, exponiendo los motivos en los que se fundamenta. La denegación deberá basarse en criterios objetivos, transparentes y proporcionados, tales como:</a:t>
            </a:r>
          </a:p>
          <a:p>
            <a:r>
              <a:rPr lang="es-ES" sz="1200" b="0" i="0" u="none" strike="noStrike" kern="1200" baseline="0" dirty="0" smtClean="0">
                <a:solidFill>
                  <a:schemeClr val="tx1"/>
                </a:solidFill>
                <a:latin typeface="+mn-lt"/>
                <a:ea typeface="+mn-ea"/>
                <a:cs typeface="+mn-cs"/>
              </a:rPr>
              <a:t>a) la falta de idoneidad técnica de la infraestructura física a la que se ha solicitado acceso para albergar cualquiera de los elementos de las redes de comunicaciones electrónicas de alta y muy alta capacidad. Los motivos de denegación basados en la falta de adecuación técnica de la infraestructura serán determinadas por el Ministerio de Asuntos Económicos y Transformación Digital mediante orden, previo informe del departamento ministerial con competencia sectorial sobre dicha infraestructura;</a:t>
            </a:r>
          </a:p>
          <a:p>
            <a:r>
              <a:rPr lang="es-ES" sz="1200" b="0" i="0" u="none" strike="noStrike" kern="1200" baseline="0" dirty="0" smtClean="0">
                <a:solidFill>
                  <a:schemeClr val="tx1"/>
                </a:solidFill>
                <a:latin typeface="+mn-lt"/>
                <a:ea typeface="+mn-ea"/>
                <a:cs typeface="+mn-cs"/>
              </a:rPr>
              <a:t>b) la falta de disponibilidad de espacio para acoger los elementos de las redes de comunicaciones electrónicas de alta y muy alta capacidad, incluidas las futuras necesidades de espacio del sujeto obligado, siempre y cuando esto quede suficientemente demostrado;</a:t>
            </a:r>
          </a:p>
          <a:p>
            <a:r>
              <a:rPr lang="es-ES" sz="1200" b="0" i="0" u="none" strike="noStrike" kern="1200" baseline="0" dirty="0" smtClean="0">
                <a:solidFill>
                  <a:schemeClr val="tx1"/>
                </a:solidFill>
                <a:latin typeface="+mn-lt"/>
                <a:ea typeface="+mn-ea"/>
                <a:cs typeface="+mn-cs"/>
              </a:rPr>
              <a:t>c) los riesgos para la seguridad nacional, la defensa nacional, la seguridad pública, la salud pública, la seguridad vial o la protección civil;</a:t>
            </a:r>
          </a:p>
          <a:p>
            <a:r>
              <a:rPr lang="es-ES" sz="1200" b="0" i="0" u="none" strike="noStrike" kern="1200" baseline="0" dirty="0" smtClean="0">
                <a:solidFill>
                  <a:schemeClr val="tx1"/>
                </a:solidFill>
                <a:latin typeface="+mn-lt"/>
                <a:ea typeface="+mn-ea"/>
                <a:cs typeface="+mn-cs"/>
              </a:rPr>
              <a:t>d) los riesgos para la integridad y la seguridad de una red, en particular de las infraestructuras nacionales críticas, sin perjuicio de lo dispuesto en el apartado 2 de este artículo;</a:t>
            </a:r>
          </a:p>
          <a:p>
            <a:r>
              <a:rPr lang="es-ES" sz="1200" b="0" i="0" u="none" strike="noStrike" kern="1200" baseline="0" dirty="0" smtClean="0">
                <a:solidFill>
                  <a:schemeClr val="tx1"/>
                </a:solidFill>
                <a:latin typeface="+mn-lt"/>
                <a:ea typeface="+mn-ea"/>
                <a:cs typeface="+mn-cs"/>
              </a:rPr>
              <a:t>e) los riesgos de interferencias graves de los servicios de comunicaciones electrónicas previstos con la prestación de otros servicios a través de la misma infraestructura física;</a:t>
            </a:r>
          </a:p>
          <a:p>
            <a:r>
              <a:rPr lang="es-ES" sz="1200" b="0" i="0" u="none" strike="noStrike" kern="1200" baseline="0" dirty="0" smtClean="0">
                <a:solidFill>
                  <a:schemeClr val="tx1"/>
                </a:solidFill>
                <a:latin typeface="+mn-lt"/>
                <a:ea typeface="+mn-ea"/>
                <a:cs typeface="+mn-cs"/>
              </a:rPr>
              <a:t>f) la disponibilidad de medios alternativos viables de acceso a la infraestructura de red física al por mayor facilitados por el sujeto obligado y que sean adecuados para el suministro de redes de comunicaciones electrónicas de alta y muy alta capacidad, siempre que dicho acceso se ofrezca en condiciones justas y razonables;</a:t>
            </a:r>
          </a:p>
          <a:p>
            <a:r>
              <a:rPr lang="es-ES" sz="1200" b="0" i="0" u="none" strike="noStrike" kern="1200" baseline="0" dirty="0" smtClean="0">
                <a:solidFill>
                  <a:schemeClr val="tx1"/>
                </a:solidFill>
                <a:latin typeface="+mn-lt"/>
                <a:ea typeface="+mn-ea"/>
                <a:cs typeface="+mn-cs"/>
              </a:rPr>
              <a:t>g) garantizar que no se comprometa la continuidad y seguridad de la prestación de los servicios públicos o de carácter público que en dichas infraestructuras realiza su Administración Pública titular.</a:t>
            </a:r>
          </a:p>
          <a:p>
            <a:r>
              <a:rPr lang="es-ES" sz="1200" b="0" i="0" u="none" strike="noStrike" kern="1200" baseline="0" dirty="0" smtClean="0">
                <a:solidFill>
                  <a:schemeClr val="tx1"/>
                </a:solidFill>
                <a:latin typeface="+mn-lt"/>
                <a:ea typeface="+mn-ea"/>
                <a:cs typeface="+mn-cs"/>
              </a:rPr>
              <a:t>8. Cualquiera de las partes podrá plantear un conflicto ante la Comisión Nacional de los Mercados y la Competencia cuando se deniegue el acceso o cuando transcurrido el plazo de dos meses mencionado en el apartado anterior, no se llegue a un acuerdo sobre las condiciones en las que debe producirse el mismo, incluidos los precios. La Comisión Nacional de los Mercados y la Competencia, teniendo plenamente en cuenta el principio de proporcionalidad, adoptará, en el plazo máximo de cuatro meses desde la recepción de toda la información, una decisión para resolverlo, incluida la fijación de condiciones y precios equitativos y no discriminatorios cuando proceda. </a:t>
            </a:r>
          </a:p>
          <a:p>
            <a:r>
              <a:rPr lang="es-ES" sz="1200" b="0" i="0" u="none" strike="noStrike" kern="1200" baseline="0" dirty="0" smtClean="0">
                <a:solidFill>
                  <a:schemeClr val="tx1"/>
                </a:solidFill>
                <a:latin typeface="+mn-lt"/>
                <a:ea typeface="+mn-ea"/>
                <a:cs typeface="+mn-cs"/>
              </a:rPr>
              <a:t>9. A fin de solicitar el acceso a una infraestructura física de conformidad con lo dispuesto en este artículo, los operadores que instalen o exploten redes públicas de comunicaciones electrónicas tienen derecho a acceder, previa solicitud por escrito en la que se especifique la zona en la que tienen intención de desplegar elementos de las redes de comunicaciones electrónicas de alta y muy alta capacidad a la siguiente información mínima relativa a las infraestructuras físicas existentes de cualquiera de los sujetos obligados:</a:t>
            </a:r>
          </a:p>
          <a:p>
            <a:r>
              <a:rPr lang="es-ES" sz="1200" b="0" i="0" u="none" strike="noStrike" kern="1200" baseline="0" dirty="0" smtClean="0">
                <a:solidFill>
                  <a:schemeClr val="tx1"/>
                </a:solidFill>
                <a:latin typeface="+mn-lt"/>
                <a:ea typeface="+mn-ea"/>
                <a:cs typeface="+mn-cs"/>
              </a:rPr>
              <a:t>a) localización y trazado de la infraestructura;</a:t>
            </a:r>
          </a:p>
          <a:p>
            <a:r>
              <a:rPr lang="es-ES" sz="1200" b="0" i="0" u="none" strike="noStrike" kern="1200" baseline="0" dirty="0" smtClean="0">
                <a:solidFill>
                  <a:schemeClr val="tx1"/>
                </a:solidFill>
                <a:latin typeface="+mn-lt"/>
                <a:ea typeface="+mn-ea"/>
                <a:cs typeface="+mn-cs"/>
              </a:rPr>
              <a:t>b) tipo y utilización de la misma, describiendo su grado de ocupación actual;</a:t>
            </a:r>
          </a:p>
          <a:p>
            <a:r>
              <a:rPr lang="es-ES" sz="1200" b="0" i="0" u="none" strike="noStrike" kern="1200" baseline="0" dirty="0" smtClean="0">
                <a:solidFill>
                  <a:schemeClr val="tx1"/>
                </a:solidFill>
                <a:latin typeface="+mn-lt"/>
                <a:ea typeface="+mn-ea"/>
                <a:cs typeface="+mn-cs"/>
              </a:rPr>
              <a:t>c) punto de contacto al que dirigirse.</a:t>
            </a:r>
          </a:p>
          <a:p>
            <a:r>
              <a:rPr lang="es-ES" sz="1200" b="0" i="0" u="none" strike="noStrike" kern="1200" baseline="0" dirty="0" smtClean="0">
                <a:solidFill>
                  <a:schemeClr val="tx1"/>
                </a:solidFill>
                <a:latin typeface="+mn-lt"/>
                <a:ea typeface="+mn-ea"/>
                <a:cs typeface="+mn-cs"/>
              </a:rPr>
              <a:t>10. Los sujetos obligados tienen la obligación de atender las solicitudes de información mínima relativa a las infraestructuras físicas susceptibles de alojar redes de comunicaciones electrónicas, otorgando el acceso a dicha información en condiciones proporcionadas, no discriminatorias y transparentes, en el plazo de dos meses a partir de la fecha de recepción de la solicitud.</a:t>
            </a:r>
          </a:p>
          <a:p>
            <a:r>
              <a:rPr lang="es-ES" sz="1200" b="0" i="0" u="none" strike="noStrike" kern="1200" baseline="0" dirty="0" smtClean="0">
                <a:solidFill>
                  <a:schemeClr val="tx1"/>
                </a:solidFill>
                <a:latin typeface="+mn-lt"/>
                <a:ea typeface="+mn-ea"/>
                <a:cs typeface="+mn-cs"/>
              </a:rPr>
              <a:t>Asimismo, los sujetos obligados tienen la obligación de atender las solicitudes razonables de realización de estudios sobre el terreno de elementos específicos de sus infraestructuras físicas susceptibles de alojar redes de comunicaciones electrónicas.</a:t>
            </a:r>
          </a:p>
          <a:p>
            <a:r>
              <a:rPr lang="es-ES" sz="1200" b="0" i="0" u="none" strike="noStrike" kern="1200" baseline="0" dirty="0" smtClean="0">
                <a:solidFill>
                  <a:schemeClr val="tx1"/>
                </a:solidFill>
                <a:latin typeface="+mn-lt"/>
                <a:ea typeface="+mn-ea"/>
                <a:cs typeface="+mn-cs"/>
              </a:rPr>
              <a:t>El acceso a la información mínima podrá estar limitado si es necesario por motivos de seguridad e integridad de las redes, de seguridad y defensa nacional, de salud o seguridad pública, en el caso de infraestructuras críticas o por motivos de confidencialidad o de secreto comercial u operativo.</a:t>
            </a:r>
          </a:p>
          <a:p>
            <a:r>
              <a:rPr lang="es-ES" sz="1200" b="0" i="0" u="none" strike="noStrike" kern="1200" baseline="0" dirty="0" smtClean="0">
                <a:solidFill>
                  <a:schemeClr val="tx1"/>
                </a:solidFill>
                <a:latin typeface="+mn-lt"/>
                <a:ea typeface="+mn-ea"/>
                <a:cs typeface="+mn-cs"/>
              </a:rPr>
              <a:t>11. Las solicitudes de información mínima y las solicitudes de estudios sobre el terreno podrán ser denegadas de manera justificada, en el caso de infraestructuras nacionales críticas o de infraestructuras que no se consideren técnicamente adecuadas para el despliegue de redes de comunicaciones electrónicas de alta y muy alta capacidad, así como por motivos de seguridad nacional, defensa nacional, seguridad y salud pública.</a:t>
            </a:r>
          </a:p>
          <a:p>
            <a:r>
              <a:rPr lang="es-ES" sz="1200" b="0" i="0" u="none" strike="noStrike" kern="1200" baseline="0" dirty="0" smtClean="0">
                <a:solidFill>
                  <a:schemeClr val="tx1"/>
                </a:solidFill>
                <a:latin typeface="+mn-lt"/>
                <a:ea typeface="+mn-ea"/>
                <a:cs typeface="+mn-cs"/>
              </a:rPr>
              <a:t>12. Cualquiera de las partes podrá plantear los conflictos que pudieran surgir en relación con las solicitudes de información mínima y las solicitudes de estudios sobre el terreno, ante la Comisión Nacional de los Mercados y la Competencia quien, teniendo plenamente en cuenta el principio de proporcionalidad, resolverá la diferencia en un plazo máximo de dos meses desde la recepción de toda la información.</a:t>
            </a:r>
          </a:p>
          <a:p>
            <a:r>
              <a:rPr lang="es-ES" sz="1200" b="0" i="0" u="none" strike="noStrike" kern="1200" baseline="0" dirty="0" smtClean="0">
                <a:solidFill>
                  <a:schemeClr val="tx1"/>
                </a:solidFill>
                <a:latin typeface="+mn-lt"/>
                <a:ea typeface="+mn-ea"/>
                <a:cs typeface="+mn-cs"/>
              </a:rPr>
              <a:t>13. El Ministerio de Asuntos Económicos y Transformación Digital gestionará a través del punto de información único la información en materia de infraestructuras existentes. Mediante el punto de información único los sujetos obligados podrán poner a disposición de los operadores que instalen o exploten redes públicas de comunicaciones electrónicas, información relativa a sus infraestructuras susceptibles de alojar redes de comunicaciones electrónicas de alta y muy alta capacidad en particular, su ubicación detallada.</a:t>
            </a:r>
          </a:p>
          <a:p>
            <a:r>
              <a:rPr lang="es-ES" sz="1200" b="0" i="0" u="none" strike="noStrike" kern="1200" baseline="0" dirty="0" smtClean="0">
                <a:solidFill>
                  <a:schemeClr val="tx1"/>
                </a:solidFill>
                <a:latin typeface="+mn-lt"/>
                <a:ea typeface="+mn-ea"/>
                <a:cs typeface="+mn-cs"/>
              </a:rPr>
              <a:t>14. Mediante real decreto se desarrollará lo establecido en este artículo, atendiendo a lo dispuesto en la Directiva 2014/61/UE, del Parlamento Europeo y del Consejo, de 15 de mayo de 2014, relativa a medidas para reducir el coste del despliegue de las redes de comunicaciones electrónicas de alta velocidad.</a:t>
            </a:r>
          </a:p>
          <a:p>
            <a:r>
              <a:rPr lang="es-ES" sz="1200" b="0" i="0" u="none" strike="noStrike" kern="1200" baseline="0" dirty="0" smtClean="0">
                <a:solidFill>
                  <a:schemeClr val="tx1"/>
                </a:solidFill>
                <a:latin typeface="+mn-lt"/>
                <a:ea typeface="+mn-ea"/>
                <a:cs typeface="+mn-cs"/>
              </a:rPr>
              <a:t>15. Lo previsto en este artículo se entenderá sin perjuicio de lo dispuesto en la normativa de defensa de la competencia. Los operadores que suministren redes de comunicaciones electrónicas que obtengan acceso a información en virtud del presente artículo adoptarán las medidas adecuadas para garantizar el respeto de la confidencialidad y el secreto comercial u operativo.</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94</a:t>
            </a:fld>
            <a:endParaRPr lang="es-ES"/>
          </a:p>
        </p:txBody>
      </p:sp>
    </p:spTree>
    <p:extLst>
      <p:ext uri="{BB962C8B-B14F-4D97-AF65-F5344CB8AC3E}">
        <p14:creationId xmlns:p14="http://schemas.microsoft.com/office/powerpoint/2010/main" val="3299542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95</a:t>
            </a:fld>
            <a:endParaRPr lang="es-ES"/>
          </a:p>
        </p:txBody>
      </p:sp>
    </p:spTree>
    <p:extLst>
      <p:ext uri="{BB962C8B-B14F-4D97-AF65-F5344CB8AC3E}">
        <p14:creationId xmlns:p14="http://schemas.microsoft.com/office/powerpoint/2010/main" val="8713290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96</a:t>
            </a:fld>
            <a:endParaRPr lang="es-ES"/>
          </a:p>
        </p:txBody>
      </p:sp>
    </p:spTree>
    <p:extLst>
      <p:ext uri="{BB962C8B-B14F-4D97-AF65-F5344CB8AC3E}">
        <p14:creationId xmlns:p14="http://schemas.microsoft.com/office/powerpoint/2010/main" val="360135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Artículo 3. Objetivos y principios de la ley.</a:t>
            </a:r>
          </a:p>
          <a:p>
            <a:endParaRPr lang="es-ES" dirty="0" smtClean="0"/>
          </a:p>
          <a:p>
            <a:r>
              <a:rPr lang="es-ES" dirty="0" smtClean="0"/>
              <a:t>Los objetivos y principios de esta ley son los siguientes:</a:t>
            </a:r>
          </a:p>
          <a:p>
            <a:endParaRPr lang="es-ES" dirty="0" smtClean="0"/>
          </a:p>
          <a:p>
            <a:pPr marL="228600" indent="-228600">
              <a:buAutoNum type="alphaLcParenR"/>
            </a:pPr>
            <a:r>
              <a:rPr lang="es-ES" dirty="0" smtClean="0"/>
              <a:t>fomentar la competencia efectiva y sostenible en los mercados de telecomunicaciones para potenciar al máximo los intereses y beneficios para las empresas y los consumidores, principalmente en términos de bajada de los precios, calidad de los servicios, variedad de elección e innovación, teniendo debidamente en cuenta la variedad de condiciones en cuanto a la competencia y los consumidores que existen en las distintas áreas geográficas, y velando por que no exista falseamiento ni restricción de la competencia en la explotación de redes o en la prestación de servicios de comunicaciones electrónicas, incluida la transmisión de contenidos;</a:t>
            </a:r>
          </a:p>
          <a:p>
            <a:pPr marL="0" indent="0">
              <a:buNone/>
            </a:pPr>
            <a:endParaRPr lang="es-ES" dirty="0" smtClean="0"/>
          </a:p>
          <a:p>
            <a:pPr marL="228600" indent="-228600" algn="l" defTabSz="914400" rtl="0" eaLnBrk="1" latinLnBrk="0" hangingPunct="1">
              <a:buFont typeface="+mj-lt"/>
              <a:buAutoNum type="alphaLcParenR" startAt="2"/>
            </a:pPr>
            <a:r>
              <a:rPr lang="es-ES" sz="1200" kern="1200" dirty="0" smtClean="0">
                <a:solidFill>
                  <a:schemeClr val="tx1"/>
                </a:solidFill>
                <a:latin typeface="+mn-lt"/>
                <a:ea typeface="+mn-ea"/>
                <a:cs typeface="+mn-cs"/>
              </a:rPr>
              <a:t>desarrollar la economía y el empleo digital, promover el desarrollo del sector de las telecomunicaciones y de todos los nuevos servicios digitales que las nuevas redes de alta y muy alta capacidad permiten, impulsando la cohesión social y territorial, mediante la mejora y extensión de las redes, especialmente las de muy alta capacidad, así como la prestación de los servicios de comunicaciones electrónicas y el suministro de los recursos asociados a ellas;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en aras a la consecución del fin de interés general que supone, el despliegue de redes y la prestación de servicios de comunicaciones electrónicas, fomentando la conectividad, el acceso a las redes de muy alta capacidad, incluidas las redes fijas, móviles e inalámbricas y la interoperabilidad de extremo a extremo, en condiciones de igualdad y no discriminación;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impulsar la innovación en el despliegue de redes y la prestación de servicios de comunicaciones, en aras a garantizar el servicio universal y la reducción de la desigualdad en el acceso a internet y las Tecnologías de la Información y la Comunicación (TIC), con especial consideración al despliegue de redes y servicios a la ciudadanía vinculados a la mejora del acceso funcional a internet, del teletrabajo, del medioambiente, de la salud y la seguridad públicas y de la protección civil; así como cuando faciliten la vertebración y cohesión social y territorial o contribuyan a la sostenibilidad de la logística urbana.</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el desarrollo de la ingeniería, así como de la industria de productos y equipos de telecomunicaciones;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contribuir al desarrollo del mercado interior de servicios de comunicaciones electrónicas en la Unión Europea, facilitando la convergencia de las condiciones que permitan la inversión en redes de comunicaciones electrónicas y en su suministro, en servicios de comunicaciones electrónicas, en recursos asociados y servicios asociados en toda la Unión;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promover la inversión eficiente en materia de infraestructuras, especialmente en las redes de muy alta capacidad, incluyendo, cuando proceda y con carácter prioritario, la competencia basada en infraestructuras, reduciendo progresivamente la intervención ex ante en los mercados, posibilitando la coinversión y el uso compartido y fomentando la innovación, teniendo debidamente en cuenta los riesgos en que incurren las empresas inversoras;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hacer posible el uso eficaz y eficiente de los recursos limitados de telecomunicaciones, como la numeración y el espectro radioeléctrico, la adecuada protección de este último, y el acceso a los derechos de ocupación de la propiedad pública y privada;</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fomentar la neutralidad tecnológica en la regulación;</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garantizar el cumplimiento de las obligaciones de servicio público en la explotación de redes y la prestación de servicios de comunicaciones electrónicas a las que se refiere el título III, en especial las de servicio universal;</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defender los intereses de los usuarios, asegurando su derecho al acceso a los servicios de comunicaciones electrónicas en condiciones adecuadas de elección, precio y buena calidad, promoviendo la capacidad de los usuarios finales para acceder y distribuir la información o utilizar las aplicaciones y los servicios de su elección, en particular a través de un acceso abierto a internet. En la prestación de estos servicios deben salvaguardarse los imperativos constitucionales de no discriminación, de respeto a los derechos al honor y a la intimidad, la protección a la juventud y a la infancia, la protección a las personas con discapacidad, la protección de los datos personales y el secreto en las comunicaciones;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l) salvaguardar y proteger en los mercados de telecomunicaciones la satisfacción de las necesidades de grupos sociales específicos, las personas con discapacidad, las personas mayores, las personas en situación de dependencia y usuarios con necesidades sociales especiales, atendiendo a los principios de igualdad de oportunidades y no discriminación. En lo relativo al acceso a los servicios de comunicaciones electrónicas de las personas con discapacidad y personas en situación de dependencia, se fomentará el cumplimiento de las normas o las especificaciones pertinentes relativas a normalización técnica publicadas de acuerdo con la normativa comunitaria y se facilitará el acceso de los usuarios con discapacidad a los servicios de comunicaciones electrónicas y al uso de equipos terminales;</a:t>
            </a:r>
          </a:p>
          <a:p>
            <a:pPr marL="228600" indent="-228600" algn="l" defTabSz="914400" rtl="0" eaLnBrk="1" latinLnBrk="0" hangingPunct="1">
              <a:buAutoNum type="alphaLcParenR" startAt="2"/>
            </a:pPr>
            <a:endParaRPr lang="es-ES" sz="1200" kern="1200" dirty="0" smtClean="0">
              <a:solidFill>
                <a:schemeClr val="tx1"/>
              </a:solidFill>
              <a:latin typeface="+mn-lt"/>
              <a:ea typeface="+mn-ea"/>
              <a:cs typeface="+mn-cs"/>
            </a:endParaRPr>
          </a:p>
          <a:p>
            <a:pPr marL="228600" indent="-228600" algn="l" defTabSz="914400" rtl="0" eaLnBrk="1" latinLnBrk="0" hangingPunct="1">
              <a:buAutoNum type="alphaLcParenR" startAt="2"/>
            </a:pPr>
            <a:r>
              <a:rPr lang="es-ES" sz="1200" kern="1200" dirty="0" smtClean="0">
                <a:solidFill>
                  <a:schemeClr val="tx1"/>
                </a:solidFill>
                <a:latin typeface="+mn-lt"/>
                <a:ea typeface="+mn-ea"/>
                <a:cs typeface="+mn-cs"/>
              </a:rPr>
              <a:t>m) impulsar la universalización del acceso a las redes y servicios de comunicaciones electrónicas de banda ancha y contribuir a alcanzar la mayor vertebración territorial y social posible mediante el despliegue de redes y la prestación de servicios de comunicaciones electrónicas en las distintas zonas del territorio español, especialmente en aquellas que necesitan de la instalación de redes de comunicaciones electrónicas y la mejora de las existentes para permitir impulsar distintas actividades económicas y sociales.</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22</a:t>
            </a:fld>
            <a:endParaRPr lang="es-ES"/>
          </a:p>
        </p:txBody>
      </p:sp>
    </p:spTree>
    <p:extLst>
      <p:ext uri="{BB962C8B-B14F-4D97-AF65-F5344CB8AC3E}">
        <p14:creationId xmlns:p14="http://schemas.microsoft.com/office/powerpoint/2010/main" val="4066269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97</a:t>
            </a:fld>
            <a:endParaRPr lang="es-ES"/>
          </a:p>
        </p:txBody>
      </p:sp>
    </p:spTree>
    <p:extLst>
      <p:ext uri="{BB962C8B-B14F-4D97-AF65-F5344CB8AC3E}">
        <p14:creationId xmlns:p14="http://schemas.microsoft.com/office/powerpoint/2010/main" val="16074847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53. Coordinación de obras civiles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1. Todo sujeto obligado, en los términos indicados en el artículo 52, tendrá derecho a negociar acuerdos relativos a la coordinación de obras civiles con operadores que instalen o  exploten redes públicas de comunicaciones electrónicas, con vistas al despliegue de elementos de las redes de comunicaciones electrónicas de alta y muy alta capacidad.</a:t>
            </a:r>
          </a:p>
          <a:p>
            <a:r>
              <a:rPr lang="es-ES" sz="1200" b="0" i="0" u="none" strike="noStrike" kern="1200" baseline="0" dirty="0" smtClean="0">
                <a:solidFill>
                  <a:schemeClr val="tx1"/>
                </a:solidFill>
                <a:latin typeface="+mn-lt"/>
                <a:ea typeface="+mn-ea"/>
                <a:cs typeface="+mn-cs"/>
              </a:rPr>
              <a:t>2. Los sujetos obligados que realicen directa o indirectamente obras civiles, total o parcialmente financiadas con recursos públicos deberán atender y negociar las solicitudes de coordinación de dichas obras civiles, al objeto de facilitar el despliegue de redes de comunicaciones electrónicas de alta y muy alta capacidad.</a:t>
            </a:r>
          </a:p>
          <a:p>
            <a:r>
              <a:rPr lang="es-ES" sz="1200" b="0" i="0" u="none" strike="noStrike" kern="1200" baseline="0" dirty="0" smtClean="0">
                <a:solidFill>
                  <a:schemeClr val="tx1"/>
                </a:solidFill>
                <a:latin typeface="+mn-lt"/>
                <a:ea typeface="+mn-ea"/>
                <a:cs typeface="+mn-cs"/>
              </a:rPr>
              <a:t>3. A tal fin, cuando un operador que instale o explote redes públicas de comunicaciones electrónicas disponibles al público realice una solicitud razonable de coordinación de las obras a las que se refiere el apartado anterior con vistas al despliegue de elementos de las redes de comunicaciones electrónicas de alta y muy alta capacidad, los sujetos obligados atenderán dicha solicitud en condiciones transparentes y no discriminatorias.</a:t>
            </a:r>
          </a:p>
          <a:p>
            <a:r>
              <a:rPr lang="es-ES" sz="1200" b="0" i="0" u="none" strike="noStrike" kern="1200" baseline="0" dirty="0" smtClean="0">
                <a:solidFill>
                  <a:schemeClr val="tx1"/>
                </a:solidFill>
                <a:latin typeface="+mn-lt"/>
                <a:ea typeface="+mn-ea"/>
                <a:cs typeface="+mn-cs"/>
              </a:rPr>
              <a:t>4. Las obligaciones establecidas en el presente artículo no se aplicarán en relación con las infraestructuras nacionales críticas y con las obras civiles de importancia insignificante.</a:t>
            </a:r>
          </a:p>
          <a:p>
            <a:r>
              <a:rPr lang="es-ES" sz="1200" b="0" i="0" u="none" strike="noStrike" kern="1200" baseline="0" dirty="0" smtClean="0">
                <a:solidFill>
                  <a:schemeClr val="tx1"/>
                </a:solidFill>
                <a:latin typeface="+mn-lt"/>
                <a:ea typeface="+mn-ea"/>
                <a:cs typeface="+mn-cs"/>
              </a:rPr>
              <a:t>5. Cuando en el plazo de un mes a partir de la fecha de recepción de la solicitud formal de coordinación de obras civiles no se haya conseguido un acuerdo, cualquiera de las partes, sin perjuicio del sometimiento de la cuestión a los tribunales, podrá plantear el conflicto ante la Comisión Nacional de los Mercados y la Competencia. La Comisión Nacional de los Mercados y la Competencia, teniendo plenamente en cuenta el principio de proporcionalidad, adoptará, en el plazo máximo de dos meses desde la recepción de toda la información, una decisión para resolver el conflicto, incluida la fijación de condiciones y precios equitativos y no discriminatorios cuando proceda.</a:t>
            </a:r>
          </a:p>
          <a:p>
            <a:r>
              <a:rPr lang="es-ES" sz="1200" b="0" i="0" u="none" strike="noStrike" kern="1200" baseline="0" dirty="0" smtClean="0">
                <a:solidFill>
                  <a:schemeClr val="tx1"/>
                </a:solidFill>
                <a:latin typeface="+mn-lt"/>
                <a:ea typeface="+mn-ea"/>
                <a:cs typeface="+mn-cs"/>
              </a:rPr>
              <a:t>6. A fin de negociar los acuerdos relativos a la coordinación de obras civiles a que hace referencia este artículo, los operadores que instalen o exploten redes públicas de comunicaciones electrónicas tienen derecho a acceder, previa solicitud por escrito, en la que se especifique la zona en la que tienen intención de desplegar elementos de las redes de comunicaciones electrónicas de alta y muy alta capacidad, a la siguiente información mínima relativa a las obras civiles relacionadas con la infraestructura física de los sujetos obligados, que estén en curso, para las que se haya presentado solicitud de permiso y aún no haya sido concedido o para las que se prevea realizar la primera presentación de solicitud de permiso, licencia o de la documentación que la sustituya ante las autoridades competentes en los seis meses siguientes a la presentación de la solicitud de coordinación:</a:t>
            </a:r>
          </a:p>
          <a:p>
            <a:r>
              <a:rPr lang="es-ES" sz="1200" b="0" i="0" u="none" strike="noStrike" kern="1200" baseline="0" dirty="0" smtClean="0">
                <a:solidFill>
                  <a:schemeClr val="tx1"/>
                </a:solidFill>
                <a:latin typeface="+mn-lt"/>
                <a:ea typeface="+mn-ea"/>
                <a:cs typeface="+mn-cs"/>
              </a:rPr>
              <a:t>a) localización y tipo de obra;</a:t>
            </a:r>
          </a:p>
          <a:p>
            <a:r>
              <a:rPr lang="es-ES" sz="1200" b="0" i="0" u="none" strike="noStrike" kern="1200" baseline="0" dirty="0" smtClean="0">
                <a:solidFill>
                  <a:schemeClr val="tx1"/>
                </a:solidFill>
                <a:latin typeface="+mn-lt"/>
                <a:ea typeface="+mn-ea"/>
                <a:cs typeface="+mn-cs"/>
              </a:rPr>
              <a:t>b) elementos de la red implicados;</a:t>
            </a:r>
          </a:p>
          <a:p>
            <a:r>
              <a:rPr lang="es-ES" sz="1200" b="0" i="0" u="none" strike="noStrike" kern="1200" baseline="0" dirty="0" smtClean="0">
                <a:solidFill>
                  <a:schemeClr val="tx1"/>
                </a:solidFill>
                <a:latin typeface="+mn-lt"/>
                <a:ea typeface="+mn-ea"/>
                <a:cs typeface="+mn-cs"/>
              </a:rPr>
              <a:t>c) fecha prevista de inicio de las obras y duración de estas, y</a:t>
            </a:r>
          </a:p>
          <a:p>
            <a:r>
              <a:rPr lang="es-ES" sz="1200" b="0" i="0" u="none" strike="noStrike" kern="1200" baseline="0" dirty="0" smtClean="0">
                <a:solidFill>
                  <a:schemeClr val="tx1"/>
                </a:solidFill>
                <a:latin typeface="+mn-lt"/>
                <a:ea typeface="+mn-ea"/>
                <a:cs typeface="+mn-cs"/>
              </a:rPr>
              <a:t>d) punto de contacto al que dirigirse.</a:t>
            </a:r>
          </a:p>
          <a:p>
            <a:r>
              <a:rPr lang="es-ES" sz="1200" b="0" i="0" u="none" strike="noStrike" kern="1200" baseline="0" dirty="0" smtClean="0">
                <a:solidFill>
                  <a:schemeClr val="tx1"/>
                </a:solidFill>
                <a:latin typeface="+mn-lt"/>
                <a:ea typeface="+mn-ea"/>
                <a:cs typeface="+mn-cs"/>
              </a:rPr>
              <a:t>7. Los sujetos obligados tienen la obligación de atender las solicitudes de información mínima relativa a las obras civiles en curso o previstas, otorgando el acceso a dicha información, en condiciones proporcionadas, no discriminatorias y transparentes, en el plazo de dos semanas a partir de la fecha de recepción de la solicitud.</a:t>
            </a:r>
          </a:p>
          <a:p>
            <a:r>
              <a:rPr lang="es-ES" sz="1200" b="0" i="0" u="none" strike="noStrike" kern="1200" baseline="0" dirty="0" smtClean="0">
                <a:solidFill>
                  <a:schemeClr val="tx1"/>
                </a:solidFill>
                <a:latin typeface="+mn-lt"/>
                <a:ea typeface="+mn-ea"/>
                <a:cs typeface="+mn-cs"/>
              </a:rPr>
              <a:t>8. Los sujetos obligados podrán limitar el acceso a la información mínima si es necesario por motivos de seguridad e integridad de las redes, de seguridad y defensa nacional, de salud o seguridad pública, de confidencialidad o de secreto comercial u operativo.</a:t>
            </a:r>
          </a:p>
          <a:p>
            <a:r>
              <a:rPr lang="es-ES" sz="1200" b="0" i="0" u="none" strike="noStrike" kern="1200" baseline="0" dirty="0" smtClean="0">
                <a:solidFill>
                  <a:schemeClr val="tx1"/>
                </a:solidFill>
                <a:latin typeface="+mn-lt"/>
                <a:ea typeface="+mn-ea"/>
                <a:cs typeface="+mn-cs"/>
              </a:rPr>
              <a:t>9. Cualquiera de las partes podrá plantear los conflictos que pudieran surgir en relación con las solicitudes de información mínima relativa a las obras civiles, ante la Comisión Nacional de los Mercados y la Competencia quien, teniendo plenamente en cuenta el principio de proporcionalidad, resolverá la diferencia en un plazo máximo de dos meses desde la recepción de toda la información.</a:t>
            </a:r>
          </a:p>
          <a:p>
            <a:r>
              <a:rPr lang="es-ES" sz="1200" b="0" i="0" u="none" strike="noStrike" kern="1200" baseline="0" dirty="0" smtClean="0">
                <a:solidFill>
                  <a:schemeClr val="tx1"/>
                </a:solidFill>
                <a:latin typeface="+mn-lt"/>
                <a:ea typeface="+mn-ea"/>
                <a:cs typeface="+mn-cs"/>
              </a:rPr>
              <a:t>10. El Ministerio de Asuntos Económicos y Transformación Digital gestionará el punto de información único de coordinación de obras civiles a través del cual los operadores que instalen o exploten redes públicas de comunicaciones electrónicas podrán acceder a la información mínima contemplada en este artículo.</a:t>
            </a:r>
          </a:p>
          <a:p>
            <a:r>
              <a:rPr lang="es-ES" sz="1200" b="0" i="0" u="none" strike="noStrike" kern="1200" baseline="0" dirty="0" smtClean="0">
                <a:solidFill>
                  <a:schemeClr val="tx1"/>
                </a:solidFill>
                <a:latin typeface="+mn-lt"/>
                <a:ea typeface="+mn-ea"/>
                <a:cs typeface="+mn-cs"/>
              </a:rPr>
              <a:t>11. Mediante real decreto se desarrollará lo establecido en este artículo, atendiendo a lo dispuesto en la Directiva 2014/61/UE, del Parlamento Europeo y del Consejo, de 15 de mayo de 2014, relativa a medidas para reducir el coste del despliegue de las redes de comunicaciones electrónicas de alta velocidad.</a:t>
            </a:r>
          </a:p>
          <a:p>
            <a:r>
              <a:rPr lang="es-ES" sz="1200" b="0" i="0" u="none" strike="noStrike" kern="1200" baseline="0" dirty="0" smtClean="0">
                <a:solidFill>
                  <a:schemeClr val="tx1"/>
                </a:solidFill>
                <a:latin typeface="+mn-lt"/>
                <a:ea typeface="+mn-ea"/>
                <a:cs typeface="+mn-cs"/>
              </a:rPr>
              <a:t>12. Lo establecido en el presente artículo se entenderá sin perjuicio de lo dispuesto en el artículo 51.2 o de cualquier obligación de reservar capacidad para el despliegue de redes públicas de comunicaciones electrónicas, independientemente de la existencia o no de solicitudes de coordinación de obra civil y sin perjuicio asimismo de lo dispuesto en la normativa de defensa de la competencia.</a:t>
            </a:r>
            <a:endParaRPr lang="es-ES" altLang="es-ES" sz="1200" b="1"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98</a:t>
            </a:fld>
            <a:endParaRPr lang="es-ES"/>
          </a:p>
        </p:txBody>
      </p:sp>
    </p:spTree>
    <p:extLst>
      <p:ext uri="{BB962C8B-B14F-4D97-AF65-F5344CB8AC3E}">
        <p14:creationId xmlns:p14="http://schemas.microsoft.com/office/powerpoint/2010/main" val="2868036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99</a:t>
            </a:fld>
            <a:endParaRPr lang="es-ES"/>
          </a:p>
        </p:txBody>
      </p:sp>
    </p:spTree>
    <p:extLst>
      <p:ext uri="{BB962C8B-B14F-4D97-AF65-F5344CB8AC3E}">
        <p14:creationId xmlns:p14="http://schemas.microsoft.com/office/powerpoint/2010/main" val="2611699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54. Acceso o uso de las redes de comunicaciones electrónicas titularidad de los órganos o entes gestores de infraestructuras de transporte de competencia estatal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1" i="0" u="none" strike="noStrike" kern="1200" spc="85"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1. Los órganos o entes pertenecientes a la Administración General del Estado así como cualesquiera otras entidades o sociedades encargados de la gestión de infraestructuras de transporte de competencia estatal que presten, directamente o a través de entidades o sociedades intermedias, servicios de comunicaciones electrónicas o comercialicen la explotación de redes públicas de comunicaciones electrónicas, negociarán con los operadores de redes y servicios de comunicaciones electrónicas interesados en el acceso o uso de las redes de comunicaciones electrónicas de las que aquellos sean titulares.</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2. Las condiciones para el acceso o uso de estas redes han de ser equitativas, no discriminatorias, objetivas, transparentes, neutrales y a precios de mercado, siempre que se garantice al menos la recuperación de coste de las inversiones y su operación y mantenimiento, para todos los operadores de redes y servicios de comunicaciones electrónicas, incluidos los pertenecientes o vinculados a dichos órganos o entes, sin que en ningún caso pueda establecerse derecho preferente o exclusivo alguno de acceso o uso a dichas redes en beneficio de un operador determinado o de una red concreta de comunicaciones electrónicas. En todo caso, deberá preservarse la seguridad de las infraestructuras de transporte en las que están instaladas las redes de comunicaciones electrónicas a que se refiere este artículo y de los servicios que en dichas infraestructuras se prestan.</a:t>
            </a: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u="none" strike="noStrike" kern="1200" spc="85" baseline="0" dirty="0" smtClean="0">
                <a:solidFill>
                  <a:schemeClr val="tx1"/>
                </a:solidFill>
                <a:latin typeface="+mn-lt"/>
                <a:ea typeface="+mn-ea"/>
                <a:cs typeface="+mn-cs"/>
              </a:rPr>
              <a:t>3. Las partes acordarán libremente los acuerdos del acceso o uso a que se refiere este artículo, a partir de las condiciones establecidas en el apartado anterior y sin perjuicio asimismo de lo dispuesto en la normativa de defensa de la competencia. Cualquiera de las partes podrá presentar un conflicto sobre el acceso y sus condiciones ante la Comisión Nacional de los Mercados y la Competencia, la cual, previa audiencia de las partes, dictará resolución vinculante sobre los extremos objeto del conflicto, en el plazo de cuatro meses, sin perjuicio de que puedan adoptarse medidas provisionales hasta el momento en que se dicte la resolución definitiva.</a:t>
            </a: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100</a:t>
            </a:fld>
            <a:endParaRPr lang="es-ES"/>
          </a:p>
        </p:txBody>
      </p:sp>
    </p:spTree>
    <p:extLst>
      <p:ext uri="{BB962C8B-B14F-4D97-AF65-F5344CB8AC3E}">
        <p14:creationId xmlns:p14="http://schemas.microsoft.com/office/powerpoint/2010/main" val="4122360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101</a:t>
            </a:fld>
            <a:endParaRPr lang="es-ES"/>
          </a:p>
        </p:txBody>
      </p:sp>
    </p:spTree>
    <p:extLst>
      <p:ext uri="{BB962C8B-B14F-4D97-AF65-F5344CB8AC3E}">
        <p14:creationId xmlns:p14="http://schemas.microsoft.com/office/powerpoint/2010/main" val="1613767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Artículo 55. Infraestructuras comunes y redes de comunicaciones electrónicas en los edificios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altLang="es-ES" sz="1200" b="0" i="0" u="none" strike="noStrike" kern="1200" spc="85" baseline="0" dirty="0" smtClean="0">
                <a:solidFill>
                  <a:schemeClr val="tx1"/>
                </a:solidFill>
                <a:latin typeface="+mn-lt"/>
                <a:ea typeface="+mn-ea"/>
                <a:cs typeface="+mn-cs"/>
              </a:rPr>
              <a:t>1. Mediante real decreto se desarrollará la normativa legal en materia de infraestructuras comunes de comunicaciones electrónicas en el interior de edificios y conjuntos inmobiliarios. Dicho real decreto determinará, tanto el punto de interconexión de la red interior con las redes públicas, como las condiciones aplicables a la propia red interior. Asimismo, regulará las garantías aplicables al acceso a los servicios de comunicaciones electrónicas a través de sistemas individuales en defecto de </a:t>
            </a:r>
            <a:r>
              <a:rPr lang="es-ES" sz="1200" b="0" i="0" u="none" strike="noStrike" kern="1200" baseline="0" dirty="0" smtClean="0">
                <a:solidFill>
                  <a:schemeClr val="tx1"/>
                </a:solidFill>
                <a:latin typeface="+mn-lt"/>
                <a:ea typeface="+mn-ea"/>
                <a:cs typeface="+mn-cs"/>
              </a:rPr>
              <a:t>infraestructuras comunes de comunicaciones electrónicas, y el régimen de instalación de éstas en todos aquellos aspectos no previstos en las disposiciones con rango legal reguladoras de la materia.</a:t>
            </a:r>
          </a:p>
          <a:p>
            <a:r>
              <a:rPr lang="es-ES" sz="1200" b="0" i="0" u="none" strike="noStrike" kern="1200" baseline="0" dirty="0" smtClean="0">
                <a:solidFill>
                  <a:schemeClr val="tx1"/>
                </a:solidFill>
                <a:latin typeface="+mn-lt"/>
                <a:ea typeface="+mn-ea"/>
                <a:cs typeface="+mn-cs"/>
              </a:rPr>
              <a:t>2. La normativa técnica básica de edificación que regule la infraestructura de obra civil en el interior de los edificios y conjuntos inmobiliarios deberá tomar en consideración las necesidades de soporte de los sistemas y redes de comunicaciones electrónicas fijadas de conformidad con la normativa a que se refiere el apartado 1, previendo que la infraestructura de obra civil disponga de capacidad suficiente para permitir el paso de las redes de los distintos operadores, de forma que se facilite la posibilidad de uso compartido de estas infraestructuras por aquéllos.</a:t>
            </a:r>
          </a:p>
          <a:p>
            <a:r>
              <a:rPr lang="es-ES" sz="1200" b="0" i="0" u="none" strike="noStrike" kern="1200" baseline="0" dirty="0" smtClean="0">
                <a:solidFill>
                  <a:schemeClr val="tx1"/>
                </a:solidFill>
                <a:latin typeface="+mn-lt"/>
                <a:ea typeface="+mn-ea"/>
                <a:cs typeface="+mn-cs"/>
              </a:rPr>
              <a:t>3. La normativa reguladora de las infraestructuras comunes de comunicaciones electrónicas promoverá la sostenibilidad de las edificaciones y conjuntos inmobiliarios, de uso residencial, industrial, terciario y dotacional, facilitando la introducción de aquellas tecnologías de la información y las comunicaciones y el «Internet de las Cosas» que favorezcan su eficiencia energética, accesibilidad y seguridad, tendiendo hacia la implantación progresiva en España del edificio sostenible y conectado con unidades de convivencia superiores y del concepto de hogar digital.</a:t>
            </a:r>
          </a:p>
          <a:p>
            <a:r>
              <a:rPr lang="es-ES" sz="1200" b="0" i="0" u="none" strike="noStrike" kern="1200" baseline="0" dirty="0" smtClean="0">
                <a:solidFill>
                  <a:schemeClr val="tx1"/>
                </a:solidFill>
                <a:latin typeface="+mn-lt"/>
                <a:ea typeface="+mn-ea"/>
                <a:cs typeface="+mn-cs"/>
              </a:rPr>
              <a:t>4. El Ministerio de Asuntos Económicos y Transformación Digital creará y mantendrá un inventario centralizado y actualizado de todos aquellos edificios o conjuntos inmobiliarios que disponen de infraestructuras comunes de telecomunicaciones instaladas. Dicho inventario será puesto a disposición de los operadores y de las empresas instaladoras de telecomunicación.</a:t>
            </a:r>
          </a:p>
          <a:p>
            <a:r>
              <a:rPr lang="es-ES" sz="1200" b="0" i="0" u="none" strike="noStrike" kern="1200" baseline="0" dirty="0" smtClean="0">
                <a:solidFill>
                  <a:schemeClr val="tx1"/>
                </a:solidFill>
                <a:latin typeface="+mn-lt"/>
                <a:ea typeface="+mn-ea"/>
                <a:cs typeface="+mn-cs"/>
              </a:rPr>
              <a:t>5. Los operadores podrán instalar los tramos finales de las redes fijas de comunicaciones electrónicas de alta y muy alta capacidad así como sus recursos asociados en los edificios, fincas y conjuntos inmobiliarios que estén acogidos, o deban acogerse, al régimen de propiedad horizontal o a los edificios que, en todo o en parte, hayan sido o sean objeto de arrendamiento por plazo superior a un año, salvo los que alberguen una sola vivienda, al objeto de que cualquier copropietario o, en su caso, arrendatario del inmueble pueda hacer uso de dichas redes.</a:t>
            </a:r>
          </a:p>
          <a:p>
            <a:r>
              <a:rPr lang="es-ES" sz="1200" b="0" i="0" u="none" strike="noStrike" kern="1200" baseline="0" dirty="0" smtClean="0">
                <a:solidFill>
                  <a:schemeClr val="tx1"/>
                </a:solidFill>
                <a:latin typeface="+mn-lt"/>
                <a:ea typeface="+mn-ea"/>
                <a:cs typeface="+mn-cs"/>
              </a:rPr>
              <a:t>En el caso de edificios en los que no exista una infraestructura común de comunicaciones electrónicas en el interior del edificio o conjunto inmobiliario, o la existente no permita instalar el correspondiente acceso a las redes fijas de comunicaciones electrónicas de alta y muy alta capacidad, dicha instalación podrá realizarse haciendo uso de los elementos comunes de la edificación. En los casos en los que no sea posible realizar la instalación en el interior de la edificación o finca por razones técnicas o económicas, la instalación podrá realizarse utilizando las fachadas de las edificaciones.</a:t>
            </a:r>
          </a:p>
          <a:p>
            <a:r>
              <a:rPr lang="es-ES" sz="1200" b="0" i="0" u="none" strike="noStrike" kern="1200" baseline="0" dirty="0" smtClean="0">
                <a:solidFill>
                  <a:schemeClr val="tx1"/>
                </a:solidFill>
                <a:latin typeface="+mn-lt"/>
                <a:ea typeface="+mn-ea"/>
                <a:cs typeface="+mn-cs"/>
              </a:rPr>
              <a:t>El operador que se proponga instalar los tramos finales de red y sus recursos asociados a que se refiere el presente apartado, deberá comunicarlo por escrito a la comunidad de propietarios o, en su caso, al propietario del edificio, junto con una descripción de la actuación que pretende realizar, antes de iniciar cualquier instalación. El formato, contenido, y plazos formales de presentación tanto de la comunicación escrita como de la descripción de actuación referidos en el presente párrafo serán determinados reglamentariamente. En todo caso, corresponderá al operador acreditar que la comunicación escrita ha sido entregada.</a:t>
            </a:r>
          </a:p>
          <a:p>
            <a:r>
              <a:rPr lang="es-ES" sz="1200" b="0" i="0" u="none" strike="noStrike" kern="1200" baseline="0" dirty="0" smtClean="0">
                <a:solidFill>
                  <a:schemeClr val="tx1"/>
                </a:solidFill>
                <a:latin typeface="+mn-lt"/>
                <a:ea typeface="+mn-ea"/>
                <a:cs typeface="+mn-cs"/>
              </a:rPr>
              <a:t>La instalación no podrá realizarse si en el plazo de un mes desde que la comunicación se produzca,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existente que permita dicho acceso de alta o muy alta capacidad. Transcurrido el plazo de un mes antes señalado desde que la comunicación se produzca sin que el operador hubiera obtenido respuesta, o el plazo de tres meses siguientes a la contestación sin que se haya realizado la instalación de la infraestructura común de comunicaciones electrónicas, el operador estará habilitado para iniciar la instalación de los tramos finales de red y sus recursos asociados, si bien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El procedimiento del párrafo anterior no será aplicable al operador que se proponga instalar los tramos finales de redes fijas de comunicaciones electrónicas de alta y muy alta capacidad y sus recursos asociados en un edificio o conjunto inmobiliario en el que otro operador haya iniciado o instalado tramos finales de dichas redes; o en aquellos casos, sean edificaciones o fincas sujetas al régimen de propiedad horizontal o no, en los que se trate de un tramo para dar continuidad a una instalación que sea necesaria para proporcionar acceso a dichas redes en edificios o fincas colindantes o cercanas y no exista otra alternativa económicamente eficiente y técnicamente viable que quede justificada, en cuyo caso la comunidad de propietarios o el propietario no podrá denegar al operador la instalación de los tramos finales en el edificio, ni podrá denegar la instalación del tramo de red necesario para dar continuidad de la red hacia los edificios o fincas colindantes. En ambos supuestos deberá existir, en todo caso, una comunicación previa mínima de un mes de antelación del operador a la comunidad de propietarios o al propietario junto con una descripción de la actuación que pretende realizar, antes de iniciar cualquier instalación.</a:t>
            </a:r>
          </a:p>
          <a:p>
            <a:r>
              <a:rPr lang="es-ES" sz="1200" b="0" i="0" u="none" strike="noStrike" kern="1200" baseline="0" dirty="0" smtClean="0">
                <a:solidFill>
                  <a:schemeClr val="tx1"/>
                </a:solidFill>
                <a:latin typeface="+mn-lt"/>
                <a:ea typeface="+mn-ea"/>
                <a:cs typeface="+mn-cs"/>
              </a:rPr>
              <a:t>En todo caso, será necesario que el operador indique a la comunidad de propietarios o al propietario el día de inicio de la instalación.</a:t>
            </a:r>
          </a:p>
          <a:p>
            <a:r>
              <a:rPr lang="es-ES" sz="1200" b="0" i="0" u="none" strike="noStrike" kern="1200" baseline="0" dirty="0" smtClean="0">
                <a:solidFill>
                  <a:schemeClr val="tx1"/>
                </a:solidFill>
                <a:latin typeface="+mn-lt"/>
                <a:ea typeface="+mn-ea"/>
                <a:cs typeface="+mn-cs"/>
              </a:rPr>
              <a:t>6. Los operadores serán responsables de cualquier daño que inflijan en las edificaciones o fincas como consecuencia de las actividades de instalación de las redes y recursos asociados a que se refiere el apartado anterior.</a:t>
            </a:r>
          </a:p>
          <a:p>
            <a:r>
              <a:rPr lang="es-ES" sz="1200" b="0" i="0" u="none" strike="noStrike" kern="1200" baseline="0" dirty="0" smtClean="0">
                <a:solidFill>
                  <a:schemeClr val="tx1"/>
                </a:solidFill>
                <a:latin typeface="+mn-lt"/>
                <a:ea typeface="+mn-ea"/>
                <a:cs typeface="+mn-cs"/>
              </a:rPr>
              <a:t>7. Por orden del Ministerio de Asuntos Económicos y Transformación Digital se determinarán los aspectos técnicos que deben cumplir los operadores en la instalación de los recursos asociados a las redes fijas de comunicaciones electrónicas de alta y muy alta capacidad así como la obra civil asociada en los supuestos contemplados en el apartado 5 de este artículo, con el objetivo de reducir molestias y cargas a los ciudadanos, optimizar la instalación de las redes y facilitar el despliegue de las redes por los distintos operadores.</a:t>
            </a:r>
          </a:p>
          <a:p>
            <a:r>
              <a:rPr lang="es-ES" sz="1200" b="0" i="0" u="none" strike="noStrike" kern="1200" baseline="0" dirty="0" smtClean="0">
                <a:solidFill>
                  <a:schemeClr val="tx1"/>
                </a:solidFill>
                <a:latin typeface="+mn-lt"/>
                <a:ea typeface="+mn-ea"/>
                <a:cs typeface="+mn-cs"/>
              </a:rPr>
              <a:t>8. La Comisión Nacional de los Mercados y la Competencia podrá imponer, previa solicitud razonable o de oficio, a los operadores y a los propietarios de los correspondientes cables o recursos asociados cuando estos propietarios no sean operadores, previo trámite de información pública, obligaciones objetivas, transparentes, proporcionadas y no discriminatorias relativas al acceso o utilización compartida de los tramos finales de las redes de acceso, incluyendo los que discurran por el interior de las edificaciones y conjuntos inmobiliarios, o hasta el primer punto de concentración o distribución ubicado en su exterior, cuando la duplicación de esta infraestructura sea económicamente ineficiente o físicamente inviable. Las condiciones impuestas podrán incluir normas específicas sobre el acceso a dichos elementos de redes y a los recursos y servicios asociados, transparencia y no discriminación, así como de prorrateo de los costes de acceso, los cuales, en su caso, se ajustarán para tener en cuenta los factores de riesgo.</a:t>
            </a:r>
          </a:p>
          <a:p>
            <a:r>
              <a:rPr lang="es-ES" sz="1200" b="0" i="0" u="none" strike="noStrike" kern="1200" baseline="0" dirty="0" smtClean="0">
                <a:solidFill>
                  <a:schemeClr val="tx1"/>
                </a:solidFill>
                <a:latin typeface="+mn-lt"/>
                <a:ea typeface="+mn-ea"/>
                <a:cs typeface="+mn-cs"/>
              </a:rPr>
              <a:t>Cuando la Comisión Nacional de los Mercados y la Competencia concluya, habida cuenta en su caso de las obligaciones resultantes de cualquier análisis de mercado pertinente, que las obligaciones impuestas en virtud de lo dispuesto en el párrafo anterior no resuelven de modo suficiente barreras físicas o económicas importantes y no transitorias a la replicación subyacente a una situación existente o incipiente en el mercado que limitan significativamente los resultados de competitividad para los usuarios finales, podrá ampliar la imposición de dichas obligaciones de acceso, en condiciones justas y razonables, más allá del primer punto de concentración o distribución hasta un punto que considere es el más próximo a los usuarios finales que pueda acoger un número de conexiones de usuarios finales suficiente como para ser viable comercialmente para los solicitantes de acceso eficientes. Al determinar la extensión de la ampliación más allá del primer punto de concentración o de distribución, la Comisión Nacional de los Mercados y la Competencia tendrá en cuenta en la mayor medida posible las correspondientes directrices del ORECE. Si ello se justifica por motivos técnicos o económicos, la Comisión Nacional de los Mercados y la Competencia podrá imponer unas obligaciones de acceso activas o virtuales.</a:t>
            </a:r>
          </a:p>
          <a:p>
            <a:r>
              <a:rPr lang="es-ES" sz="1200" b="0" i="0" u="none" strike="noStrike" kern="1200" baseline="0" dirty="0" smtClean="0">
                <a:solidFill>
                  <a:schemeClr val="tx1"/>
                </a:solidFill>
                <a:latin typeface="+mn-lt"/>
                <a:ea typeface="+mn-ea"/>
                <a:cs typeface="+mn-cs"/>
              </a:rPr>
              <a:t>La Comisión Nacional de los Mercados y la Competencia no impondrá las obligaciones mencionadas en el párrafo anterior en cualquiera de los siguientes supuestos:</a:t>
            </a:r>
          </a:p>
          <a:p>
            <a:r>
              <a:rPr lang="es-ES" sz="1200" b="0" i="0" u="none" strike="noStrike" kern="1200" baseline="0" dirty="0" smtClean="0">
                <a:solidFill>
                  <a:schemeClr val="tx1"/>
                </a:solidFill>
                <a:latin typeface="+mn-lt"/>
                <a:ea typeface="+mn-ea"/>
                <a:cs typeface="+mn-cs"/>
              </a:rPr>
              <a:t>a) el operador sea exclusivamente mayorista y pone a disposición de cualquier operador unos medios de acceso a los usuarios finales alternativos, viables y similares en condiciones justas, no discriminatorias y razonables a una red de muy alta capacidad. La Comisión Nacional de los Mercados y la Competencia podrá hacer extensiva esta exención a otros operadores que ofrezcan, en condiciones justas, no discriminatorias y razonables, acceso a una red de muy alta capacidad. Esta exención no podrá aplicarse cuando las redes públicas de comunicaciones electrónicas sean o hayan sido financiadas públicamente;</a:t>
            </a:r>
          </a:p>
          <a:p>
            <a:r>
              <a:rPr lang="es-ES" sz="1200" b="0" i="0" u="none" strike="noStrike" kern="1200" baseline="0" dirty="0" smtClean="0">
                <a:solidFill>
                  <a:schemeClr val="tx1"/>
                </a:solidFill>
                <a:latin typeface="+mn-lt"/>
                <a:ea typeface="+mn-ea"/>
                <a:cs typeface="+mn-cs"/>
              </a:rPr>
              <a:t>b) se ponga en peligro la viabilidad económica o financiera de un nuevo despliegue de redes, en particular mediante proyectos locales de menor dimensión.</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104</a:t>
            </a:fld>
            <a:endParaRPr lang="es-ES"/>
          </a:p>
        </p:txBody>
      </p:sp>
    </p:spTree>
    <p:extLst>
      <p:ext uri="{BB962C8B-B14F-4D97-AF65-F5344CB8AC3E}">
        <p14:creationId xmlns:p14="http://schemas.microsoft.com/office/powerpoint/2010/main" val="42011305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105</a:t>
            </a:fld>
            <a:endParaRPr lang="es-ES"/>
          </a:p>
        </p:txBody>
      </p:sp>
    </p:spTree>
    <p:extLst>
      <p:ext uri="{BB962C8B-B14F-4D97-AF65-F5344CB8AC3E}">
        <p14:creationId xmlns:p14="http://schemas.microsoft.com/office/powerpoint/2010/main" val="4151393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106</a:t>
            </a:fld>
            <a:endParaRPr lang="es-ES"/>
          </a:p>
        </p:txBody>
      </p:sp>
    </p:spTree>
    <p:extLst>
      <p:ext uri="{BB962C8B-B14F-4D97-AF65-F5344CB8AC3E}">
        <p14:creationId xmlns:p14="http://schemas.microsoft.com/office/powerpoint/2010/main" val="9700670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107</a:t>
            </a:fld>
            <a:endParaRPr lang="es-ES"/>
          </a:p>
        </p:txBody>
      </p:sp>
    </p:spTree>
    <p:extLst>
      <p:ext uri="{BB962C8B-B14F-4D97-AF65-F5344CB8AC3E}">
        <p14:creationId xmlns:p14="http://schemas.microsoft.com/office/powerpoint/2010/main" val="8322032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108</a:t>
            </a:fld>
            <a:endParaRPr lang="es-ES"/>
          </a:p>
        </p:txBody>
      </p:sp>
    </p:spTree>
    <p:extLst>
      <p:ext uri="{BB962C8B-B14F-4D97-AF65-F5344CB8AC3E}">
        <p14:creationId xmlns:p14="http://schemas.microsoft.com/office/powerpoint/2010/main" val="13252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ES" sz="1200" b="1" i="0" u="none" strike="noStrike" kern="1200" baseline="0" dirty="0" smtClean="0">
                <a:solidFill>
                  <a:schemeClr val="tx1"/>
                </a:solidFill>
                <a:latin typeface="+mn-lt"/>
                <a:ea typeface="+mn-ea"/>
                <a:cs typeface="+mn-cs"/>
              </a:rPr>
              <a:t>PREÁMBULO</a:t>
            </a:r>
          </a:p>
          <a:p>
            <a:pPr algn="ctr"/>
            <a:endParaRPr lang="es-ES" sz="1200" b="1"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a:t>
            </a:r>
          </a:p>
          <a:p>
            <a:r>
              <a:rPr lang="es-ES" sz="1200" b="0" i="0" u="none" strike="noStrike" kern="1200" baseline="0" dirty="0" smtClean="0">
                <a:solidFill>
                  <a:schemeClr val="tx1"/>
                </a:solidFill>
                <a:latin typeface="+mn-lt"/>
                <a:ea typeface="+mn-ea"/>
                <a:cs typeface="+mn-cs"/>
              </a:rPr>
              <a:t>La Ley 9/2014, de 9 de mayo, General de Telecomunicaciones, introdujo reformas estructurales en el régimen jurídico de las telecomunicaciones dirigidas a facilitar el despliegue de redes y la prestación de servicios por parte de los operadores. Dicha ley estableció las bases para asegurar que la extensión de las redes de nueva generación se llevase a cabo conforme a los principios de fomento de la inversión e impulso de la competencia, garantizando un marco regulatorio claro y estable, que ha proporcionado seguridad jurídica y eliminado barreras que dificultaban el despliegue de redes. Ello ha permitido a los operadores ofrecer a los usuarios servicios innovadores, de mayor calidad y cobertura, a precios competitivos y con mejores condiciones, contribuyendo de este modo a potenciar la competitividad y la productividad de la economía española en su conjunto.</a:t>
            </a:r>
          </a:p>
          <a:p>
            <a:r>
              <a:rPr lang="es-ES" sz="1200" b="0" i="0" u="none" strike="noStrike" kern="1200" baseline="0" dirty="0" smtClean="0">
                <a:solidFill>
                  <a:schemeClr val="tx1"/>
                </a:solidFill>
                <a:latin typeface="+mn-lt"/>
                <a:ea typeface="+mn-ea"/>
                <a:cs typeface="+mn-cs"/>
              </a:rPr>
              <a:t>En la actualidad, las redes alcanzan en nuestro país una cobertura del 95,2 por ciento de la población para una velocidad de acceso de 30 Mbps y del 87,6 por ciento para una velocidad de acceso de 100 Mbps, situando a España en una posición buena en el ámbito europeo en lo que se refiere a infraestructuras de conectividad de banda ancha, tal como reconoce la Comisión Europea en su «Índice de la Sociedad y la Economía Digitales 2020 (DESI)» en el que se indica que el despliegue de redes de fibra óptica (FTTP) sigue siendo una característica importante del mercado digital español, con una cobertura del 95,2 por ciento de los hogares, muy por encima de la media de la UE que se sitúa en el 34 por ciento. De acuerdo con datos del Observatorio Nacional del Sector de las Telecomunicaciones y de la Sociedad de la Información, el volumen de negocio del sector de las telecomunicaciones en España se situó en torno a los 28.337 millones de euros en 2020, suponiendo el sector de las Tecnologías de la Información y el Conocimiento el 3,23 por ciento del PIB nacional y dando empleo a 446.881 personas. Además, según datos de evolución del mercado de la Comisión Nacional de los Mercados y la Competencia, existe un elevado grado de despliegue por parte de diferentes operadores en el mercado español.</a:t>
            </a:r>
          </a:p>
          <a:p>
            <a:r>
              <a:rPr lang="es-ES" sz="1200" b="0" i="0" u="none" strike="noStrike" kern="1200" baseline="0" dirty="0" smtClean="0">
                <a:solidFill>
                  <a:schemeClr val="tx1"/>
                </a:solidFill>
                <a:latin typeface="+mn-lt"/>
                <a:ea typeface="+mn-ea"/>
                <a:cs typeface="+mn-cs"/>
              </a:rPr>
              <a:t>En estos momentos de incertidumbre internacional, las telecomunicaciones constituyen uno de los sectores más dinámicos de la economía y uno de los que más pueden contribuir, por su carácter transversal, al crecimiento, la productividad y a la generación de empleo, situándose asimismo como palanca de la transformación digital y ecológica y como motor del desarrollo sostenible y el bienestar social.</a:t>
            </a:r>
          </a:p>
          <a:p>
            <a:r>
              <a:rPr lang="es-ES" sz="1200" b="0" i="0" u="none" strike="noStrike" kern="1200" baseline="0" dirty="0" smtClean="0">
                <a:solidFill>
                  <a:schemeClr val="tx1"/>
                </a:solidFill>
                <a:latin typeface="+mn-lt"/>
                <a:ea typeface="+mn-ea"/>
                <a:cs typeface="+mn-cs"/>
              </a:rPr>
              <a:t>Con ocasión de la declaración de la pandemia por COVID-19, se ha demostrado que las telecomunicaciones no solo garantizan la prestación de servicios muy necesarios como son el teletrabajo, la telemedicina o la enseñanza online, sino que también favorecen el crecimiento de otros sectores como la industria de los contenidos, el almacenamiento y procesamiento de datos en la nube, el «Internet de las Cosas» o la automoción conectada.</a:t>
            </a:r>
          </a:p>
          <a:p>
            <a:r>
              <a:rPr lang="es-ES" sz="1200" b="0" i="0" u="none" strike="noStrike" kern="1200" baseline="0" dirty="0" smtClean="0">
                <a:solidFill>
                  <a:schemeClr val="tx1"/>
                </a:solidFill>
                <a:latin typeface="+mn-lt"/>
                <a:ea typeface="+mn-ea"/>
                <a:cs typeface="+mn-cs"/>
              </a:rPr>
              <a:t>Las telecomunicaciones son también un elemento de impulso a la transición ecológica hacia un nuevo modelo económico y social basado en la eficiencia energética, la movilidad sostenible y la economía circular, dado que al ser un sector que genera un bajo nivel de emisiones relativo, su papel puede ser fundamental en la lucha frente al cambio climático al facilitar un uso más eficiente de los recursos energéticos en otros sectores.</a:t>
            </a:r>
          </a:p>
          <a:p>
            <a:r>
              <a:rPr lang="es-ES" sz="1200" b="0" i="0" u="none" strike="noStrike" kern="1200" baseline="0" dirty="0" smtClean="0">
                <a:solidFill>
                  <a:schemeClr val="tx1"/>
                </a:solidFill>
                <a:latin typeface="+mn-lt"/>
                <a:ea typeface="+mn-ea"/>
                <a:cs typeface="+mn-cs"/>
              </a:rPr>
              <a:t>En este sentido, la computación en centros de datos se ha incrementado en más de un 500 por ciento entre los años 2010 y 2018, mientras que el consumo de energía eléctrica por este sector solo ha aumentado un 6 por ciento y es evidente, por ejemplo, que durante la pandemia la traslación de actividad social a las infraestructuras digitales ha supuesto una sustancial mejora de la calidad del aire y del medio ambiente.</a:t>
            </a:r>
          </a:p>
          <a:p>
            <a:r>
              <a:rPr lang="es-ES" sz="1200" b="0" i="0" u="none" strike="noStrike" kern="1200" baseline="0" dirty="0" smtClean="0">
                <a:solidFill>
                  <a:schemeClr val="tx1"/>
                </a:solidFill>
                <a:latin typeface="+mn-lt"/>
                <a:ea typeface="+mn-ea"/>
                <a:cs typeface="+mn-cs"/>
              </a:rPr>
              <a:t>Las redes de muy alta capacidad, y en especial la nueva generación de telefonía móvil 5G, son claves para cumplir con los ambiciosos objetivos de </a:t>
            </a:r>
            <a:r>
              <a:rPr lang="es-ES" sz="1200" b="0" i="0" u="none" strike="noStrike" kern="1200" baseline="0" dirty="0" err="1" smtClean="0">
                <a:solidFill>
                  <a:schemeClr val="tx1"/>
                </a:solidFill>
                <a:latin typeface="+mn-lt"/>
                <a:ea typeface="+mn-ea"/>
                <a:cs typeface="+mn-cs"/>
              </a:rPr>
              <a:t>descarbonización</a:t>
            </a:r>
            <a:r>
              <a:rPr lang="es-ES" sz="1200" b="0" i="0" u="none" strike="noStrike" kern="1200" baseline="0" dirty="0" smtClean="0">
                <a:solidFill>
                  <a:schemeClr val="tx1"/>
                </a:solidFill>
                <a:latin typeface="+mn-lt"/>
                <a:ea typeface="+mn-ea"/>
                <a:cs typeface="+mn-cs"/>
              </a:rPr>
              <a:t> y reducción de emisiones de gases de efecto invernadero asumidos en el ámbito europeo para el año 2030, ya que facilitan la aparición de nuevos servicios inteligentes máquina a máquina (redes eléctricas inteligentes, logística inteligente, ciudades inteligentes, sistemas de producción inteligente) y la sustitución de determinadas actividades físicas por otras virtuales, evitando desplazamientos innecesarios y contribuyendo a la implantación de nuevas fuentes de energía limpias y renovables.</a:t>
            </a:r>
          </a:p>
          <a:p>
            <a:r>
              <a:rPr lang="es-ES" sz="1200" b="0" i="0" u="none" strike="noStrike" kern="1200" baseline="0" dirty="0" smtClean="0">
                <a:solidFill>
                  <a:schemeClr val="tx1"/>
                </a:solidFill>
                <a:latin typeface="+mn-lt"/>
                <a:ea typeface="+mn-ea"/>
                <a:cs typeface="+mn-cs"/>
              </a:rPr>
              <a:t>Dicho proceso de virtualización de la economía supondría la sustitución de procesos, desplazamientos, reuniones y viajes por alternativas virtuales de bajas emisiones con objeto de apostar por salas de reuniones virtuales a las que conectarse a través de las comunicaciones electrónicas, fomentar el uso de productos de telecomunicaciones para que los empleados puedan trabajar a distancia desde su casa o utilizar las comunicaciones móviles para mejorar los procesos de comercio electrónico y facilitar los sistemas de pedido y entrega de las compras. Estas iniciativas no solo permitirían adaptarnos a eventuales medidas de contención sanitaria ante posibles epidemias, sino que también lograrían reducir las emisiones de CO2 en Europa en más de 22 millones de toneladas, así como un ahorro potencial en consumo energético de 14.100 millones de euros (en España, la reducción alcanzaría los 2 millones de toneladas de emisiones de CO2, y el ahorro hasta 1.330 millones de euros).</a:t>
            </a:r>
          </a:p>
          <a:p>
            <a:r>
              <a:rPr lang="es-ES" sz="1200" b="0" i="0" u="none" strike="noStrike" kern="1200" baseline="0" dirty="0" smtClean="0">
                <a:solidFill>
                  <a:schemeClr val="tx1"/>
                </a:solidFill>
                <a:latin typeface="+mn-lt"/>
                <a:ea typeface="+mn-ea"/>
                <a:cs typeface="+mn-cs"/>
              </a:rPr>
              <a:t>Por tanto, el sector de las comunicaciones electrónicas supone una indudable contribución claramente positiva a la </a:t>
            </a:r>
            <a:r>
              <a:rPr lang="es-ES" sz="1200" b="0" i="0" u="none" strike="noStrike" kern="1200" baseline="0" dirty="0" err="1" smtClean="0">
                <a:solidFill>
                  <a:schemeClr val="tx1"/>
                </a:solidFill>
                <a:latin typeface="+mn-lt"/>
                <a:ea typeface="+mn-ea"/>
                <a:cs typeface="+mn-cs"/>
              </a:rPr>
              <a:t>descarbonización</a:t>
            </a:r>
            <a:r>
              <a:rPr lang="es-ES" sz="1200" b="0" i="0" u="none" strike="noStrike" kern="1200" baseline="0" dirty="0" smtClean="0">
                <a:solidFill>
                  <a:schemeClr val="tx1"/>
                </a:solidFill>
                <a:latin typeface="+mn-lt"/>
                <a:ea typeface="+mn-ea"/>
                <a:cs typeface="+mn-cs"/>
              </a:rPr>
              <a:t> de la economía.</a:t>
            </a:r>
          </a:p>
          <a:p>
            <a:r>
              <a:rPr lang="es-ES" sz="1200" b="0" i="0" u="none" strike="noStrike" kern="1200" baseline="0" dirty="0" smtClean="0">
                <a:solidFill>
                  <a:schemeClr val="tx1"/>
                </a:solidFill>
                <a:latin typeface="+mn-lt"/>
                <a:ea typeface="+mn-ea"/>
                <a:cs typeface="+mn-cs"/>
              </a:rPr>
              <a:t>Por otro lado, el establecimiento de las nuevas redes, al ser palanca de vertebración territorial, puede ayudar a la fijación de la población en el territorio, combatiendo la despoblación rural, lo que, según el Informe sobre el uso de la tierra y el cambio climático, elaborado en 2019, por el Panel Intergubernamental de Expertos en Cambio Climático (IPCC en adelante) de la ONU, constituye uno de los medios más eficaces para luchar contra los efectos del cambio climático.</a:t>
            </a:r>
          </a:p>
          <a:p>
            <a:r>
              <a:rPr lang="es-ES" sz="1200" b="0" i="0" u="none" strike="noStrike" kern="1200" baseline="0" dirty="0" smtClean="0">
                <a:solidFill>
                  <a:schemeClr val="tx1"/>
                </a:solidFill>
                <a:latin typeface="+mn-lt"/>
                <a:ea typeface="+mn-ea"/>
                <a:cs typeface="+mn-cs"/>
              </a:rPr>
              <a:t>El despliegue de nuevas redes en el medio rural, en especial en los territorios con gran dispersión poblacional y complicada orografía, resulta imprescindible para posibilitar un adecuado desarrollo económico y fomentar el emprendimiento y la creación de empleo.</a:t>
            </a:r>
          </a:p>
          <a:p>
            <a:r>
              <a:rPr lang="es-ES" sz="1200" b="0" i="0" u="none" strike="noStrike" kern="1200" baseline="0" dirty="0" smtClean="0">
                <a:solidFill>
                  <a:schemeClr val="tx1"/>
                </a:solidFill>
                <a:latin typeface="+mn-lt"/>
                <a:ea typeface="+mn-ea"/>
                <a:cs typeface="+mn-cs"/>
              </a:rPr>
              <a:t>En cuanto a los efectos económicos de la tecnología 5G, los análisis de la Comisión Europea sobre los beneficios estimados de su introducción en cuatro sectores productivos (automoción, salud, transporte y </a:t>
            </a:r>
            <a:r>
              <a:rPr lang="es-ES" sz="1200" b="0" i="0" u="none" strike="noStrike" kern="1200" baseline="0" dirty="0" err="1" smtClean="0">
                <a:solidFill>
                  <a:schemeClr val="tx1"/>
                </a:solidFill>
                <a:latin typeface="+mn-lt"/>
                <a:ea typeface="+mn-ea"/>
                <a:cs typeface="+mn-cs"/>
              </a:rPr>
              <a:t>utilities</a:t>
            </a:r>
            <a:r>
              <a:rPr lang="es-ES" sz="1200" b="0" i="0" u="none" strike="noStrike" kern="1200" baseline="0" dirty="0" smtClean="0">
                <a:solidFill>
                  <a:schemeClr val="tx1"/>
                </a:solidFill>
                <a:latin typeface="+mn-lt"/>
                <a:ea typeface="+mn-ea"/>
                <a:cs typeface="+mn-cs"/>
              </a:rPr>
              <a:t>) prevén un aumento progresivo hasta alcanzar los 62.500 millones de euros de impacto directo anual dentro de la Unión Europea en 2025, lo que se elevaría a 113.000 millones de euros si se suman los impactos indirectos. El mismo estudio estima que en nuestro país se obtendrían unos beneficios indirectos en los cuatro sectores analizados de 14.600 millones de euros y una importante creación de empleo.</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II</a:t>
            </a:r>
          </a:p>
          <a:p>
            <a:r>
              <a:rPr lang="es-ES" sz="1200" b="0" i="0" u="none" strike="noStrike" kern="1200" baseline="0" dirty="0" smtClean="0">
                <a:solidFill>
                  <a:schemeClr val="tx1"/>
                </a:solidFill>
                <a:latin typeface="+mn-lt"/>
                <a:ea typeface="+mn-ea"/>
                <a:cs typeface="+mn-cs"/>
              </a:rPr>
              <a:t>La aprobación de esta ley constituye una de las medidas incluidas en el Plan de Recuperación, Transformación y Resiliencia de la economía española (PRTR), aprobado por la Comisión Europea el día 16 de junio de 2021, con el objetivo a corto plazo de apoyar la recuperación de la economía española tras la crisis sanitaria, impulsar a medio plazo un proceso de transformación estructural y lograr a largo plazo un desarrollo más sostenible y </a:t>
            </a:r>
            <a:r>
              <a:rPr lang="es-ES" sz="1200" b="0" i="0" u="none" strike="noStrike" kern="1200" baseline="0" dirty="0" err="1" smtClean="0">
                <a:solidFill>
                  <a:schemeClr val="tx1"/>
                </a:solidFill>
                <a:latin typeface="+mn-lt"/>
                <a:ea typeface="+mn-ea"/>
                <a:cs typeface="+mn-cs"/>
              </a:rPr>
              <a:t>resiliente</a:t>
            </a:r>
            <a:r>
              <a:rPr lang="es-ES" sz="1200" b="0" i="0" u="none" strike="noStrike" kern="1200" baseline="0" dirty="0" smtClean="0">
                <a:solidFill>
                  <a:schemeClr val="tx1"/>
                </a:solidFill>
                <a:latin typeface="+mn-lt"/>
                <a:ea typeface="+mn-ea"/>
                <a:cs typeface="+mn-cs"/>
              </a:rPr>
              <a:t> desde el punto de vista económico financiero.</a:t>
            </a:r>
          </a:p>
          <a:p>
            <a:r>
              <a:rPr lang="es-ES" sz="1200" b="0" i="0" u="none" strike="noStrike" kern="1200" baseline="0" dirty="0" smtClean="0">
                <a:solidFill>
                  <a:schemeClr val="tx1"/>
                </a:solidFill>
                <a:latin typeface="+mn-lt"/>
                <a:ea typeface="+mn-ea"/>
                <a:cs typeface="+mn-cs"/>
              </a:rPr>
              <a:t>Con esta medida incluida dentro de la Componente 15 del PRTR «Conectividad digital, impulso a la ciberseguridad y despliegue del 5G» se pretende la tramitación y aprobación de una nueva Ley General de Telecomunicaciones, transposición de la Directiva 2018/1972 del Código Europeo de Comunicaciones Electrónicas.</a:t>
            </a:r>
          </a:p>
          <a:p>
            <a:r>
              <a:rPr lang="es-ES" sz="1200" b="0" i="0" u="none" strike="noStrike" kern="1200" baseline="0" dirty="0" smtClean="0">
                <a:solidFill>
                  <a:schemeClr val="tx1"/>
                </a:solidFill>
                <a:latin typeface="+mn-lt"/>
                <a:ea typeface="+mn-ea"/>
                <a:cs typeface="+mn-cs"/>
              </a:rPr>
              <a:t>En concreto, la aprobación de esta ley constituye la ejecución de la medida C15.R1 del PRTR consistente en la «Reforma del marco normativo de telecomunicaciones: Ley General, instrumentos regulatorios e Instrumentos de aplicación».</a:t>
            </a:r>
          </a:p>
          <a:p>
            <a:r>
              <a:rPr lang="es-ES" sz="1200" b="0" i="0" u="none" strike="noStrike" kern="1200" baseline="0" dirty="0" smtClean="0">
                <a:solidFill>
                  <a:schemeClr val="tx1"/>
                </a:solidFill>
                <a:latin typeface="+mn-lt"/>
                <a:ea typeface="+mn-ea"/>
                <a:cs typeface="+mn-cs"/>
              </a:rPr>
              <a:t>En cumplimiento de lo dispuesto en el Plan de Recuperación, Transformación y Resiliencia, en el Reglamento (UE) 2021/241 del Parlamento Europeo y del Consejo, de 12 de febrero de 2021, por el que se establece el Mecanismo de Recuperación y Resiliencia, y su normativa de desarrollo, en particular la Comunicación de la Comisión Guía técnica (2021/C 58/01) sobre la aplicación del principio de «no causar un perjuicio significativo», así como lo requerido en la Decisión de Ejecución del Consejo relativa a la aprobación de la evaluación del Plan de Recuperación, Transformación y Resiliencia de España (CID) y su documento anexo, todas las actuaciones que se lleven a cabo en cumplimiento de la presente ley deben respetar el principio de no causar un perjuicio significativo al medioambiente (principio DNSH por sus siglas en inglés, «Do No </a:t>
            </a:r>
            <a:r>
              <a:rPr lang="es-ES" sz="1200" b="0" i="0" u="none" strike="noStrike" kern="1200" baseline="0" dirty="0" err="1" smtClean="0">
                <a:solidFill>
                  <a:schemeClr val="tx1"/>
                </a:solidFill>
                <a:latin typeface="+mn-lt"/>
                <a:ea typeface="+mn-ea"/>
                <a:cs typeface="+mn-cs"/>
              </a:rPr>
              <a:t>Significant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Harm</a:t>
            </a:r>
            <a:r>
              <a:rPr lang="es-ES" sz="1200" b="0" i="0" u="none" strike="noStrike" kern="1200" baseline="0" dirty="0" smtClean="0">
                <a:solidFill>
                  <a:schemeClr val="tx1"/>
                </a:solidFill>
                <a:latin typeface="+mn-lt"/>
                <a:ea typeface="+mn-ea"/>
                <a:cs typeface="+mn-cs"/>
              </a:rPr>
              <a:t>»). Ello incluye el cumplimiento de las condiciones específicas asignadas en la Componente 15, así como en la medida R1 en la que se enmarcan dichas actuaciones en lo referido al principio DNSH y especialmente las recogidas en los apartados 3 y 8 del documento del Componente del Plan y en el anexo a la CID.</a:t>
            </a:r>
          </a:p>
          <a:p>
            <a:r>
              <a:rPr lang="es-ES" sz="1200" b="0" i="0" u="none" strike="noStrike" kern="1200" baseline="0" dirty="0" smtClean="0">
                <a:solidFill>
                  <a:schemeClr val="tx1"/>
                </a:solidFill>
                <a:latin typeface="+mn-lt"/>
                <a:ea typeface="+mn-ea"/>
                <a:cs typeface="+mn-cs"/>
              </a:rPr>
              <a:t>Igualmente, la aprobación de esta ley constituye una de las principales medidas del Plan España Digital 2025, presentado por el Gobierno el 24 de julio de 2020, y que tiene por objetivo impulsar el proceso de transformación digital del país, de forma alineada con la estrategia digital de la Unión Europea, mediante la colaboración público-privada y con la participación de todos los agentes económicos y sociales.</a:t>
            </a:r>
          </a:p>
          <a:p>
            <a:r>
              <a:rPr lang="es-ES" sz="1200" b="0" i="0" u="none" strike="noStrike" kern="1200" baseline="0" dirty="0" smtClean="0">
                <a:solidFill>
                  <a:schemeClr val="tx1"/>
                </a:solidFill>
                <a:latin typeface="+mn-lt"/>
                <a:ea typeface="+mn-ea"/>
                <a:cs typeface="+mn-cs"/>
              </a:rPr>
              <a:t>En concreto, dicho Plan pretende movilizar 140.000 millones de euros de inversión pública y privada durante los próximos cinco años, a fin de impulsar la digitalización de la economía española.</a:t>
            </a:r>
          </a:p>
          <a:p>
            <a:r>
              <a:rPr lang="es-ES" sz="1200" b="0" i="0" u="none" strike="noStrike" kern="1200" baseline="0" dirty="0" smtClean="0">
                <a:solidFill>
                  <a:schemeClr val="tx1"/>
                </a:solidFill>
                <a:latin typeface="+mn-lt"/>
                <a:ea typeface="+mn-ea"/>
                <a:cs typeface="+mn-cs"/>
              </a:rPr>
              <a:t>España Digital 2025 centra sus objetivos en el impulso a la transformación digital del país como una de las palancas fundamentales para relanzar el crecimiento económico, la reducción de la desigualdad, el aumento de la productividad y el aprovechamiento de las oportunidades que brindan las nuevas tecnologías, con respeto a los valores constitucionales y europeos, y la protección de los derechos individuales y colectivos.</a:t>
            </a:r>
          </a:p>
          <a:p>
            <a:r>
              <a:rPr lang="es-ES" sz="1200" b="0" i="0" u="none" strike="noStrike" kern="1200" baseline="0" dirty="0" smtClean="0">
                <a:solidFill>
                  <a:schemeClr val="tx1"/>
                </a:solidFill>
                <a:latin typeface="+mn-lt"/>
                <a:ea typeface="+mn-ea"/>
                <a:cs typeface="+mn-cs"/>
              </a:rPr>
              <a:t>El Plan consta de unas 50 medidas que se articulan en torno a diez ejes estratégicos. El primero es el eje de la conectividad digital, encuadrándose como medida número 2 la aprobación de una nueva Ley General de Telecomunicaciones, la cual tiene como objetivo fundamental la transposición al ordenamiento jurídico español de la Directiva (UE) 2018/1972 del Parlamento Europeo y del Consejo, de 11 de diciembre de 2018, por la que se establece el Código Europeo de las Comunicaciones Electrónicas (en adelante, el Código).</a:t>
            </a:r>
          </a:p>
          <a:p>
            <a:r>
              <a:rPr lang="es-ES" sz="1200" b="0" i="0" u="none" strike="noStrike" kern="1200" baseline="0" dirty="0" smtClean="0">
                <a:solidFill>
                  <a:schemeClr val="tx1"/>
                </a:solidFill>
                <a:latin typeface="+mn-lt"/>
                <a:ea typeface="+mn-ea"/>
                <a:cs typeface="+mn-cs"/>
              </a:rPr>
              <a:t>El Código sitúa a las comunicaciones electrónicas como pilar de la transformación digital de la economía, la cual es uno de los ejes prioritarios de la política europea para la recuperación sostenible tras la pandemia por COVID-19, tal y como se refleja en el Plan de recuperación y en el marco financiero plurianual 2021-2027, acordado por los líderes de la Unión Europea el 21 de julio de 2020.</a:t>
            </a:r>
          </a:p>
          <a:p>
            <a:r>
              <a:rPr lang="es-ES" sz="1200" b="0" i="0" u="none" strike="noStrike" kern="1200" baseline="0" dirty="0" smtClean="0">
                <a:solidFill>
                  <a:schemeClr val="tx1"/>
                </a:solidFill>
                <a:latin typeface="+mn-lt"/>
                <a:ea typeface="+mn-ea"/>
                <a:cs typeface="+mn-cs"/>
              </a:rPr>
              <a:t>El Código refunde y actualiza, conforme a la Estrategia de Mercado Único Digital del año 2015, en un único texto, el paquete de Directivas comunitarias del año 2002 (modificadas en el año 2009), la Directiva 2002/19/CE del Parlamento Europeo y del Consejo, de 7 de marzo de 2002, relativa al acceso a las redes de comunicaciones electrónicas y recursos asociados, y a su interconexión (Directiva acceso),la Directiva 2002/20/CE del Parlamento Europeo y del Consejo, de 7 de marzo de 2002, relativa a la autorización de redes y servicios de comunicaciones electrónicas (Directiva autorización), la Directiva 2002/21/CE del Parlamento Europeo y del Consejo, de 7 de marzo de 2002, relativa a un marco regulador común de las redes y los servicios de comunicaciones electrónicas (Directiva marco), la Directiva 2002/22/CE del Parlamento Europeo y del Consejo, de 7 de marzo de 2002, relativa al servicio universal y los derechos de los usuarios en relación con las redes y los servicios de comunicaciones electrónicas (Directiva servicio universal).</a:t>
            </a:r>
          </a:p>
          <a:p>
            <a:r>
              <a:rPr lang="es-ES" sz="1200" b="0" i="0" u="none" strike="noStrike" kern="1200" baseline="0" dirty="0" smtClean="0">
                <a:solidFill>
                  <a:schemeClr val="tx1"/>
                </a:solidFill>
                <a:latin typeface="+mn-lt"/>
                <a:ea typeface="+mn-ea"/>
                <a:cs typeface="+mn-cs"/>
              </a:rPr>
              <a:t>El Código no refunde la Directiva 2002/58/CE, del Parlamento Europeo y del Consejo, de 12 de julio de 2002, relativa al tratamiento de los datos personales y a la protección de la intimidad en el sector de las comunicaciones electrónicas (Directiva sobre la privacidad y las comunicaciones electrónicas) por cuanto se encuentra en tramitación un proyecto de Reglamento sobre esta materia, dirigido a actualizar y sustituir a la Directiva actualmente vigente. No obstante, la presente ley sí recoge lo establecido en dicha Directiva que sigue estando vigente. Esta ley aborda también otros aspectos incluidos dentro del concepto amplio de telecomunicaciones, de forma que incluye las novedades que en materia de equipos radioeléctricos introdujo la Directiva 2014/53/UE, del Parlamento Europeo y del Consejo, de 16 de abril de 2014, relativa a la armonización de las legislaciones de los Estados Miembros sobre la comercialización de equipos radioeléctricos y por la que se deroga la Directiva 1999/5/CE (Directiva RED) transpuesta al ordenamiento jurídico español por Real Decreto 188/2016, de 6 de mayo, por el que se aprueba el Reglamento por el que se establecen los requisitos para la comercialización, puesta en servicio y uso de equipos radioeléctricos, y se regula el procedimiento para la evaluación de conformidad, la vigilancia del mercado y el régimen sancionador de los equipos de telecomunicación, que mantiene su vigencia, en desarrollo de lo establecido en el título IV.</a:t>
            </a:r>
          </a:p>
          <a:p>
            <a:r>
              <a:rPr lang="es-ES" sz="1200" b="0" i="0" u="none" strike="noStrike" kern="1200" baseline="0" dirty="0" smtClean="0">
                <a:solidFill>
                  <a:schemeClr val="tx1"/>
                </a:solidFill>
                <a:latin typeface="+mn-lt"/>
                <a:ea typeface="+mn-ea"/>
                <a:cs typeface="+mn-cs"/>
              </a:rPr>
              <a:t>Asimismo, y aunque se trata de normativa directamente aplicable o que ya ha sido transpuesta al ordenamiento jurídico español, a fin de introducir coherencia y seguridad jurídica, se incluyen también en esta ley general del sector, los principales aspectos de la normativa contenida en el Real Decreto 330/2016, de 9 de septiembre, relativo a medidas para reducir el coste de despliegue de las redes de comunicaciones electrónicas de alta velocidad, por el que se transpone la Directiva 2014/61/UE, de 15 de mayo de 2014 (Directiva </a:t>
            </a:r>
            <a:r>
              <a:rPr lang="es-ES" sz="1200" b="0" i="0" u="none" strike="noStrike" kern="1200" baseline="0" dirty="0" err="1" smtClean="0">
                <a:solidFill>
                  <a:schemeClr val="tx1"/>
                </a:solidFill>
                <a:latin typeface="+mn-lt"/>
                <a:ea typeface="+mn-ea"/>
                <a:cs typeface="+mn-cs"/>
              </a:rPr>
              <a:t>BBCost</a:t>
            </a:r>
            <a:r>
              <a:rPr lang="es-ES" sz="1200" b="0" i="0" u="none" strike="noStrike" kern="1200" baseline="0" dirty="0" smtClean="0">
                <a:solidFill>
                  <a:schemeClr val="tx1"/>
                </a:solidFill>
                <a:latin typeface="+mn-lt"/>
                <a:ea typeface="+mn-ea"/>
                <a:cs typeface="+mn-cs"/>
              </a:rPr>
              <a:t>, en adelante), que mantiene también su vigencia como norma de desarrollo, las garantías sobre neutralidad de red incorporadas al Reglamento (UE) 2015/2120, del Parlamento Europeo y del Consejo, de 25 de noviembre de 2015, por el que se establecen medidas en relación con el acceso a una internet abierta y tarifas al por menor para comunicaciones intracomunitarias reguladas y se modifican la Directiva 2002/22/CE y el Reglamento (UE) 531/2012 (Reglamento TSM), así como determinados aspectos de la Directiva 2014/30/UE, del Parlamento Europeo y del Consejo, de 26 de febrero de 2014, sobre la armonización de las legislaciones de los Estados miembros en materia de compatibilidad electromagnética y del Reglamento (UE) 531/2012, del Parlamento Europeo y del Consejo, de 13 de junio de 2012, relativo a la </a:t>
            </a:r>
            <a:r>
              <a:rPr lang="es-ES" sz="1200" b="0" i="0" u="none" strike="noStrike" kern="1200" baseline="0" dirty="0" err="1" smtClean="0">
                <a:solidFill>
                  <a:schemeClr val="tx1"/>
                </a:solidFill>
                <a:latin typeface="+mn-lt"/>
                <a:ea typeface="+mn-ea"/>
                <a:cs typeface="+mn-cs"/>
              </a:rPr>
              <a:t>itinerancia</a:t>
            </a:r>
            <a:r>
              <a:rPr lang="es-ES" sz="1200" b="0" i="0" u="none" strike="noStrike" kern="1200" baseline="0" dirty="0" smtClean="0">
                <a:solidFill>
                  <a:schemeClr val="tx1"/>
                </a:solidFill>
                <a:latin typeface="+mn-lt"/>
                <a:ea typeface="+mn-ea"/>
                <a:cs typeface="+mn-cs"/>
              </a:rPr>
              <a:t> en las redes públicas de comunicaciones móviles en la Unión.</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III</a:t>
            </a:r>
          </a:p>
          <a:p>
            <a:r>
              <a:rPr lang="es-ES" sz="1200" b="0" i="0" u="none" strike="noStrike" kern="1200" baseline="0" dirty="0" smtClean="0">
                <a:solidFill>
                  <a:schemeClr val="tx1"/>
                </a:solidFill>
                <a:latin typeface="+mn-lt"/>
                <a:ea typeface="+mn-ea"/>
                <a:cs typeface="+mn-cs"/>
              </a:rPr>
              <a:t>El principal objetivo de la ley es el fomento de la inversión en redes de muy alta capacidad, introduciendo figuras como la de los estudios geográficos o la de la coinversión, lo que podrá tenerse en cuenta en el ámbito de los análisis de mercado. Con este mismo objetivo de incentivar los despliegues se garantiza la utilización compartida del dominio público o la propiedad privada, el uso compartido de las infraestructuras y recursos asociados y la utilización compartida de los tramos finales de las redes de acceso.</a:t>
            </a:r>
          </a:p>
          <a:p>
            <a:r>
              <a:rPr lang="es-ES" sz="1200" b="0" i="0" u="none" strike="noStrike" kern="1200" baseline="0" dirty="0" smtClean="0">
                <a:solidFill>
                  <a:schemeClr val="tx1"/>
                </a:solidFill>
                <a:latin typeface="+mn-lt"/>
                <a:ea typeface="+mn-ea"/>
                <a:cs typeface="+mn-cs"/>
              </a:rPr>
              <a:t>También se introducen importantes novedades en materia de dominio público radioeléctrico, incorporando medidas que facilitan el uso compartido del espectro radioeléctrico por operadores y evitando restricciones indebidas a la implantación de puntos de acceso inalámbrico para pequeñas áreas.</a:t>
            </a:r>
          </a:p>
          <a:p>
            <a:r>
              <a:rPr lang="es-ES" sz="1200" b="0" i="0" u="none" strike="noStrike" kern="1200" baseline="0" dirty="0" smtClean="0">
                <a:solidFill>
                  <a:schemeClr val="tx1"/>
                </a:solidFill>
                <a:latin typeface="+mn-lt"/>
                <a:ea typeface="+mn-ea"/>
                <a:cs typeface="+mn-cs"/>
              </a:rPr>
              <a:t>Adicionalmente, con el ánimo de promover la previsibilidad regulatoria y la recuperación de las inversiones, se amplían los plazos de duración mínimos y máximos de las concesiones de uso privativo del dominio público radioeléctrico con limitación de número, de manera que estas concesiones tendrán una duración mínima de veinte años y podrán tener una duración máxima, si se otorga el plazo máximo de prórroga, de hasta cuarenta años.</a:t>
            </a:r>
          </a:p>
          <a:p>
            <a:r>
              <a:rPr lang="es-ES" sz="1200" b="0" i="0" u="none" strike="noStrike" kern="1200" baseline="0" dirty="0" smtClean="0">
                <a:solidFill>
                  <a:schemeClr val="tx1"/>
                </a:solidFill>
                <a:latin typeface="+mn-lt"/>
                <a:ea typeface="+mn-ea"/>
                <a:cs typeface="+mn-cs"/>
              </a:rPr>
              <a:t>La ley incorpora, asimismo, avances en materia de protección de los derechos de los usuarios finales de los servicios de telecomunicaciones, reforzando, por ejemplo, las obligaciones de transparencia y regulando los contratos empaquetados.</a:t>
            </a:r>
          </a:p>
          <a:p>
            <a:r>
              <a:rPr lang="es-ES" sz="1200" b="0" i="0" u="none" strike="noStrike" kern="1200" baseline="0" dirty="0" smtClean="0">
                <a:solidFill>
                  <a:schemeClr val="tx1"/>
                </a:solidFill>
                <a:latin typeface="+mn-lt"/>
                <a:ea typeface="+mn-ea"/>
                <a:cs typeface="+mn-cs"/>
              </a:rPr>
              <a:t>Además, se revisa la normativa sobre acceso y análisis de mercado, se actualiza la normativa sobre servicio universal de telecomunicaciones y se introducen medidas en materia de seguridad destinadas a gestionar los nuevos riesgos a los que se ven sometidos las redes y los servicios.</a:t>
            </a:r>
          </a:p>
          <a:p>
            <a:r>
              <a:rPr lang="es-ES" sz="1200" b="0" i="0" u="none" strike="noStrike" kern="1200" baseline="0" dirty="0" smtClean="0">
                <a:solidFill>
                  <a:schemeClr val="tx1"/>
                </a:solidFill>
                <a:latin typeface="+mn-lt"/>
                <a:ea typeface="+mn-ea"/>
                <a:cs typeface="+mn-cs"/>
              </a:rPr>
              <a:t>Recoge, conforme al Código, la posibilidad de que la Comisión Europea establezca tarifas únicas máximas de terminación de llamadas de voz a escala europea, y se refuerza el funcionamiento del número 112 como número de llamada de emergencia en toda Europa, estableciendo la obligación de que dicho número sea accesible a personas con discapacidad. Se introduce, asimismo un sistema de alertas públicas a través de los servicios móviles en caso de grandes catástrofes o emergencias inminentes o en curso.</a:t>
            </a:r>
          </a:p>
          <a:p>
            <a:r>
              <a:rPr lang="es-ES" sz="1200" b="0" i="0" u="none" strike="noStrike" kern="1200" baseline="0" dirty="0" smtClean="0">
                <a:solidFill>
                  <a:schemeClr val="tx1"/>
                </a:solidFill>
                <a:latin typeface="+mn-lt"/>
                <a:ea typeface="+mn-ea"/>
                <a:cs typeface="+mn-cs"/>
              </a:rPr>
              <a:t>Por último, se incorpora a la ley la clasificación de los servicios de comunicaciones electrónicas contenida en el Código. De esta forma, se distingue entre servicios de acceso a internet, servicios de comunicaciones interpersonales y servicios consistentes, en su totalidad o principalmente, en el transporte de señales, como son los servicios de transmisión utilizados para la prestación de servicios máquina a máquina y para la radiodifusión. A su vez, dentro de los servicios de comunicaciones interpersonales se diferencian los servicios de comunicaciones interpersonales basados en numeración y los servicios de comunicaciones interpersonales independientes de la numeración, según permitan o no, respectivamente comunicaciones con recursos de numeración pública asignados, es decir, de un número o números de los planes de numeración nacional o internacional.</a:t>
            </a:r>
          </a:p>
          <a:p>
            <a:endParaRPr lang="es-ES" sz="1200" b="0" i="0" u="none" strike="noStrike" kern="1200" baseline="0" dirty="0" smtClean="0">
              <a:solidFill>
                <a:schemeClr val="tx1"/>
              </a:solidFill>
              <a:latin typeface="+mn-lt"/>
              <a:ea typeface="+mn-ea"/>
              <a:cs typeface="+mn-cs"/>
            </a:endParaRPr>
          </a:p>
          <a:p>
            <a:pPr algn="ctr"/>
            <a:r>
              <a:rPr lang="es-ES" sz="1200" b="0" i="0" u="none" strike="noStrike" kern="1200" baseline="0" dirty="0" smtClean="0">
                <a:solidFill>
                  <a:schemeClr val="tx1"/>
                </a:solidFill>
                <a:latin typeface="+mn-lt"/>
                <a:ea typeface="+mn-ea"/>
                <a:cs typeface="+mn-cs"/>
              </a:rPr>
              <a:t>IV</a:t>
            </a:r>
          </a:p>
          <a:p>
            <a:r>
              <a:rPr lang="es-ES" sz="1200" b="0" i="0" u="none" strike="noStrike" kern="1200" baseline="0" dirty="0" smtClean="0">
                <a:solidFill>
                  <a:schemeClr val="tx1"/>
                </a:solidFill>
                <a:latin typeface="+mn-lt"/>
                <a:ea typeface="+mn-ea"/>
                <a:cs typeface="+mn-cs"/>
              </a:rPr>
              <a:t>La ley consta de ciento catorce artículos, agrupados en ocho títulos, treinta disposiciones adicionales, siete disposiciones transitorias, una disposición derogatoria, seis disposiciones finales y tres anexos.</a:t>
            </a:r>
          </a:p>
          <a:p>
            <a:r>
              <a:rPr lang="es-ES" sz="1200" b="0" i="0" u="none" strike="noStrike" kern="1200" baseline="0" dirty="0" smtClean="0">
                <a:solidFill>
                  <a:schemeClr val="tx1"/>
                </a:solidFill>
                <a:latin typeface="+mn-lt"/>
                <a:ea typeface="+mn-ea"/>
                <a:cs typeface="+mn-cs"/>
              </a:rPr>
              <a:t>El título I, «Disposiciones generales», establece el objeto de la ley, que aborda, de forma integral, el régimen de las «telecomunicaciones» al amparo de la competencia exclusiva estatal establecida en el artículo 149.1.21.ª de la Constitución Española.</a:t>
            </a:r>
          </a:p>
          <a:p>
            <a:r>
              <a:rPr lang="es-ES" sz="1200" b="0" i="0" u="none" strike="noStrike" kern="1200" baseline="0" dirty="0" smtClean="0">
                <a:solidFill>
                  <a:schemeClr val="tx1"/>
                </a:solidFill>
                <a:latin typeface="+mn-lt"/>
                <a:ea typeface="+mn-ea"/>
                <a:cs typeface="+mn-cs"/>
              </a:rPr>
              <a:t>La ley excluye expresamente de su regulación los contenidos difundidos a través de servicios de comunicación audiovisual, que constituyen parte del régimen de los medios de comunicación social, así como los servicios de intercambio de vídeos a través de plataforma. No obstante, las redes utilizadas como soporte de estos servicios y los recursos asociados sí son parte integrante de las comunicaciones electrónicas reguladas en esta ley.</a:t>
            </a:r>
          </a:p>
          <a:p>
            <a:r>
              <a:rPr lang="es-ES" sz="1200" b="0" i="0" u="none" strike="noStrike" kern="1200" baseline="0" dirty="0" smtClean="0">
                <a:solidFill>
                  <a:schemeClr val="tx1"/>
                </a:solidFill>
                <a:latin typeface="+mn-lt"/>
                <a:ea typeface="+mn-ea"/>
                <a:cs typeface="+mn-cs"/>
              </a:rPr>
              <a:t>Igualmente, queda excluida de la regulación de esta ley la prestación de servicios sobre las redes de telecomunicaciones que no consistan principalmente en el transporte de señales a través de dichas redes, la cual se regula en la Ley 34/2002, de 11 de julio, de servicios de la sociedad de la información y de comercio electrónico.</a:t>
            </a:r>
          </a:p>
          <a:p>
            <a:r>
              <a:rPr lang="es-ES" sz="1200" b="0" i="0" u="none" strike="noStrike" kern="1200" baseline="0" dirty="0" smtClean="0">
                <a:solidFill>
                  <a:schemeClr val="tx1"/>
                </a:solidFill>
                <a:latin typeface="+mn-lt"/>
                <a:ea typeface="+mn-ea"/>
                <a:cs typeface="+mn-cs"/>
              </a:rPr>
              <a:t>En relación con los objetivos y principios, la ley reordena los ya enumerados en la anterior ley, contribuyendo a su mejor comprensión y a una mejor visualización de aquellos que deben ser considerados como prioritarios. Asimismo, añade determinados principios nuevos como el de promover la conectividad y el acceso a las redes de muy alta capacidad, así como su adopción por los ciudadanos y empresas.</a:t>
            </a:r>
          </a:p>
          <a:p>
            <a:r>
              <a:rPr lang="es-ES" sz="1200" b="0" i="0" u="none" strike="noStrike" kern="1200" baseline="0" dirty="0" smtClean="0">
                <a:solidFill>
                  <a:schemeClr val="tx1"/>
                </a:solidFill>
                <a:latin typeface="+mn-lt"/>
                <a:ea typeface="+mn-ea"/>
                <a:cs typeface="+mn-cs"/>
              </a:rPr>
              <a:t>Por último, se establecen aquellos servicios de telecomunicaciones que tienen la consideración de servicio público como son los servicios de telecomunicaciones para la seguridad y defensa nacionales, la seguridad pública, la seguridad vial y la protección civil.</a:t>
            </a:r>
          </a:p>
          <a:p>
            <a:r>
              <a:rPr lang="es-ES" sz="1200" b="0" i="0" u="none" strike="noStrike" kern="1200" baseline="0" dirty="0" smtClean="0">
                <a:solidFill>
                  <a:schemeClr val="tx1"/>
                </a:solidFill>
                <a:latin typeface="+mn-lt"/>
                <a:ea typeface="+mn-ea"/>
                <a:cs typeface="+mn-cs"/>
              </a:rPr>
              <a:t>El título II regula el régimen general de suministro de redes y de prestación de servicios y establece que la habilitación para instalar y explotar redes o prestar servicios en régimen de libre competencia, viene concedida con carácter general e inmediato por la ley, con el único requisito de notificación al Registro de operadores, dependiente de la Comisión Nacional de los Mercados y la Competencia. No obstante, para evitar distorsiones a la competencia que puedan derivarse de la participación de operadores públicos en el mercado de comunicaciones electrónicas, la ley establece limitaciones concretas para la instalación y explotación de redes y la prestación de servicios por parte de las Administraciones Públicas.</a:t>
            </a:r>
          </a:p>
          <a:p>
            <a:r>
              <a:rPr lang="es-ES" sz="1200" b="0" i="0" u="none" strike="noStrike" kern="1200" baseline="0" dirty="0" smtClean="0">
                <a:solidFill>
                  <a:schemeClr val="tx1"/>
                </a:solidFill>
                <a:latin typeface="+mn-lt"/>
                <a:ea typeface="+mn-ea"/>
                <a:cs typeface="+mn-cs"/>
              </a:rPr>
              <a:t>El título II recoge asimismo el derecho de acceso de los operadores a redes y recursos asociados y regula la interconexión y las obligaciones que, de acuerdo con la normativa de la Unión Europea, pudiera llegar a imponer la Comisión Nacional de los Mercados y la Competencia a los operadores con peso significativo en el ámbito de regulación </a:t>
            </a:r>
            <a:r>
              <a:rPr lang="es-ES" sz="1200" b="0" i="1" u="none" strike="noStrike" kern="1200" baseline="0" dirty="0" smtClean="0">
                <a:solidFill>
                  <a:schemeClr val="tx1"/>
                </a:solidFill>
                <a:latin typeface="+mn-lt"/>
                <a:ea typeface="+mn-ea"/>
                <a:cs typeface="+mn-cs"/>
              </a:rPr>
              <a:t>ex ante </a:t>
            </a:r>
            <a:r>
              <a:rPr lang="es-ES" sz="1200" b="0" i="0" u="none" strike="noStrike" kern="1200" baseline="0" dirty="0" smtClean="0">
                <a:solidFill>
                  <a:schemeClr val="tx1"/>
                </a:solidFill>
                <a:latin typeface="+mn-lt"/>
                <a:ea typeface="+mn-ea"/>
                <a:cs typeface="+mn-cs"/>
              </a:rPr>
              <a:t>de los mercados.</a:t>
            </a:r>
          </a:p>
          <a:p>
            <a:r>
              <a:rPr lang="es-ES" sz="1200" b="0" i="0" u="none" strike="noStrike" kern="1200" baseline="0" dirty="0" smtClean="0">
                <a:solidFill>
                  <a:schemeClr val="tx1"/>
                </a:solidFill>
                <a:latin typeface="+mn-lt"/>
                <a:ea typeface="+mn-ea"/>
                <a:cs typeface="+mn-cs"/>
              </a:rPr>
              <a:t>Por último, este título regula las competencias de la Comisión Nacional de los Mercados y la Competencia en materia de resolución de conflictos entre operadores y el derecho de acceso de los operadores a la numeración.</a:t>
            </a:r>
          </a:p>
          <a:p>
            <a:r>
              <a:rPr lang="es-ES" sz="1200" b="0" i="0" u="none" strike="noStrike" kern="1200" baseline="0" dirty="0" smtClean="0">
                <a:solidFill>
                  <a:schemeClr val="tx1"/>
                </a:solidFill>
                <a:latin typeface="+mn-lt"/>
                <a:ea typeface="+mn-ea"/>
                <a:cs typeface="+mn-cs"/>
              </a:rPr>
              <a:t>El título III, relativo a obligaciones de servicio público y derechos y obligaciones de carácter público en la instalación y explotación de redes y en la prestación de servicios de comunicaciones electrónicas, obliga a las Administraciones Públicas a que el planeamiento urbanístico prevea la necesaria dotación de infraestructuras de telecomunicaciones y garantiza, de acuerdo con la citada Directiva </a:t>
            </a:r>
            <a:r>
              <a:rPr lang="es-ES" sz="1200" b="0" i="0" u="none" strike="noStrike" kern="1200" baseline="0" dirty="0" err="1" smtClean="0">
                <a:solidFill>
                  <a:schemeClr val="tx1"/>
                </a:solidFill>
                <a:latin typeface="+mn-lt"/>
                <a:ea typeface="+mn-ea"/>
                <a:cs typeface="+mn-cs"/>
              </a:rPr>
              <a:t>BBCost</a:t>
            </a:r>
            <a:r>
              <a:rPr lang="es-ES" sz="1200" b="0" i="0" u="none" strike="noStrike" kern="1200" baseline="0" dirty="0" smtClean="0">
                <a:solidFill>
                  <a:schemeClr val="tx1"/>
                </a:solidFill>
                <a:latin typeface="+mn-lt"/>
                <a:ea typeface="+mn-ea"/>
                <a:cs typeface="+mn-cs"/>
              </a:rPr>
              <a:t>, el derecho de acceso de los operadores a infraestructuras de Administraciones Públicas y a infraestructuras lineales como electricidad, gas, agua, saneamiento o transporte, estableciendo, con carácter general, un régimen de declaración responsable en relación con los despliegues, reduciendo los tiempos de respuesta y las cargas administrativas relacionadas con los mismos.</a:t>
            </a:r>
          </a:p>
          <a:p>
            <a:r>
              <a:rPr lang="es-ES" sz="1200" b="0" i="0" u="none" strike="noStrike" kern="1200" baseline="0" dirty="0" smtClean="0">
                <a:solidFill>
                  <a:schemeClr val="tx1"/>
                </a:solidFill>
                <a:latin typeface="+mn-lt"/>
                <a:ea typeface="+mn-ea"/>
                <a:cs typeface="+mn-cs"/>
              </a:rPr>
              <a:t>Asimismo, se recogen en este título III las obligaciones de servicio universal y las relacionadas con la integridad y seguridad de las redes, así como los derechos de los usuarios de las telecomunicaciones y las garantías de acceso a las comunicaciones de emergencia y al número 112, de emergencias de ámbito europeo.</a:t>
            </a:r>
          </a:p>
          <a:p>
            <a:r>
              <a:rPr lang="es-ES" sz="1200" b="0" i="0" u="none" strike="noStrike" kern="1200" baseline="0" dirty="0" smtClean="0">
                <a:solidFill>
                  <a:schemeClr val="tx1"/>
                </a:solidFill>
                <a:latin typeface="+mn-lt"/>
                <a:ea typeface="+mn-ea"/>
                <a:cs typeface="+mn-cs"/>
              </a:rPr>
              <a:t>En relación con los derechos de los usuarios de comunicaciones electrónicas es de significar que su protección viene garantizada además de por las disposiciones específicas establecidas en esta ley, que regulan los derechos específicos de los usuarios de comunicaciones electrónicas, que se refuerzan en esta ley, por la normativa general de protección de los derechos de consumidores y usuarios. Las disposiciones que esta ley y su desarrollo reglamentario contiene en materia de derechos específicos de los usuarios finales y consumidores de servicios de comunicaciones electrónicas serán de aplicación preferente a las disposiciones que regulen con carácter general los derechos de los consumidores y usuarios. Esta complementariedad de normativas convierte a las telecomunicaciones en uno de los sectores cuyos usuarios gozan de un mayor nivel de protección, tal como ha destacado de manera expresa la jurisprudencia del Tribunal Constitucional (STC 72/2014).</a:t>
            </a:r>
          </a:p>
          <a:p>
            <a:r>
              <a:rPr lang="es-ES" sz="1200" b="0" i="0" u="none" strike="noStrike" kern="1200" baseline="0" dirty="0" smtClean="0">
                <a:solidFill>
                  <a:schemeClr val="tx1"/>
                </a:solidFill>
                <a:latin typeface="+mn-lt"/>
                <a:ea typeface="+mn-ea"/>
                <a:cs typeface="+mn-cs"/>
              </a:rPr>
              <a:t>En este ámbito de reconocimiento y protección de los derechos de los usuarios de comunicaciones electrónicas ha de afirmarse que esta ley está en línea con la Carta de Derechos Digitales presentada por el Gobierno el 14 de julio de 2021, como marco para la producción normativa y las políticas públicas que garantice la protección de los derechos individuales y colectivos ante las nuevas situaciones y circunstancias generadas en el entorno digital.</a:t>
            </a:r>
          </a:p>
          <a:p>
            <a:r>
              <a:rPr lang="es-ES" sz="1200" b="0" i="0" u="none" strike="noStrike" kern="1200" baseline="0" dirty="0" smtClean="0">
                <a:solidFill>
                  <a:schemeClr val="tx1"/>
                </a:solidFill>
                <a:latin typeface="+mn-lt"/>
                <a:ea typeface="+mn-ea"/>
                <a:cs typeface="+mn-cs"/>
              </a:rPr>
              <a:t>En la presente ley se incluyen mecanismos de colaboración entre el Ministerio de Asuntos Económicos y Transformación Digital y las Administraciones Públicas, dirigidos a facilitar y fomentar la instalación y explotación de las redes públicas de comunicaciones electrónicas. Así, el conjunto de Administraciones Públicas debe facilitar el despliegue de infraestructuras de redes de comunicaciones electrónicas en su ámbito territorial, para lo que deben dar debido cumplimiento a los deberes de información recíproca y de colaboración y cooperación mutua en el ejercicio de sus actuaciones y competencias. Pese a ello, en ocasiones el acuerdo puede no resultar posible, por lo que la propia ley prevé mecanismos para solucionar los desacuerdos, como que finalmente el Gobierno pueda autorizar la ubicación o el itinerario concreto de una infraestructura de red de comunicaciones electrónicas, si bien en este caso, habida cuenta de las especialidades que rodean la instalación de una red de comunicaciones electrónicas, y en aras de respetar las competencias de otras Administraciones Públicas, se establece la necesidad de tener en cuenta ciertos aspectos que condicionan el ejercicio de dicha potestad, siempre y cuando se garantice el despliegue efectivo de la red.</a:t>
            </a:r>
          </a:p>
          <a:p>
            <a:r>
              <a:rPr lang="es-ES" sz="1200" b="0" i="0" u="none" strike="noStrike" kern="1200" baseline="0" dirty="0" smtClean="0">
                <a:solidFill>
                  <a:schemeClr val="tx1"/>
                </a:solidFill>
                <a:latin typeface="+mn-lt"/>
                <a:ea typeface="+mn-ea"/>
                <a:cs typeface="+mn-cs"/>
              </a:rPr>
              <a:t>En el título IV, relativo a los equipos de telecomunicación, se regulan los requisitos esenciales que han de cumplir estos equipos, la evaluación de su conformidad con dichos requisitos y la vigilancia del mercado, estableciéndose, además, las condiciones que deben cumplir las instalaciones y los instaladores.</a:t>
            </a:r>
          </a:p>
          <a:p>
            <a:r>
              <a:rPr lang="es-ES" sz="1200" b="0" i="0" u="none" strike="noStrike" kern="1200" baseline="0" dirty="0" smtClean="0">
                <a:solidFill>
                  <a:schemeClr val="tx1"/>
                </a:solidFill>
                <a:latin typeface="+mn-lt"/>
                <a:ea typeface="+mn-ea"/>
                <a:cs typeface="+mn-cs"/>
              </a:rPr>
              <a:t>En relación con la administración del dominio público radioeléctrico, el título V introduce como objetivo del uso del espectro lograr la cobertura del territorio nacional y de la población y de los corredores nacionales y europeos así como la previsibilidad para favorecer inversiones a largo plazo. Para ello, racionaliza la adjudicación y gestión del dominio público radioeléctrico, establece medidas que faciliten el uso compartido del espectro por operadores móviles y eviten restricciones indebidas a la implantación de puntos de acceso inalámbrico para pequeñas áreas y prevé una duración mínima de las concesiones para banda ancha inalámbrica de veinte años.</a:t>
            </a:r>
          </a:p>
          <a:p>
            <a:r>
              <a:rPr lang="es-ES" sz="1200" b="0" i="0" u="none" strike="noStrike" kern="1200" baseline="0" dirty="0" smtClean="0">
                <a:solidFill>
                  <a:schemeClr val="tx1"/>
                </a:solidFill>
                <a:latin typeface="+mn-lt"/>
                <a:ea typeface="+mn-ea"/>
                <a:cs typeface="+mn-cs"/>
              </a:rPr>
              <a:t>El título VI, bajo la rúbrica «La administración de las telecomunicaciones» determina las competencias que tiene atribuidas la Comisión Nacional de los Mercados y la Competencia como Autoridad Nacional de Reglamentación independiente y las que corresponden al Ministerio de Asuntos Económicos y Transformación Digital como Autoridad Competente.</a:t>
            </a:r>
          </a:p>
          <a:p>
            <a:r>
              <a:rPr lang="es-ES" sz="1200" b="0" i="0" u="none" strike="noStrike" kern="1200" baseline="0" dirty="0" smtClean="0">
                <a:solidFill>
                  <a:schemeClr val="tx1"/>
                </a:solidFill>
                <a:latin typeface="+mn-lt"/>
                <a:ea typeface="+mn-ea"/>
                <a:cs typeface="+mn-cs"/>
              </a:rPr>
              <a:t>En el título VII, «Tasas en materia de telecomunicaciones» se mantiene la regulación anterior con algunas mejoras derivadas de la experiencia adquirida en su aplicación.</a:t>
            </a:r>
          </a:p>
          <a:p>
            <a:r>
              <a:rPr lang="es-ES" sz="1200" b="0" i="0" u="none" strike="noStrike" kern="1200" baseline="0" dirty="0" smtClean="0">
                <a:solidFill>
                  <a:schemeClr val="tx1"/>
                </a:solidFill>
                <a:latin typeface="+mn-lt"/>
                <a:ea typeface="+mn-ea"/>
                <a:cs typeface="+mn-cs"/>
              </a:rPr>
              <a:t>El título VIII, relativo a inspección y régimen sancionador, mantiene y refuerza las potestades inspectoras, recoge la tipificación de infracciones y la clasificación y cuantía de las sanciones, proporcionando criterios para la determinación de la cuantía de la sanción, y facilitando la adopción de medidas cautelares que podrán acordarse incluso antes de iniciar el expediente sancionador.</a:t>
            </a:r>
          </a:p>
          <a:p>
            <a:r>
              <a:rPr lang="es-ES" sz="1200" b="0" i="0" u="none" strike="noStrike" kern="1200" baseline="0" dirty="0" smtClean="0">
                <a:solidFill>
                  <a:schemeClr val="tx1"/>
                </a:solidFill>
                <a:latin typeface="+mn-lt"/>
                <a:ea typeface="+mn-ea"/>
                <a:cs typeface="+mn-cs"/>
              </a:rPr>
              <a:t>Las disposiciones adicionales se refieren entre otras cuestiones a la interoperabilidad de receptores de servicios de comunicación audiovisual radiofónicos para automóviles, de receptores de servicios de radio de consumo y equipos de consumo utilizados para la televisión digital, la seguridad de las redes y servicios de comunicaciones electrónicas de quinta generación o la coordinación de las ayudas públicas a la banda ancha y al desarrollo de la economía y empleo digitales y nuevos servicios digitales.</a:t>
            </a:r>
          </a:p>
          <a:p>
            <a:r>
              <a:rPr lang="es-ES" sz="1200" b="0" i="0" u="none" strike="noStrike" kern="1200" baseline="0" dirty="0" smtClean="0">
                <a:solidFill>
                  <a:schemeClr val="tx1"/>
                </a:solidFill>
                <a:latin typeface="+mn-lt"/>
                <a:ea typeface="+mn-ea"/>
                <a:cs typeface="+mn-cs"/>
              </a:rPr>
              <a:t>Por su parte, las disposiciones transitorias regulan diferentes aspectos que facilitarán la transición hacia la aplicación de esta nueva ley, como los planes de precios del servicio universal o el régimen transitorio para la fijación de las tasas.</a:t>
            </a:r>
          </a:p>
          <a:p>
            <a:r>
              <a:rPr lang="es-ES" sz="1200" b="0" i="0" u="none" strike="noStrike" kern="1200" baseline="0" dirty="0" smtClean="0">
                <a:solidFill>
                  <a:schemeClr val="tx1"/>
                </a:solidFill>
                <a:latin typeface="+mn-lt"/>
                <a:ea typeface="+mn-ea"/>
                <a:cs typeface="+mn-cs"/>
              </a:rPr>
              <a:t>En las disposiciones finales se modifica la Ley 39/2015, de 1 de octubre, del Procedimiento Administrativo Común de las Administraciones Públicas y se hace referencia a los títulos competenciales, a la habilitación para el desarrollo reglamentario, a la incorporación de derecho europeo y la entrada en vigor.</a:t>
            </a:r>
          </a:p>
          <a:p>
            <a:r>
              <a:rPr lang="es-ES" sz="1200" b="0" i="0" u="none" strike="noStrike" kern="1200" baseline="0" dirty="0" smtClean="0">
                <a:solidFill>
                  <a:schemeClr val="tx1"/>
                </a:solidFill>
                <a:latin typeface="+mn-lt"/>
                <a:ea typeface="+mn-ea"/>
                <a:cs typeface="+mn-cs"/>
              </a:rPr>
              <a:t>Finalmente, los anexos se refieren a las tasas en materia de Telecomunicaciones, a las definiciones de términos recogidos en la ley y al conjunto mínimo de los servicios que deberá soportar el servicio de acceso adecuado a internet de banda ancha.</a:t>
            </a:r>
            <a:endParaRPr lang="es-ES"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23</a:t>
            </a:fld>
            <a:endParaRPr lang="es-ES"/>
          </a:p>
        </p:txBody>
      </p:sp>
    </p:spTree>
    <p:extLst>
      <p:ext uri="{BB962C8B-B14F-4D97-AF65-F5344CB8AC3E}">
        <p14:creationId xmlns:p14="http://schemas.microsoft.com/office/powerpoint/2010/main" val="505864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spc="85" dirty="0" smtClean="0">
                <a:solidFill>
                  <a:srgbClr val="001D4D"/>
                </a:solidFill>
              </a:rPr>
              <a:t>Orden ITC/1644/2011. </a:t>
            </a:r>
            <a:r>
              <a:rPr lang="es-ES" sz="1200" b="1" i="0" u="none" strike="noStrike" kern="1200" baseline="0" dirty="0" smtClean="0">
                <a:solidFill>
                  <a:schemeClr val="tx1"/>
                </a:solidFill>
                <a:latin typeface="+mn-lt"/>
                <a:ea typeface="+mn-ea"/>
                <a:cs typeface="+mn-cs"/>
              </a:rPr>
              <a:t>Disposición adicional primera. Coordinación en la presentación de los proyectos técnicos arquitectónico y de infraestructura común de telecomunicaciones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De acuerdo con lo establecido en el artículo 3 del Real Decreto-Ley 1/1998, de 27 de febrero, sobre infraestructuras comunes en los edificios para el acceso a los servicios de telecomunicación, a cada licencia de obras de edificación le corresponde un proyecto de edificación y un proyecto de infraestructura común de telecomunicaciones. Con el fin de posibilitar la coordinación de actuaciones entre los autores de los proyectos técnicos arquitectónico y de infraestructura común de telecomunicaciones del edificio o conjunto de edificaciones, se podrá acompasar la elaboración y presentación de éstos ante las autoridades competentes para la obtención de los correspondientes permisos y licencias para la realización de las obras. La presentación del proyecto de infraestructura común de telecomunicaciones convenientemente verificado, podrá ser diferida hasta la presentación del proyecto de ejecución arquitectónica de obra al cual deberá acompañar. En ningún caso se podrán iniciar las obras en tanto en cuanto no se presente el correspondiente proyecto técnico de infraestructura común de telecomunicaciones del edificio o conjunto de edificaciones.</a:t>
            </a:r>
          </a:p>
          <a:p>
            <a:endParaRPr lang="es-ES" sz="1200" b="0" i="0" u="none" strike="noStrike" kern="1200" baseline="0" dirty="0" smtClean="0">
              <a:solidFill>
                <a:schemeClr val="tx1"/>
              </a:solidFill>
              <a:latin typeface="+mn-lt"/>
              <a:ea typeface="+mn-ea"/>
              <a:cs typeface="+mn-cs"/>
            </a:endParaRPr>
          </a:p>
          <a:p>
            <a:r>
              <a:rPr lang="es-ES" sz="1200" b="1" spc="85" dirty="0" smtClean="0">
                <a:solidFill>
                  <a:srgbClr val="001D4D"/>
                </a:solidFill>
              </a:rPr>
              <a:t>Orden ITC/1644/2011. </a:t>
            </a:r>
            <a:r>
              <a:rPr lang="es-ES" b="1" dirty="0" smtClean="0"/>
              <a:t>Artículo 6. Ejecución del proyecto técnico.</a:t>
            </a:r>
          </a:p>
          <a:p>
            <a:endParaRPr lang="es-ES" b="0" dirty="0" smtClean="0"/>
          </a:p>
          <a:p>
            <a:r>
              <a:rPr lang="es-ES" b="0" dirty="0" smtClean="0"/>
              <a:t>1. En el momento del inicio de los trabajos de ejecución de las obras de la ICT, el promotor encargará al director de obra de la ICT, si existe, o en caso contrario a un profesional que reúna sus mismos requisitos de titulación, la realización del replanteo de la obra. Dicho replanteo quedará reflejado en un acta, firmada por su autor y por el promotor de la edificación, en la que figurará una declaración expresa de validez del proyecto original o, si las circunstancias hubieren variado y fuera necesario la actualización de éste, la forma en que se va a acometer dicha actualización, bien como modificación del proyecto, si se trata de un cambio sustancial de los recogidos en el punto 2 del presente artículo, o bien como anexo al proyecto original si los cambios fueren de menor entidad o si fueran motivados por el resultado del proceso de consulta e intercambio de información contemplado en el artículo 3 de esta orden. Siempre que sea necesario un anexo motivado por los resultados de dicho proceso, será realizado por el autor del acta de replanteo y adjuntado a la misma. Asimismo, el acta de replanteo reflejará de forma explicita los resultados derivados de la aplicación del citado proceso, ajustándose al modelo incluido como anexo III a la presente orden.</a:t>
            </a:r>
          </a:p>
          <a:p>
            <a:r>
              <a:rPr lang="es-ES" b="0" dirty="0" smtClean="0"/>
              <a:t>Una copia del acta de replanteo deberá ser presentada por la propiedad o por su representante de forma electrónica en el registro electrónico del Ministerio de Industria, Turismo y Comercio, siguiendo los procedimientos establecidos, a tales efectos, en su sede electrónica en un plazo no superior a 15 días naturales a partir de la fecha de su firma.</a:t>
            </a:r>
          </a:p>
          <a:p>
            <a:r>
              <a:rPr lang="es-ES" b="0" dirty="0" smtClean="0"/>
              <a:t>2. Cuando una edificación en construcción experimente cambios que requieran un proyecto arquitectónico de ejecución modificado/reformado, el promotor deberá solicitar del director de obra o de un proyectista de ICT, la redacción y firma de la modificación correspondiente del proyecto técnico de la ICT.</a:t>
            </a:r>
          </a:p>
          <a:p>
            <a:r>
              <a:rPr lang="es-ES" b="0" dirty="0" smtClean="0"/>
              <a:t>Igualmente, será necesario realizar un proyecto técnico modificado de la ICT cuando, sin que se haya variado el proyecto de ejecución arquitectónico de la edificación, se produzca alguno de los siguientes cambios:</a:t>
            </a:r>
          </a:p>
          <a:p>
            <a:r>
              <a:rPr lang="es-ES" b="0" dirty="0" smtClean="0"/>
              <a:t>a) Se contemplen nuevos servicios de telecomunicación, no reflejados en el proyecto técnico, en la ICT proyectada.</a:t>
            </a:r>
          </a:p>
          <a:p>
            <a:r>
              <a:rPr lang="es-ES" b="0" dirty="0" smtClean="0"/>
              <a:t>b) El aumento o la disminución, en la ICT proyectada, de más del 12 por 100 en el número de puntos de acceso a usuarios.</a:t>
            </a:r>
          </a:p>
          <a:p>
            <a:r>
              <a:rPr lang="es-ES" b="0" dirty="0" smtClean="0"/>
              <a:t>c) En el caso de las infraestructuras destinadas a soportar los servicios de radiodifusión sonora y televisión procedentes de emisiones tanto terrenales como de satélite, cuando la incorporación de nuevos canales radioeléctricos de televisión a la infraestructura, suponga una ocupación superior al 3 por 100 del ancho de banda de cualquiera de los cables de la red de distribución.</a:t>
            </a:r>
          </a:p>
          <a:p>
            <a:r>
              <a:rPr lang="es-ES" b="0" dirty="0" smtClean="0"/>
              <a:t>d) Cuando se modifique el número de recintos de instalaciones de telecomunicación en la ICT proyectada.</a:t>
            </a:r>
          </a:p>
          <a:p>
            <a:r>
              <a:rPr lang="es-ES" b="0" dirty="0" smtClean="0"/>
              <a:t>Cuando los cambios en el proyecto modificado de ejecución arquitectónica se refieran solo a la distribución interior de las viviendas o locales de la edificación, sin que varíe el número de los mismos, o cuando se introduzcan cambios de orden técnico diferentes de los contemplados en los párrafos anteriores de este punto, los cambios en el proyecto técnico de la ICT se incorporarán como anexos al mismo.</a:t>
            </a:r>
          </a:p>
          <a:p>
            <a:r>
              <a:rPr lang="es-ES" b="0" dirty="0" smtClean="0"/>
              <a:t>El proyecto técnico modificado de la ICT, convenientemente verificado, deberá ser presentado por la propiedad, o por su representante, de forma electrónica en el registro electrónico del Ministerio de Industria, Turismo y Comercio, siguiendo los procedimientos establecidos a tales efectos en su sede electrónica, así como en el Ayuntamiento correspondiente, y será el que se utilice como referencia durante la ejecución de la obra.</a:t>
            </a:r>
          </a:p>
          <a:p>
            <a:r>
              <a:rPr lang="es-ES" b="0" dirty="0" smtClean="0"/>
              <a:t>3. Por último, el titular de la propiedad o su representante hará entrega de una copia del proyecto técnico y del acta de replanteo, con las actualizaciones que se hubieran determinado, en su caso, en esta última, a la empresa instaladora de telecomunicación seleccionada, que ejecutará la infraestructura común de telecomunicaciones proyectada con sujeción a las especificaciones recibidas.</a:t>
            </a:r>
          </a:p>
          <a:p>
            <a:r>
              <a:rPr lang="es-ES" b="0" dirty="0" smtClean="0"/>
              <a:t>4. Finalizados los trabajos de ejecución del proyecto técnico mencionado, la empresa instaladora de telecomunicación que ha ejecutado la ICT entregará al titular de la propiedad del edificio o conjunto de edificaciones o a su representante un boletín de instalación, como garantía de que ésta se ajusta al proyecto técnico.</a:t>
            </a:r>
          </a:p>
          <a:p>
            <a:r>
              <a:rPr lang="es-ES" b="0" dirty="0" smtClean="0"/>
              <a:t>Será, asimismo, responsabilidad de la empresa instaladora, cumplimentar y firmar el protocolo de pruebas realizado para comprobar la correcta ejecución de la instalación, que se ajustará al modelo normalizado incluido como anexo V de esta orden y, adjuntarlo al boletín, excepto en los casos en que exista director de obra. La forma y contenido del citado boletín se ajustará a lo dispuesto en el anexo III de la Orden ITC/1142/2010, de 29 de abril, por la que se desarrolla el Reglamento regulador de la actividad de instalación y mantenimiento de equipos y sistemas de telecomunicación, aprobado por el Real Decreto 244/2010, de 5 de marzo.</a:t>
            </a:r>
          </a:p>
          <a:p>
            <a:r>
              <a:rPr lang="es-ES" b="0" dirty="0" smtClean="0"/>
              <a:t>A su vez, cuando exista, el director de obra expedirá y entregará al titular de la propiedad o a su representante un certificado de fin de obra, que se ajuste al modelo normalizado incluido como anexo IV de esta orden, y supervisará y entregará al citado titular el protocolo de pruebas realizado y firmado por la empresa instaladora para comprobar la correcta ejecución de la instalación, ambos, como garantías de que la instalación se ajusta al proyecto técnico.</a:t>
            </a:r>
          </a:p>
          <a:p>
            <a:r>
              <a:rPr lang="es-ES" b="0" dirty="0" smtClean="0"/>
              <a:t>5. La dirección de obra será obligatoria, al menos, en los siguientes casos:</a:t>
            </a:r>
          </a:p>
          <a:p>
            <a:r>
              <a:rPr lang="es-ES" b="0" dirty="0" smtClean="0"/>
              <a:t>a) Cuando el proyecto técnico se refiera a la realización de infraestructuras comunes de telecomunicación en edificios o conjunto de edificaciones de más de 20 viviendas.</a:t>
            </a:r>
          </a:p>
          <a:p>
            <a:r>
              <a:rPr lang="es-ES" b="0" dirty="0" smtClean="0"/>
              <a:t>b) Que en las infraestructuras comunes de telecomunicación en edificaciones de uso residencial se incluyan elementos activos en la red de distribución.</a:t>
            </a:r>
          </a:p>
          <a:p>
            <a:r>
              <a:rPr lang="es-ES" b="0" dirty="0" smtClean="0"/>
              <a:t>c) Cuando el proyecto técnico de ICT incluya las instalaciones de Hogar Digital siguiendo los criterios establecidos para alcanzar alguno de los niveles de hogar digital recogidos en el anexo V del Reglamento aprobado mediante el Real Decreto 346/2011, de 11 de marzo.</a:t>
            </a:r>
          </a:p>
          <a:p>
            <a:r>
              <a:rPr lang="es-ES" b="0" dirty="0" smtClean="0"/>
              <a:t>d) Cuando el proyecto técnico se refiera a la realización de infraestructuras comunes de telecomunicaciones en edificios o conjunto de edificaciones de uso no residencial.</a:t>
            </a:r>
          </a:p>
          <a:p>
            <a:r>
              <a:rPr lang="es-ES" b="0" dirty="0" smtClean="0"/>
              <a:t>6. En los casos en que se haya contemplado la necesidad de introducir cambios no sustanciales durante el replanteo de la instalación o hayan sobrevenido durante la ejecución de la misma y, en consecuencia, haya sido necesario efectuar un anexo al proyecto técnico original, este deberá adjuntarse al boletín de instalación, cuando no exista director de obra o, en caso contrario, al certificado de fin de obra.</a:t>
            </a:r>
          </a:p>
          <a:p>
            <a:r>
              <a:rPr lang="es-ES" b="0" dirty="0" smtClean="0"/>
              <a:t>7. La propiedad, o su representante, presentará de forma electrónica en el registro electrónico del Ministerio de Industria, Turismo y Comercio, siguiendo los procedimientos establecidos a tales efectos en su sede electrónica, el boletín de instalación, el protocolo de pruebas y, en su caso, el certificado de fin de obra y anexos al proyecto técnico. De forma electrónica, la Jefatura Provincial de Inspección de Telecomunicaciones que corresponda devolverá sellada una copia de la documentación presentada, con excepción de los anexos. Será obligación de la propiedad, recibir, conservar y transmitir dichos documentos que, en cualquier caso, pasarán a formar parte del Libro del Edificio.</a:t>
            </a:r>
          </a:p>
          <a:p>
            <a:r>
              <a:rPr lang="es-ES" b="0" dirty="0" smtClean="0"/>
              <a:t>En los casos en que las Jefaturas Provinciales de Inspección de Telecomunicaciones, dentro de su programa de comprobación e inspección, detectaran incumplimientos en la realización de la infraestructura o en el contenido de los certificados de fin de obra, boletines de instalaciones o protocolos de pruebas, podrán denegar el sellado de dichos documentos, todo ello sin perjuicio del resto de las acciones que se inicien en materia de infracciones y sanciones.</a:t>
            </a:r>
          </a:p>
          <a:p>
            <a:r>
              <a:rPr lang="es-ES" b="1" dirty="0" smtClean="0"/>
              <a:t>8. En los supuestos de edificios o conjunto de edificaciones de nueva construcción, </a:t>
            </a:r>
            <a:r>
              <a:rPr lang="es-ES" b="1" u="sng" dirty="0" smtClean="0"/>
              <a:t>será requisito imprescindible para la concesión de las licencias y permisos de primera ocupación</a:t>
            </a:r>
            <a:r>
              <a:rPr lang="es-ES" b="1" dirty="0" smtClean="0"/>
              <a:t> la presentación ante la Administración competente, junto con el certificado de fin de obra relativo a la edificación, del citado boletín de instalación de telecomunicaciones y protocolo de pruebas y, cuando exista, del certificado de fin de obra, sellados por la Jefatura Provincial de Inspección de Telecomunicaciones* correspondiente</a:t>
            </a:r>
            <a:r>
              <a:rPr lang="es-ES" b="0" dirty="0" smtClean="0"/>
              <a:t>.</a:t>
            </a:r>
          </a:p>
          <a:p>
            <a:r>
              <a:rPr lang="es-ES" b="0" dirty="0" smtClean="0"/>
              <a:t>Asimismo, en el caso de urbanizaciones o conjuntos de edificaciones que, como consecuencia de su entrega en varias fases, sea necesaria la obtención de licencias parciales de primera ocupación, podrán presentarse boletines, protocolos y certificaciones parciales relativos a la parte de la infraestructura común de telecomunicaciones ya ejecutada y correspondiente a dichas fases. En estos casos se hará constar en los boletines, protocolos y certificaciones parciales, que la validez de estos está condicionada a la presentación del correspondiente boletín de instalación o certificación final, una vez acabadas las obras contempladas en el proyecto técnico. Las certificaciones, tanto parciales como finales, de fin de obra se ajustarán a los modelos contenidos en el anexo IV de esta orden.</a:t>
            </a:r>
          </a:p>
          <a:p>
            <a:r>
              <a:rPr lang="es-ES" b="0" dirty="0" smtClean="0"/>
              <a:t>9. A requerimiento del titular de la propiedad o de su representante, previo pago de las tasas establecidas, las Jefaturas Provinciales de Inspección de Telecomunicaciones expedirán una certificación a los solos efectos de acreditar que por parte del promotor o constructor se han presentado ante la correspondiente Jefatura, el proyecto técnico que ampara la infraestructura, el acta de replanteo, el boletín de instalación y el protocolo de pruebas y, en su caso, el certificado de fin de obra y los anexos, que garanticen que la ejecución de la misma se ajusta al citado proyecto técnico.</a:t>
            </a:r>
          </a:p>
          <a:p>
            <a:r>
              <a:rPr lang="es-ES" b="0" dirty="0" smtClean="0"/>
              <a:t>10. En los casos de edificios o conjunto de edificaciones ya construidos, el titular de la propiedad o su representante, la empresa instaladora y, en su caso el director de obra, durante la ejecución del proyecto técnico seguirán las precauciones a tomar indicadas en el mismo, para asegurar a aquellos que tengan instalaciones individuales, la normal utilización de las mismas durante la construcción de la nueva infraestructura común de telecomunicaciones, en tanto ésta no se encuentre en perfecto estado de funcionamiento. Igualmente, en el caso de urbanizaciones o conjuntos de edificaciones en que se haya efectuado la entrega parcial de las mismas, el promotor seguirá las precauciones a tomar indicadas en el proyecto técnico para asegurar la normal utilización de la parte de infraestructura común de telecomunicaciones entregada, durante la ejecución del resto de las fases.</a:t>
            </a:r>
          </a:p>
          <a:p>
            <a:endParaRPr lang="es-ES" b="0" dirty="0" smtClean="0"/>
          </a:p>
          <a:p>
            <a:r>
              <a:rPr lang="es-ES" sz="1200" u="sng" kern="1200" dirty="0" smtClean="0">
                <a:solidFill>
                  <a:schemeClr val="tx1"/>
                </a:solidFill>
                <a:effectLst/>
                <a:latin typeface="+mn-lt"/>
                <a:ea typeface="+mn-ea"/>
                <a:cs typeface="+mn-cs"/>
              </a:rPr>
              <a:t>*NOTA</a:t>
            </a:r>
            <a:r>
              <a:rPr lang="es-ES" sz="1200" kern="1200" dirty="0" smtClean="0">
                <a:solidFill>
                  <a:schemeClr val="tx1"/>
                </a:solidFill>
                <a:effectLst/>
                <a:latin typeface="+mn-lt"/>
                <a:ea typeface="+mn-ea"/>
                <a:cs typeface="+mn-cs"/>
              </a:rPr>
              <a:t>: las Jefaturas Provinciales de Inspección de Telecomunicaciones forman parte de la </a:t>
            </a:r>
            <a:r>
              <a:rPr lang="es-ES" sz="1200" kern="1200" baseline="0" dirty="0" smtClean="0">
                <a:solidFill>
                  <a:schemeClr val="tx1"/>
                </a:solidFill>
                <a:effectLst/>
                <a:latin typeface="+mn-lt"/>
                <a:ea typeface="+mn-ea"/>
                <a:cs typeface="+mn-cs"/>
              </a:rPr>
              <a:t>en la Secretaría General de Telecomunicaciones y Ordenación de los Servicios de Comunicación Audiovisual, actualmente en </a:t>
            </a:r>
            <a:r>
              <a:rPr lang="es-ES" sz="1200" kern="1200" dirty="0" smtClean="0">
                <a:solidFill>
                  <a:schemeClr val="tx1"/>
                </a:solidFill>
                <a:effectLst/>
                <a:latin typeface="+mn-lt"/>
                <a:ea typeface="+mn-ea"/>
                <a:cs typeface="+mn-cs"/>
              </a:rPr>
              <a:t>el Ministerio de Asuntos Económicos y Transformación Digital.</a:t>
            </a:r>
            <a:endParaRPr lang="es-ES" sz="1200"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110</a:t>
            </a:fld>
            <a:endParaRPr lang="es-ES"/>
          </a:p>
        </p:txBody>
      </p:sp>
    </p:spTree>
    <p:extLst>
      <p:ext uri="{BB962C8B-B14F-4D97-AF65-F5344CB8AC3E}">
        <p14:creationId xmlns:p14="http://schemas.microsoft.com/office/powerpoint/2010/main" val="1469456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111</a:t>
            </a:fld>
            <a:endParaRPr lang="es-ES"/>
          </a:p>
        </p:txBody>
      </p:sp>
    </p:spTree>
    <p:extLst>
      <p:ext uri="{BB962C8B-B14F-4D97-AF65-F5344CB8AC3E}">
        <p14:creationId xmlns:p14="http://schemas.microsoft.com/office/powerpoint/2010/main" val="1668203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RD 346/2011. Artículo 13. Conservación de la ICT e inspección técnica de las edificaciones.</a:t>
            </a:r>
          </a:p>
          <a:p>
            <a:endParaRPr lang="es-ES" b="0" dirty="0" smtClean="0"/>
          </a:p>
          <a:p>
            <a:r>
              <a:rPr lang="es-ES" b="0" dirty="0" smtClean="0"/>
              <a:t>1. En relación con la conservación de las ICT en edificaciones construidas en régimen de propiedad horizontal y respecto a las obligaciones de las comunidades de propietarios, se aplicará lo previsto en el artículo 10 de la Ley 49/1960, de 21 de julio, sobre Propiedad Horizontal en cuanto al mantenimiento de los elementos, pertenencias y servicios comunes.</a:t>
            </a:r>
          </a:p>
          <a:p>
            <a:r>
              <a:rPr lang="es-ES" b="0" dirty="0" smtClean="0"/>
              <a:t>2. En cuanto a la conservación de las infraestructuras en edificios arrendados se aplicará el artículo 21 de la Ley 29/1994, de 24 de noviembre, de Arrendamientos Urbanos, salvo que la instalación se hubiere solicitado por los arrendatarios, en cuyo caso los gastos que se produzcan serán a cuenta de éstos.</a:t>
            </a:r>
          </a:p>
          <a:p>
            <a:r>
              <a:rPr lang="es-ES" b="0" dirty="0" smtClean="0"/>
              <a:t>3. Con objeto de facilitar las labores relacionadas con las inspecciones técnicas de las edificaciones en materia de infraestructuras e instalaciones de telecomunicaciones, el anexo IV de este reglamento incluye, con carácter orientativo, un protocolo de pruebas para evaluar el estado de operatividad de las citadas infraestructuras e instalaciones.</a:t>
            </a:r>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112</a:t>
            </a:fld>
            <a:endParaRPr lang="es-ES"/>
          </a:p>
        </p:txBody>
      </p:sp>
    </p:spTree>
    <p:extLst>
      <p:ext uri="{BB962C8B-B14F-4D97-AF65-F5344CB8AC3E}">
        <p14:creationId xmlns:p14="http://schemas.microsoft.com/office/powerpoint/2010/main" val="18443118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113</a:t>
            </a:fld>
            <a:endParaRPr lang="es-ES"/>
          </a:p>
        </p:txBody>
      </p:sp>
    </p:spTree>
    <p:extLst>
      <p:ext uri="{BB962C8B-B14F-4D97-AF65-F5344CB8AC3E}">
        <p14:creationId xmlns:p14="http://schemas.microsoft.com/office/powerpoint/2010/main" val="38488104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114</a:t>
            </a:fld>
            <a:endParaRPr lang="es-ES"/>
          </a:p>
        </p:txBody>
      </p:sp>
    </p:spTree>
    <p:extLst>
      <p:ext uri="{BB962C8B-B14F-4D97-AF65-F5344CB8AC3E}">
        <p14:creationId xmlns:p14="http://schemas.microsoft.com/office/powerpoint/2010/main" val="23828001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115</a:t>
            </a:fld>
            <a:endParaRPr lang="es-ES"/>
          </a:p>
        </p:txBody>
      </p:sp>
    </p:spTree>
    <p:extLst>
      <p:ext uri="{BB962C8B-B14F-4D97-AF65-F5344CB8AC3E}">
        <p14:creationId xmlns:p14="http://schemas.microsoft.com/office/powerpoint/2010/main" val="3743489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118</a:t>
            </a:fld>
            <a:endParaRPr lang="es-ES"/>
          </a:p>
        </p:txBody>
      </p:sp>
    </p:spTree>
    <p:extLst>
      <p:ext uri="{BB962C8B-B14F-4D97-AF65-F5344CB8AC3E}">
        <p14:creationId xmlns:p14="http://schemas.microsoft.com/office/powerpoint/2010/main" val="1928213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119</a:t>
            </a:fld>
            <a:endParaRPr lang="es-ES"/>
          </a:p>
        </p:txBody>
      </p:sp>
    </p:spTree>
    <p:extLst>
      <p:ext uri="{BB962C8B-B14F-4D97-AF65-F5344CB8AC3E}">
        <p14:creationId xmlns:p14="http://schemas.microsoft.com/office/powerpoint/2010/main" val="11367400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i="0" u="none" strike="noStrike" kern="1200" spc="85" baseline="0" dirty="0" smtClean="0">
                <a:solidFill>
                  <a:schemeClr val="tx1"/>
                </a:solidFill>
                <a:latin typeface="+mn-lt"/>
                <a:ea typeface="+mn-ea"/>
                <a:cs typeface="+mn-cs"/>
              </a:rPr>
              <a:t>Disposición adicional duodécima. Creación de la Comisión sobre radiofrecuencias y salud</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Mediante real decreto se regulará la composición, organización y funciones de la Comisión sobre radiofrecuencias y salud, cuya misión es la de asesorar e informar a la ciudadanía, al conjunto de las Administraciones públicas y a los diversos agentes de la industria sobre las restricciones establecidas a las emisiones radioeléctricas, las medidas de protección sanitaria aprobadas frente a emisiones radioeléctricas y los múltiples y periódicos controles a que son sometidas las instalaciones generadoras de emisiones radioeléctricas, en particular, las relativas a las radiocomunicaciones. Asimismo, dicha Comisión realizará y divulgará estudios e investigaciones sobre las emisiones radioeléctricas y sus efectos y cómo las restricciones a las emisiones, las medidas de protección sanitaria y los controles establecidos preservan la salud de las personas, así como, a la vista de dichos estudios e investigaciones, realizará propuestas y sugerirá líneas de mejora en las medidas y controles a realizar.</a:t>
            </a:r>
          </a:p>
          <a:p>
            <a:r>
              <a:rPr lang="es-ES" sz="1200" b="0" i="0" u="none" strike="noStrike" kern="1200" baseline="0" dirty="0" smtClean="0">
                <a:solidFill>
                  <a:schemeClr val="tx1"/>
                </a:solidFill>
                <a:latin typeface="+mn-lt"/>
                <a:ea typeface="+mn-ea"/>
                <a:cs typeface="+mn-cs"/>
              </a:rPr>
              <a:t>De la Comisión formarán parte en todo caso el Ministerio de Asuntos Económicos y Transformación Digital, el Ministerio de Sanidad y el Instituto de Salud Carlos III y una representación de las Comunidades Autónomas.</a:t>
            </a:r>
          </a:p>
          <a:p>
            <a:r>
              <a:rPr lang="es-ES" sz="1200" b="0" i="0" u="none" strike="noStrike" kern="1200" baseline="0" dirty="0" smtClean="0">
                <a:solidFill>
                  <a:schemeClr val="tx1"/>
                </a:solidFill>
                <a:latin typeface="+mn-lt"/>
                <a:ea typeface="+mn-ea"/>
                <a:cs typeface="+mn-cs"/>
              </a:rPr>
              <a:t>Dicha Comisión contará con un grupo asesor o colaborador en materia de radiofrecuencias y salud, con participación de Comunidades Autónomas, de la asociación de entidades locales de ámbito estatal con mayor implantación y un grupo de expertos independientes, sociedades científicas y representantes de los ciudadanos, para hacer evaluación y seguimiento periódico de la prevención y protección de la salud de la población en relación con las emisiones radioeléctricas, proponiendo estudios de investigación, medidas consensuadas de identificación, elaboración de registros y protocolos de atención al ciudadano.</a:t>
            </a:r>
          </a:p>
          <a:p>
            <a:r>
              <a:rPr lang="es-ES" sz="1200" b="0" i="0" u="none" strike="noStrike" kern="1200" baseline="0" dirty="0" smtClean="0">
                <a:solidFill>
                  <a:schemeClr val="tx1"/>
                </a:solidFill>
                <a:latin typeface="+mn-lt"/>
                <a:ea typeface="+mn-ea"/>
                <a:cs typeface="+mn-cs"/>
              </a:rPr>
              <a:t>La creación y el funcionamiento tanto de la Comisión como del grupo asesor se atenderán con los medios personales, técnicos y presupuestarios actuales asignados a los Ministerios y demás Administraciones participantes, sin incremento en el gasto público.</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120</a:t>
            </a:fld>
            <a:endParaRPr lang="es-ES"/>
          </a:p>
        </p:txBody>
      </p:sp>
    </p:spTree>
    <p:extLst>
      <p:ext uri="{BB962C8B-B14F-4D97-AF65-F5344CB8AC3E}">
        <p14:creationId xmlns:p14="http://schemas.microsoft.com/office/powerpoint/2010/main" val="3309718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Artículo 86. Facultades del Gobierno para la administración del dominio público radioeléctrico.</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Gobierno desarrollará mediante real decreto las condiciones para la adecuada administración del dominio público radioeléctrico. En dicho real decreto se regulará, como mínimo, lo siguiente:</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a) el procedimiento para la elaboración de los planes de utilización del espectro radioeléctrico, que incluyen el Cuadro Nacional de Atribución de Frecuencias, los planes técnicos nacionales de radiodifusión y televisión, cuya aprobación corresponderá al Gobierno, y las necesidades de espectro radioeléctrico para la defensa nacional. Los datos relativos a esta última materia tendrán el carácter de reservados;</a:t>
            </a:r>
          </a:p>
          <a:p>
            <a:r>
              <a:rPr lang="es-ES" sz="1200" b="1" i="0" u="none" strike="noStrike" kern="1200" baseline="0" dirty="0" smtClean="0">
                <a:solidFill>
                  <a:schemeClr val="tx1"/>
                </a:solidFill>
                <a:latin typeface="+mn-lt"/>
                <a:ea typeface="+mn-ea"/>
                <a:cs typeface="+mn-cs"/>
              </a:rPr>
              <a:t>b) el procedimiento de determinación, control e inspección de los niveles únicos de emisión radioeléctrica tolerable y que no supongan un peligro para la salud pública, que deberán ser respetados en todo caso y momento por las diferentes instalaciones o infraestructuras a instalar y ya instaladas que hagan uso del dominio público radioeléctrico. En la determinación de estos niveles únicos de emisión radioeléctrica tolerable se tendrá en cuenta tanto criterios técnicos en el uso del dominio público radioeléctrico, como criterios de preservación de la salud de las personas y en concordancia con lo dispuesto por las recomendaciones de la Comisión Europea. Tales límites deberán ser respetados, en todo caso, por el resto de Administraciones públicas, tanto autonómicas como locales, que no podrán modificarlos ni de manera directa, en términos de densidad de potencia o de intensidad de campo eléctrico, ni de manera indirecta mediante el establecimiento de distancias mínimas de protección radioeléctrica;</a:t>
            </a:r>
          </a:p>
          <a:p>
            <a:r>
              <a:rPr lang="es-ES" sz="1200" b="0" i="0" u="none" strike="noStrike" kern="1200" baseline="0" dirty="0" smtClean="0">
                <a:solidFill>
                  <a:schemeClr val="tx1"/>
                </a:solidFill>
                <a:latin typeface="+mn-lt"/>
                <a:ea typeface="+mn-ea"/>
                <a:cs typeface="+mn-cs"/>
              </a:rPr>
              <a:t>c) los procedimientos, plazos y condiciones para la habilitación del ejercicio de los derechos de uso del dominio público radioeléctrico, que revestirá la forma de autorización general, autorización individual, afectación o concesión administrativas.</a:t>
            </a:r>
          </a:p>
          <a:p>
            <a:r>
              <a:rPr lang="es-ES" sz="1200" b="0" i="0" u="none" strike="noStrike" kern="1200" baseline="0" dirty="0" smtClean="0">
                <a:solidFill>
                  <a:schemeClr val="tx1"/>
                </a:solidFill>
                <a:latin typeface="+mn-lt"/>
                <a:ea typeface="+mn-ea"/>
                <a:cs typeface="+mn-cs"/>
              </a:rPr>
              <a:t>En particular, se regularán los procedimientos abiertos de otorgamiento de derechos de uso del dominio público radioeléctrico, que se basarán en criterios de elegibilidad fijados de antemano, objetivos, transparentes, no discriminatorios, proporcionados y que reflejen las condiciones asociadas a tales derechos.</a:t>
            </a:r>
          </a:p>
          <a:p>
            <a:r>
              <a:rPr lang="es-ES" sz="1200" b="0" i="0" u="none" strike="noStrike" kern="1200" baseline="0" dirty="0" smtClean="0">
                <a:solidFill>
                  <a:schemeClr val="tx1"/>
                </a:solidFill>
                <a:latin typeface="+mn-lt"/>
                <a:ea typeface="+mn-ea"/>
                <a:cs typeface="+mn-cs"/>
              </a:rPr>
              <a:t>No obstante lo anterior, cuando resulte necesario el otorgamiento de derechos individuales de utilización de radiofrecuencias a prestadores de servicios de comunicación audiovisual radiofónicos o televisivos para lograr un objetivo de interés general establecido de conformidad con el Derecho de la Unión Europea, podrán establecerse excepciones al requisito de procedimiento abierto;</a:t>
            </a:r>
          </a:p>
          <a:p>
            <a:r>
              <a:rPr lang="es-ES" sz="1200" b="0" i="0" u="none" strike="noStrike" kern="1200" baseline="0" dirty="0" smtClean="0">
                <a:solidFill>
                  <a:schemeClr val="tx1"/>
                </a:solidFill>
                <a:latin typeface="+mn-lt"/>
                <a:ea typeface="+mn-ea"/>
                <a:cs typeface="+mn-cs"/>
              </a:rPr>
              <a:t>d) el procedimiento para la reasignación del uso de bandas de frecuencias con el objetivo de alcanzar un uso más eficiente del espectro radioeléctrico, en función de su idoneidad para la prestación de nuevos servicios o de la evaluación de las tecnologías, que podrá incluir el calendario de actuaciones y la evaluación de los costes asociados, en particular, los ocasionados a los titulares de derechos de uso afectados por estas actuaciones de reasignación, que podrán verse compensados a través de un fondo económico o cualquier otro mecanismo de compensación que se establezca;</a:t>
            </a:r>
          </a:p>
          <a:p>
            <a:r>
              <a:rPr lang="es-ES" sz="1200" b="0" i="0" u="none" strike="noStrike" kern="1200" baseline="0" dirty="0" smtClean="0">
                <a:solidFill>
                  <a:schemeClr val="tx1"/>
                </a:solidFill>
                <a:latin typeface="+mn-lt"/>
                <a:ea typeface="+mn-ea"/>
                <a:cs typeface="+mn-cs"/>
              </a:rPr>
              <a:t>e) las condiciones no discriminatorias, proporcionadas y transparentes asociadas a los títulos habilitantes para el uso del dominio público radioeléctrico, entre las que se incluirán las necesarias para garantizar el uso efectivo y eficiente de las frecuencias y los compromisos contraídos por los operadores en los procesos de licitación previstos en el artículo 89. Estas condiciones buscarán promover en todo caso la consecución de los mayores beneficios posibles para los usuarios, así como mantener los incentivos suficientes para la inversión y la innovación;</a:t>
            </a:r>
          </a:p>
          <a:p>
            <a:r>
              <a:rPr lang="es-ES" sz="1200" b="0" i="0" u="none" strike="noStrike" kern="1200" baseline="0" dirty="0" smtClean="0">
                <a:solidFill>
                  <a:schemeClr val="tx1"/>
                </a:solidFill>
                <a:latin typeface="+mn-lt"/>
                <a:ea typeface="+mn-ea"/>
                <a:cs typeface="+mn-cs"/>
              </a:rPr>
              <a:t>f) las condiciones de otorgamiento de títulos habilitantes para el uso del dominio público radioeléctrico para fines experimentales o eventos de corta duración;</a:t>
            </a:r>
          </a:p>
          <a:p>
            <a:r>
              <a:rPr lang="es-ES" sz="1200" b="0" i="0" u="none" strike="noStrike" kern="1200" baseline="0" dirty="0" smtClean="0">
                <a:solidFill>
                  <a:schemeClr val="tx1"/>
                </a:solidFill>
                <a:latin typeface="+mn-lt"/>
                <a:ea typeface="+mn-ea"/>
                <a:cs typeface="+mn-cs"/>
              </a:rPr>
              <a:t>g) la adecuada utilización del espectro radioeléctrico mediante el empleo de equipos y aparatos.</a:t>
            </a: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121</a:t>
            </a:fld>
            <a:endParaRPr lang="es-ES"/>
          </a:p>
        </p:txBody>
      </p:sp>
    </p:spTree>
    <p:extLst>
      <p:ext uri="{BB962C8B-B14F-4D97-AF65-F5344CB8AC3E}">
        <p14:creationId xmlns:p14="http://schemas.microsoft.com/office/powerpoint/2010/main" val="354712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26</a:t>
            </a:fld>
            <a:endParaRPr lang="es-ES"/>
          </a:p>
        </p:txBody>
      </p:sp>
    </p:spTree>
    <p:extLst>
      <p:ext uri="{BB962C8B-B14F-4D97-AF65-F5344CB8AC3E}">
        <p14:creationId xmlns:p14="http://schemas.microsoft.com/office/powerpoint/2010/main" val="3826746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122</a:t>
            </a:fld>
            <a:endParaRPr lang="es-ES"/>
          </a:p>
        </p:txBody>
      </p:sp>
    </p:spTree>
    <p:extLst>
      <p:ext uri="{BB962C8B-B14F-4D97-AF65-F5344CB8AC3E}">
        <p14:creationId xmlns:p14="http://schemas.microsoft.com/office/powerpoint/2010/main" val="23624652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123</a:t>
            </a:fld>
            <a:endParaRPr lang="es-ES"/>
          </a:p>
        </p:txBody>
      </p:sp>
    </p:spTree>
    <p:extLst>
      <p:ext uri="{BB962C8B-B14F-4D97-AF65-F5344CB8AC3E}">
        <p14:creationId xmlns:p14="http://schemas.microsoft.com/office/powerpoint/2010/main" val="9731627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200" b="0" i="0" u="none" strike="noStrike" kern="1200" spc="85"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125</a:t>
            </a:fld>
            <a:endParaRPr lang="es-ES"/>
          </a:p>
        </p:txBody>
      </p:sp>
    </p:spTree>
    <p:extLst>
      <p:ext uri="{BB962C8B-B14F-4D97-AF65-F5344CB8AC3E}">
        <p14:creationId xmlns:p14="http://schemas.microsoft.com/office/powerpoint/2010/main" val="23209199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128</a:t>
            </a:fld>
            <a:endParaRPr lang="es-ES"/>
          </a:p>
        </p:txBody>
      </p:sp>
    </p:spTree>
    <p:extLst>
      <p:ext uri="{BB962C8B-B14F-4D97-AF65-F5344CB8AC3E}">
        <p14:creationId xmlns:p14="http://schemas.microsoft.com/office/powerpoint/2010/main" val="504691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129</a:t>
            </a:fld>
            <a:endParaRPr lang="es-ES"/>
          </a:p>
        </p:txBody>
      </p:sp>
    </p:spTree>
    <p:extLst>
      <p:ext uri="{BB962C8B-B14F-4D97-AF65-F5344CB8AC3E}">
        <p14:creationId xmlns:p14="http://schemas.microsoft.com/office/powerpoint/2010/main" val="8684013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130</a:t>
            </a:fld>
            <a:endParaRPr lang="es-ES"/>
          </a:p>
        </p:txBody>
      </p:sp>
    </p:spTree>
    <p:extLst>
      <p:ext uri="{BB962C8B-B14F-4D97-AF65-F5344CB8AC3E}">
        <p14:creationId xmlns:p14="http://schemas.microsoft.com/office/powerpoint/2010/main" val="18152924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131</a:t>
            </a:fld>
            <a:endParaRPr lang="es-ES"/>
          </a:p>
        </p:txBody>
      </p:sp>
    </p:spTree>
    <p:extLst>
      <p:ext uri="{BB962C8B-B14F-4D97-AF65-F5344CB8AC3E}">
        <p14:creationId xmlns:p14="http://schemas.microsoft.com/office/powerpoint/2010/main" val="36724279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132</a:t>
            </a:fld>
            <a:endParaRPr lang="es-ES"/>
          </a:p>
        </p:txBody>
      </p:sp>
    </p:spTree>
    <p:extLst>
      <p:ext uri="{BB962C8B-B14F-4D97-AF65-F5344CB8AC3E}">
        <p14:creationId xmlns:p14="http://schemas.microsoft.com/office/powerpoint/2010/main" val="373304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133</a:t>
            </a:fld>
            <a:endParaRPr lang="es-ES"/>
          </a:p>
        </p:txBody>
      </p:sp>
    </p:spTree>
    <p:extLst>
      <p:ext uri="{BB962C8B-B14F-4D97-AF65-F5344CB8AC3E}">
        <p14:creationId xmlns:p14="http://schemas.microsoft.com/office/powerpoint/2010/main" val="13715847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pc="85" dirty="0" smtClean="0">
              <a:solidFill>
                <a:srgbClr val="001D4D"/>
              </a:solidFill>
            </a:endParaRPr>
          </a:p>
        </p:txBody>
      </p:sp>
      <p:sp>
        <p:nvSpPr>
          <p:cNvPr id="4" name="Marcador de número de diapositiva 3"/>
          <p:cNvSpPr>
            <a:spLocks noGrp="1"/>
          </p:cNvSpPr>
          <p:nvPr>
            <p:ph type="sldNum" sz="quarter" idx="10"/>
          </p:nvPr>
        </p:nvSpPr>
        <p:spPr/>
        <p:txBody>
          <a:bodyPr/>
          <a:lstStyle/>
          <a:p>
            <a:fld id="{9E345D94-0F22-41AD-BC6F-5DFCF27BB90D}" type="slidenum">
              <a:rPr lang="es-ES" smtClean="0"/>
              <a:t>134</a:t>
            </a:fld>
            <a:endParaRPr lang="es-ES"/>
          </a:p>
        </p:txBody>
      </p:sp>
    </p:spTree>
    <p:extLst>
      <p:ext uri="{BB962C8B-B14F-4D97-AF65-F5344CB8AC3E}">
        <p14:creationId xmlns:p14="http://schemas.microsoft.com/office/powerpoint/2010/main" val="10383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402797A3-A0F5-46CD-98E7-A5E075692557}" type="datetime1">
              <a:rPr lang="en-US" smtClean="0"/>
              <a:t>10/23/2024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416651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9D20B2-B5A4-4E04-8464-F6819BFF4E6C}" type="datetime1">
              <a:rPr lang="en-US" smtClean="0"/>
              <a:t>10/23/2024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25954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E9988B6-E5CD-4442-9EEC-77E14A42C9F9}" type="datetime1">
              <a:rPr lang="en-US" smtClean="0"/>
              <a:t>10/23/2024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64264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5314515" y="1661399"/>
            <a:ext cx="1559479" cy="457369"/>
          </a:xfrm>
          <a:prstGeom prst="rect">
            <a:avLst/>
          </a:prstGeom>
        </p:spPr>
        <p:txBody>
          <a:bodyPr wrap="square" lIns="0" tIns="0" rIns="0" bIns="0">
            <a:spAutoFit/>
          </a:bodyPr>
          <a:lstStyle>
            <a:lvl1pPr>
              <a:defRPr sz="3302"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21CD5D2-291E-4FA3-9A04-CCF9B9368FDE}" type="datetime1">
              <a:rPr lang="en-US" smtClean="0"/>
              <a:t>10/23/2024</a:t>
            </a:fld>
            <a:endParaRPr lang="en-US"/>
          </a:p>
        </p:txBody>
      </p:sp>
      <p:sp>
        <p:nvSpPr>
          <p:cNvPr id="6" name="Holder 6"/>
          <p:cNvSpPr>
            <a:spLocks noGrp="1"/>
          </p:cNvSpPr>
          <p:nvPr>
            <p:ph type="sldNum" sz="quarter" idx="7"/>
          </p:nvPr>
        </p:nvSpPr>
        <p:spPr/>
        <p:txBody>
          <a:bodyPr lIns="0" tIns="0" rIns="0" bIns="0"/>
          <a:lstStyle>
            <a:lvl1pPr>
              <a:defRPr sz="931" b="1" i="0">
                <a:solidFill>
                  <a:schemeClr val="bg1"/>
                </a:solidFill>
                <a:latin typeface="Arial"/>
                <a:cs typeface="Arial"/>
              </a:defRPr>
            </a:lvl1pPr>
          </a:lstStyle>
          <a:p>
            <a:pPr marL="32255">
              <a:spcBef>
                <a:spcPts val="148"/>
              </a:spcBef>
            </a:pPr>
            <a:fld id="{81D60167-4931-47E6-BA6A-407CBD079E47}" type="slidenum">
              <a:rPr lang="es-ES" spc="13" smtClean="0"/>
              <a:pPr marL="32255">
                <a:spcBef>
                  <a:spcPts val="148"/>
                </a:spcBef>
              </a:pPr>
              <a:t>‹Nº›</a:t>
            </a:fld>
            <a:endParaRPr lang="es-ES" spc="13"/>
          </a:p>
        </p:txBody>
      </p:sp>
    </p:spTree>
    <p:extLst>
      <p:ext uri="{BB962C8B-B14F-4D97-AF65-F5344CB8AC3E}">
        <p14:creationId xmlns:p14="http://schemas.microsoft.com/office/powerpoint/2010/main" val="25709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1AEC5FD-B76C-479B-8DC1-257662B9482B}" type="datetime1">
              <a:rPr lang="en-US" smtClean="0"/>
              <a:t>10/23/2024</a:t>
            </a:fld>
            <a:endParaRPr lang="en-US"/>
          </a:p>
        </p:txBody>
      </p:sp>
      <p:sp>
        <p:nvSpPr>
          <p:cNvPr id="4" name="Holder 4"/>
          <p:cNvSpPr>
            <a:spLocks noGrp="1"/>
          </p:cNvSpPr>
          <p:nvPr>
            <p:ph type="sldNum" sz="quarter" idx="7"/>
          </p:nvPr>
        </p:nvSpPr>
        <p:spPr/>
        <p:txBody>
          <a:bodyPr lIns="0" tIns="0" rIns="0" bIns="0"/>
          <a:lstStyle>
            <a:lvl1pPr>
              <a:defRPr sz="931" b="1" i="0">
                <a:solidFill>
                  <a:schemeClr val="bg1"/>
                </a:solidFill>
                <a:latin typeface="Arial"/>
                <a:cs typeface="Arial"/>
              </a:defRPr>
            </a:lvl1pPr>
          </a:lstStyle>
          <a:p>
            <a:pPr marL="32255">
              <a:spcBef>
                <a:spcPts val="148"/>
              </a:spcBef>
            </a:pPr>
            <a:fld id="{81D60167-4931-47E6-BA6A-407CBD079E47}" type="slidenum">
              <a:rPr lang="es-ES" spc="13" smtClean="0"/>
              <a:pPr marL="32255">
                <a:spcBef>
                  <a:spcPts val="148"/>
                </a:spcBef>
              </a:pPr>
              <a:t>‹Nº›</a:t>
            </a:fld>
            <a:endParaRPr lang="es-ES" spc="13"/>
          </a:p>
        </p:txBody>
      </p:sp>
    </p:spTree>
    <p:extLst>
      <p:ext uri="{BB962C8B-B14F-4D97-AF65-F5344CB8AC3E}">
        <p14:creationId xmlns:p14="http://schemas.microsoft.com/office/powerpoint/2010/main" val="345452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94AC9BE-AC01-4F5C-B285-D3007A306585}" type="datetime1">
              <a:rPr lang="en-US" smtClean="0"/>
              <a:t>10/23/2024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332605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DFD0C6E-F820-4C41-89D6-FF3155D8CFFD}" type="datetime1">
              <a:rPr lang="en-US" smtClean="0"/>
              <a:t>10/23/2024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213404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D124174-BC0B-4908-9E1C-446B4E28F87D}" type="datetime1">
              <a:rPr lang="en-US" smtClean="0"/>
              <a:t>10/23/2024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8142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3299A9F-D2EE-4055-92BA-B590FC0730ED}" type="datetime1">
              <a:rPr lang="en-US" smtClean="0"/>
              <a:t>10/23/2024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416534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8DA54E7-58A6-413F-B48B-F008387D8CB8}" type="datetime1">
              <a:rPr lang="en-US" smtClean="0"/>
              <a:t>10/23/2024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9155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D7546F-EF2C-49B3-859E-028DE9715617}" type="datetime1">
              <a:rPr lang="en-US" smtClean="0"/>
              <a:t>10/23/2024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224463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57DE933-F5B3-4FC1-9308-03777A84FA85}" type="datetime1">
              <a:rPr lang="en-US" smtClean="0"/>
              <a:t>10/23/2024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30213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5D3C53-F60E-47B4-BEF6-B7C475519D7F}" type="datetime1">
              <a:rPr lang="en-US" smtClean="0"/>
              <a:t>10/23/2024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7ACA0D1-6470-4B30-BEAE-6562CEE46CB0}" type="slidenum">
              <a:rPr lang="es-ES" smtClean="0"/>
              <a:t>‹Nº›</a:t>
            </a:fld>
            <a:endParaRPr lang="es-ES"/>
          </a:p>
        </p:txBody>
      </p:sp>
    </p:spTree>
    <p:extLst>
      <p:ext uri="{BB962C8B-B14F-4D97-AF65-F5344CB8AC3E}">
        <p14:creationId xmlns:p14="http://schemas.microsoft.com/office/powerpoint/2010/main" val="13965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3C410-CD9D-4239-A98B-8CFC2FFCF52E}" type="datetime1">
              <a:rPr lang="en-US" smtClean="0"/>
              <a:t>10/23/2024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CA0D1-6470-4B30-BEAE-6562CEE46CB0}" type="slidenum">
              <a:rPr lang="es-ES" smtClean="0"/>
              <a:t>‹Nº›</a:t>
            </a:fld>
            <a:endParaRPr lang="es-ES"/>
          </a:p>
        </p:txBody>
      </p:sp>
    </p:spTree>
    <p:extLst>
      <p:ext uri="{BB962C8B-B14F-4D97-AF65-F5344CB8AC3E}">
        <p14:creationId xmlns:p14="http://schemas.microsoft.com/office/powerpoint/2010/main" val="297668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0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6.jpg"/><Relationship Id="rId26" Type="http://schemas.openxmlformats.org/officeDocument/2006/relationships/image" Target="../media/image22.jpeg"/><Relationship Id="rId3" Type="http://schemas.openxmlformats.org/officeDocument/2006/relationships/slide" Target="slide105.xml"/><Relationship Id="rId21" Type="http://schemas.openxmlformats.org/officeDocument/2006/relationships/image" Target="../media/image9.jpg"/><Relationship Id="rId7" Type="http://schemas.openxmlformats.org/officeDocument/2006/relationships/slide" Target="slide115.xml"/><Relationship Id="rId12" Type="http://schemas.openxmlformats.org/officeDocument/2006/relationships/image" Target="../media/image20.jpeg"/><Relationship Id="rId17" Type="http://schemas.openxmlformats.org/officeDocument/2006/relationships/image" Target="../media/image5.png"/><Relationship Id="rId25" Type="http://schemas.openxmlformats.org/officeDocument/2006/relationships/image" Target="../media/image13.jpg"/><Relationship Id="rId2" Type="http://schemas.openxmlformats.org/officeDocument/2006/relationships/slide" Target="slide104.xml"/><Relationship Id="rId16" Type="http://schemas.openxmlformats.org/officeDocument/2006/relationships/image" Target="../media/image4.jpg"/><Relationship Id="rId20"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slide" Target="slide110.xml"/><Relationship Id="rId11" Type="http://schemas.openxmlformats.org/officeDocument/2006/relationships/image" Target="../media/image19.png"/><Relationship Id="rId24" Type="http://schemas.openxmlformats.org/officeDocument/2006/relationships/image" Target="../media/image12.jpg"/><Relationship Id="rId5" Type="http://schemas.openxmlformats.org/officeDocument/2006/relationships/slide" Target="slide109.xml"/><Relationship Id="rId15" Type="http://schemas.openxmlformats.org/officeDocument/2006/relationships/image" Target="../media/image3.jpg"/><Relationship Id="rId23" Type="http://schemas.openxmlformats.org/officeDocument/2006/relationships/image" Target="../media/image11.jpg"/><Relationship Id="rId10" Type="http://schemas.openxmlformats.org/officeDocument/2006/relationships/image" Target="../media/image18.png"/><Relationship Id="rId19" Type="http://schemas.openxmlformats.org/officeDocument/2006/relationships/image" Target="../media/image7.jpg"/><Relationship Id="rId4" Type="http://schemas.openxmlformats.org/officeDocument/2006/relationships/slide" Target="slide108.xml"/><Relationship Id="rId9" Type="http://schemas.openxmlformats.org/officeDocument/2006/relationships/image" Target="../media/image17.png"/><Relationship Id="rId14" Type="http://schemas.openxmlformats.org/officeDocument/2006/relationships/image" Target="../media/image2.jpg"/><Relationship Id="rId22" Type="http://schemas.openxmlformats.org/officeDocument/2006/relationships/image" Target="../media/image10.jpg"/><Relationship Id="rId27" Type="http://schemas.openxmlformats.org/officeDocument/2006/relationships/image" Target="../media/image15.jpeg"/></Relationships>
</file>

<file path=ppt/slides/_rels/slide104.xml.rels><?xml version="1.0" encoding="UTF-8" standalone="yes"?>
<Relationships xmlns="http://schemas.openxmlformats.org/package/2006/relationships"><Relationship Id="rId8" Type="http://schemas.openxmlformats.org/officeDocument/2006/relationships/hyperlink" Target="https://www.boe.es/buscar/doc.php?id=BOE-A-2011-5834" TargetMode="Externa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hyperlink" Target="https://www.boe.es/buscar/doc.php?id=BOE-A-1998-4769" TargetMode="External"/><Relationship Id="rId12"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hyperlink" Target="https://www.boe.es/buscar/doc.php?id=BOE-A-2022-10757" TargetMode="External"/><Relationship Id="rId11" Type="http://schemas.openxmlformats.org/officeDocument/2006/relationships/hyperlink" Target="https://www.boe.es/buscar/doc.php?id=BOE-A-2019-14070" TargetMode="Externa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hyperlink" Target="https://www.boe.es/diario_boe/txt.php?id=BOE-A-2019-9513" TargetMode="External"/><Relationship Id="rId4" Type="http://schemas.openxmlformats.org/officeDocument/2006/relationships/image" Target="../media/image17.png"/><Relationship Id="rId9" Type="http://schemas.openxmlformats.org/officeDocument/2006/relationships/hyperlink" Target="https://www.boe.es/diario_boe/txt.php?id=BOE-A-2011-10457" TargetMode="External"/><Relationship Id="rId14" Type="http://schemas.openxmlformats.org/officeDocument/2006/relationships/image" Target="../media/image19.png"/></Relationships>
</file>

<file path=ppt/slides/_rels/slide10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0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fraestructuras/Documents/Nota_para_facilitar_la_aplicacion_del_articulo_55_de_la_LGTel.pdf" TargetMode="External"/></Relationships>
</file>

<file path=ppt/slides/_rels/slide10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1999-21567"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hyperlink" Target="https://www.boe.es/diario_boe/txt.php?id=BOE-A-2011-10457"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sedediatid.mineco.gob.es/es-es/procedimientoselectronicos/Paginas/detalle-procedimientos.aspx?IdProcedimiento=130" TargetMode="Externa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hyperlink" Target="https://www.boe.es/buscar/doc.php?id=BOE-A-2011-5834"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1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26.jpeg"/></Relationships>
</file>

<file path=ppt/slides/_rels/slide1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7.jpeg"/></Relationships>
</file>

<file path=ppt/slides/_rels/slide1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1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jpg"/><Relationship Id="rId18" Type="http://schemas.openxmlformats.org/officeDocument/2006/relationships/image" Target="../media/image8.jpg"/><Relationship Id="rId3" Type="http://schemas.openxmlformats.org/officeDocument/2006/relationships/slide" Target="slide120.xml"/><Relationship Id="rId21" Type="http://schemas.openxmlformats.org/officeDocument/2006/relationships/image" Target="../media/image11.jpg"/><Relationship Id="rId7" Type="http://schemas.openxmlformats.org/officeDocument/2006/relationships/image" Target="../media/image17.png"/><Relationship Id="rId12" Type="http://schemas.openxmlformats.org/officeDocument/2006/relationships/image" Target="../media/image2.jpg"/><Relationship Id="rId17" Type="http://schemas.openxmlformats.org/officeDocument/2006/relationships/image" Target="../media/image7.jpg"/><Relationship Id="rId25" Type="http://schemas.openxmlformats.org/officeDocument/2006/relationships/image" Target="../media/image15.jpeg"/><Relationship Id="rId2" Type="http://schemas.openxmlformats.org/officeDocument/2006/relationships/slide" Target="slide118.xml"/><Relationship Id="rId16" Type="http://schemas.openxmlformats.org/officeDocument/2006/relationships/image" Target="../media/image6.jpg"/><Relationship Id="rId20"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jpeg"/><Relationship Id="rId24" Type="http://schemas.openxmlformats.org/officeDocument/2006/relationships/image" Target="../media/image22.jpeg"/><Relationship Id="rId5" Type="http://schemas.openxmlformats.org/officeDocument/2006/relationships/slide" Target="slide123.xml"/><Relationship Id="rId15" Type="http://schemas.openxmlformats.org/officeDocument/2006/relationships/image" Target="../media/image5.png"/><Relationship Id="rId23" Type="http://schemas.openxmlformats.org/officeDocument/2006/relationships/image" Target="../media/image13.jpg"/><Relationship Id="rId10" Type="http://schemas.openxmlformats.org/officeDocument/2006/relationships/image" Target="../media/image20.jpeg"/><Relationship Id="rId19" Type="http://schemas.openxmlformats.org/officeDocument/2006/relationships/image" Target="../media/image9.jpg"/><Relationship Id="rId4" Type="http://schemas.openxmlformats.org/officeDocument/2006/relationships/slide" Target="slide121.xml"/><Relationship Id="rId9" Type="http://schemas.openxmlformats.org/officeDocument/2006/relationships/image" Target="../media/image19.png"/><Relationship Id="rId14" Type="http://schemas.openxmlformats.org/officeDocument/2006/relationships/image" Target="../media/image4.jpg"/><Relationship Id="rId22" Type="http://schemas.openxmlformats.org/officeDocument/2006/relationships/image" Target="../media/image12.jpg"/></Relationships>
</file>

<file path=ppt/slides/_rels/slide1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ccars.org.es/attachments/article/360/INFORME_CCARS__DIGITAL_compressed.pdf" TargetMode="External"/></Relationships>
</file>

<file path=ppt/slides/_rels/slide1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8" Type="http://schemas.openxmlformats.org/officeDocument/2006/relationships/hyperlink" Target="https://www.boe.es/buscar/doc.php?id=BOE-A-2017-2460" TargetMode="External"/><Relationship Id="rId13" Type="http://schemas.openxmlformats.org/officeDocument/2006/relationships/image" Target="../media/image15.jpeg"/><Relationship Id="rId3" Type="http://schemas.openxmlformats.org/officeDocument/2006/relationships/image" Target="../media/image16.png"/><Relationship Id="rId7" Type="http://schemas.openxmlformats.org/officeDocument/2006/relationships/hyperlink" Target="https://www.boe.es/buscar/doc.php?id=BOE-A-2001-18256" TargetMode="External"/><Relationship Id="rId12"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hyperlink" Target="https://www.boe.es/buscar/doc.php?id=BOE-A-2022-10757" TargetMode="External"/><Relationship Id="rId11" Type="http://schemas.openxmlformats.org/officeDocument/2006/relationships/image" Target="../media/image21.jpe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www.boe.es/buscar/doc.php?id=BOE-A-2002-694" TargetMode="External"/></Relationships>
</file>

<file path=ppt/slides/_rels/slide1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hyperlink" Target="https://avancedigital.mineco.gob.es/inspeccion-telecomunicaciones/niveles-exposicion/Paginas/niveles-exposicion.aspx"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speccion-telecomunicaciones/niveles-exposicion/Paginas/niveles-exposicion.aspx" TargetMode="External"/></Relationships>
</file>

<file path=ppt/slides/_rels/slide12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9.jpeg"/></Relationships>
</file>

<file path=ppt/slides/_rels/slide12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1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6.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hyperlink" Target="https://sedediatid.mineco.gob.es/es-es/procedimientoselectronicos/Paginas/detalle-procedimientos.aspx?IdProcedimiento=198" TargetMode="External"/><Relationship Id="rId4" Type="http://schemas.openxmlformats.org/officeDocument/2006/relationships/image" Target="../media/image17.png"/><Relationship Id="rId9" Type="http://schemas.openxmlformats.org/officeDocument/2006/relationships/hyperlink" Target="https://avancedigital.mineco.gob.es/Infraestructuras/Documents/Guia_mejora_adecuacion_Norm_Catalo_Requis_LGTEL_v1-3.pdf" TargetMode="External"/></Relationships>
</file>

<file path=ppt/slides/_rels/slide1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hyperlink" Target="https://avancedigital.mineco.gob.es/Infraestructuras/Documents/Nota_para_facilitar_la_aplicacion_del_articulo_55_de_la_LGTel.pdf" TargetMode="External"/><Relationship Id="rId4" Type="http://schemas.openxmlformats.org/officeDocument/2006/relationships/image" Target="../media/image17.png"/><Relationship Id="rId9" Type="http://schemas.openxmlformats.org/officeDocument/2006/relationships/image" Target="../media/image15.jpeg"/></Relationships>
</file>

<file path=ppt/slides/_rels/slide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inspeccion-telecomunicaciones/niveles-exposicion/Paginas/niveles-exposicion.aspx" TargetMode="External"/></Relationships>
</file>

<file path=ppt/slides/_rels/slide13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37.xml.rels><?xml version="1.0" encoding="UTF-8" standalone="yes"?>
<Relationships xmlns="http://schemas.openxmlformats.org/package/2006/relationships"><Relationship Id="rId8" Type="http://schemas.openxmlformats.org/officeDocument/2006/relationships/hyperlink" Target="https://www.boe.es/doue/2014/155/L00001-00014.pdf" TargetMode="External"/><Relationship Id="rId13" Type="http://schemas.openxmlformats.org/officeDocument/2006/relationships/hyperlink" Target="https://www.boe.es/buscar/doc.php?id=BOE-A-2011-5834" TargetMode="External"/><Relationship Id="rId3" Type="http://schemas.openxmlformats.org/officeDocument/2006/relationships/image" Target="../media/image16.png"/><Relationship Id="rId7" Type="http://schemas.openxmlformats.org/officeDocument/2006/relationships/hyperlink" Target="https://www.boe.es/doue/2018/321/L00036-00214.pdf" TargetMode="External"/><Relationship Id="rId12" Type="http://schemas.openxmlformats.org/officeDocument/2006/relationships/hyperlink" Target="https://www.boe.es/buscar/doc.php?id=BOE-A-1998-4769" TargetMode="External"/><Relationship Id="rId17" Type="http://schemas.openxmlformats.org/officeDocument/2006/relationships/image" Target="../media/image15.jpeg"/><Relationship Id="rId2" Type="http://schemas.openxmlformats.org/officeDocument/2006/relationships/notesSlide" Target="../notesSlides/notesSlide101.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hyperlink" Target="https://www.boe.es/biblioteca_juridica/codigos/codigo.php?id=110&amp;modo=2&amp;nota=0&amp;tab=2" TargetMode="External"/><Relationship Id="rId11" Type="http://schemas.openxmlformats.org/officeDocument/2006/relationships/hyperlink" Target="https://www.boe.es/diario_boe/txt.php?id=BOE-A-2016-8429" TargetMode="External"/><Relationship Id="rId5" Type="http://schemas.openxmlformats.org/officeDocument/2006/relationships/image" Target="../media/image18.png"/><Relationship Id="rId15" Type="http://schemas.openxmlformats.org/officeDocument/2006/relationships/image" Target="../media/image21.jpeg"/><Relationship Id="rId10" Type="http://schemas.openxmlformats.org/officeDocument/2006/relationships/hyperlink" Target="https://www.boe.es/buscar/doc.php?id=BOE-A-2022-10757" TargetMode="External"/><Relationship Id="rId4" Type="http://schemas.openxmlformats.org/officeDocument/2006/relationships/image" Target="../media/image17.png"/><Relationship Id="rId9" Type="http://schemas.openxmlformats.org/officeDocument/2006/relationships/hyperlink" Target="https://www.boe.es/doue/2020/234/L00011-00015.pdf" TargetMode="External"/><Relationship Id="rId14" Type="http://schemas.openxmlformats.org/officeDocument/2006/relationships/image" Target="../media/image20.jpeg"/></Relationships>
</file>

<file path=ppt/slides/_rels/slide138.xml.rels><?xml version="1.0" encoding="UTF-8" standalone="yes"?>
<Relationships xmlns="http://schemas.openxmlformats.org/package/2006/relationships"><Relationship Id="rId8" Type="http://schemas.openxmlformats.org/officeDocument/2006/relationships/hyperlink" Target="https://www.boe.es/buscar/doc.php?id=BOE-A-2001-18256" TargetMode="External"/><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s://www.boe.es/buscar/doc.php?id=BOE-A-2019-14070" TargetMode="External"/><Relationship Id="rId12" Type="http://schemas.openxmlformats.org/officeDocument/2006/relationships/image" Target="../media/image21.jpeg"/><Relationship Id="rId2" Type="http://schemas.openxmlformats.org/officeDocument/2006/relationships/notesSlide" Target="../notesSlides/notesSlide102.xml"/><Relationship Id="rId1" Type="http://schemas.openxmlformats.org/officeDocument/2006/relationships/slideLayout" Target="../slideLayouts/slideLayout13.xml"/><Relationship Id="rId6" Type="http://schemas.openxmlformats.org/officeDocument/2006/relationships/hyperlink" Target="https://www.boe.es/diario_boe/txt.php?id=BOE-A-2011-10457" TargetMode="External"/><Relationship Id="rId11"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hyperlink" Target="https://www.boe.es/diario_boe/txt.php?id=BOE-A-2017-2460" TargetMode="External"/><Relationship Id="rId4" Type="http://schemas.openxmlformats.org/officeDocument/2006/relationships/image" Target="../media/image17.png"/><Relationship Id="rId9" Type="http://schemas.openxmlformats.org/officeDocument/2006/relationships/hyperlink" Target="https://www.boe.es/buscar/doc.php?id=BOE-A-2002-694" TargetMode="External"/><Relationship Id="rId14" Type="http://schemas.openxmlformats.org/officeDocument/2006/relationships/image" Target="../media/image15.jpeg"/></Relationships>
</file>

<file path=ppt/slides/_rels/slide139.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1999-21567"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31.png"/></Relationships>
</file>

<file path=ppt/slides/_rels/slide14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4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146.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143.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152.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150.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147.xml"/></Relationships>
</file>

<file path=ppt/slides/_rels/slide1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hyperlink" Target="https://numeracionyoperadores.cnmc.es/operadores"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1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doc.php?id=BOE-A-1998-4769"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5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158.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slide" Target="slide160.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158.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image" Target="../media/image15.jpeg"/><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image" Target="../media/image22.jpe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162.xml"/></Relationships>
</file>

<file path=ppt/slides/_rels/slide1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diario_boe/txt.php?id=BOE-A-1983-31093#:~:text=A%2D1983%2D31093-,Ley%2019%2F1983%2C%20de%2016%20de%20noviembre%2C%20sobre%20regulaci%C3%B3n,las%20estaciones%20radioel%C3%A9ctricas%20de%20aficionado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16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1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www.acefat.com/cas/home.html" TargetMode="External"/></Relationships>
</file>

<file path=ppt/slides/_rels/slide1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www.otidd.femp.es/" TargetMode="External"/></Relationships>
</file>

<file path=ppt/slides/_rels/slide1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buscar/act.php?id=BOE-A-2002-13758"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1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mailto:iniperm.pebaunico@economia.gob.es" TargetMode="External"/></Relationships>
</file>

<file path=ppt/slides/_rels/slide17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notesSlide" Target="../notesSlides/notesSlide130.xml"/><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buscar/act.php?id=BOE-A-2013-1288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boe.es/buscar/act.php?id=BOE-A-2013-5940"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image" Target="../media/image19.png"/><Relationship Id="rId3" Type="http://schemas.openxmlformats.org/officeDocument/2006/relationships/slide" Target="slide4.xml"/><Relationship Id="rId7" Type="http://schemas.openxmlformats.org/officeDocument/2006/relationships/slide" Target="slide50.xml"/><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slide" Target="slide34.xml"/><Relationship Id="rId11" Type="http://schemas.openxmlformats.org/officeDocument/2006/relationships/image" Target="../media/image17.png"/><Relationship Id="rId5" Type="http://schemas.openxmlformats.org/officeDocument/2006/relationships/slide" Target="slide27.xml"/><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slide" Target="slide6.xml"/><Relationship Id="rId9" Type="http://schemas.openxmlformats.org/officeDocument/2006/relationships/slide" Target="slide91.xml"/><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boe.es/doue/2018/321/L00036-00214.pdf"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17.png"/><Relationship Id="rId7" Type="http://schemas.openxmlformats.org/officeDocument/2006/relationships/hyperlink" Target="https://www.boe.es/buscar/act.php?id=BOE-A-1999-21567" TargetMode="External"/><Relationship Id="rId12"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slide" Target="slide34.xml"/><Relationship Id="rId11" Type="http://schemas.openxmlformats.org/officeDocument/2006/relationships/image" Target="../media/image19.png"/><Relationship Id="rId5" Type="http://schemas.openxmlformats.org/officeDocument/2006/relationships/slide" Target="slide27.xml"/><Relationship Id="rId10" Type="http://schemas.openxmlformats.org/officeDocument/2006/relationships/image" Target="../media/image21.jpeg"/><Relationship Id="rId4" Type="http://schemas.openxmlformats.org/officeDocument/2006/relationships/image" Target="../media/image18.pn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8" Type="http://schemas.openxmlformats.org/officeDocument/2006/relationships/slide" Target="slide116.xml"/><Relationship Id="rId13"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slide" Target="slide102.xml"/><Relationship Id="rId12"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slide" Target="slide91.xml"/><Relationship Id="rId11" Type="http://schemas.openxmlformats.org/officeDocument/2006/relationships/hyperlink" Target="https://www.boe.es/buscar/doc.php?id=BOE-A-2002-694" TargetMode="External"/><Relationship Id="rId5" Type="http://schemas.openxmlformats.org/officeDocument/2006/relationships/slide" Target="slide83.xml"/><Relationship Id="rId15" Type="http://schemas.openxmlformats.org/officeDocument/2006/relationships/image" Target="../media/image15.jpeg"/><Relationship Id="rId10" Type="http://schemas.openxmlformats.org/officeDocument/2006/relationships/hyperlink" Target="https://www.boe.es/buscar/doc.php?id=BOE-A-2017-2460" TargetMode="External"/><Relationship Id="rId4" Type="http://schemas.openxmlformats.org/officeDocument/2006/relationships/image" Target="../media/image18.png"/><Relationship Id="rId9" Type="http://schemas.openxmlformats.org/officeDocument/2006/relationships/hyperlink" Target="https://www.boe.es/buscar/doc.php?id=BOE-A-2001-18256" TargetMode="External"/><Relationship Id="rId1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30.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29.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33.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32.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image" Target="../media/image17.png"/><Relationship Id="rId18" Type="http://schemas.openxmlformats.org/officeDocument/2006/relationships/image" Target="../media/image15.jpeg"/><Relationship Id="rId3" Type="http://schemas.openxmlformats.org/officeDocument/2006/relationships/slide" Target="slide116.xml"/><Relationship Id="rId7" Type="http://schemas.openxmlformats.org/officeDocument/2006/relationships/slide" Target="slide127.xml"/><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 Target="slide102.xml"/><Relationship Id="rId16"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slide" Target="slide136.xml"/><Relationship Id="rId11" Type="http://schemas.openxmlformats.org/officeDocument/2006/relationships/slide" Target="slide157.xml"/><Relationship Id="rId5" Type="http://schemas.openxmlformats.org/officeDocument/2006/relationships/slide" Target="slide126.xml"/><Relationship Id="rId15" Type="http://schemas.openxmlformats.org/officeDocument/2006/relationships/image" Target="../media/image19.png"/><Relationship Id="rId10" Type="http://schemas.openxmlformats.org/officeDocument/2006/relationships/slide" Target="slide152.xml"/><Relationship Id="rId4" Type="http://schemas.openxmlformats.org/officeDocument/2006/relationships/slide" Target="slide124.xml"/><Relationship Id="rId9" Type="http://schemas.openxmlformats.org/officeDocument/2006/relationships/slide" Target="slide141.xml"/><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35.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22.jpeg"/><Relationship Id="rId3" Type="http://schemas.openxmlformats.org/officeDocument/2006/relationships/image" Target="../media/image17.png"/><Relationship Id="rId21" Type="http://schemas.openxmlformats.org/officeDocument/2006/relationships/slide" Target="slide43.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49.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48.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47.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44.xml"/><Relationship Id="rId27" Type="http://schemas.openxmlformats.org/officeDocument/2006/relationships/image" Target="../media/image15.jpe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www.boe.es/buscar/act.php?id=BOE-A-1999-21567"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boe.es/buscar/act.php?id=BOE-A-2013-13756"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boe.es/buscar/act.php?id=BOE-A-1985-5392"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5.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boe.es/buscar/doc.php?id=DOUE-L-2020-81152" TargetMode="External"/><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avancedigital.mineco.gob.es/urbanismo-despliegue-redes/Documents/NOTA_INFORMATIVA_REGIMEN_INTERVENCION_ADMINISTRATIVA.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5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slide" Target="slide79.xml"/><Relationship Id="rId3" Type="http://schemas.openxmlformats.org/officeDocument/2006/relationships/image" Target="../media/image17.png"/><Relationship Id="rId21" Type="http://schemas.openxmlformats.org/officeDocument/2006/relationships/slide" Target="slide54.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59.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52.xml"/><Relationship Id="rId29"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57.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56.xml"/><Relationship Id="rId28" Type="http://schemas.openxmlformats.org/officeDocument/2006/relationships/image" Target="../media/image22.jpe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55.xml"/><Relationship Id="rId27" Type="http://schemas.openxmlformats.org/officeDocument/2006/relationships/slide" Target="slide82.xml"/></Relationships>
</file>

<file path=ppt/slides/_rels/slide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ssweb.seap.minhap.es/almace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sedediatid.mineco.gob.es/es-es/procedimientoselectronicos/Paginas/detalle-procedimientos.aspx?IdProcedimiento=198" TargetMode="Externa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63.xml"/><Relationship Id="rId12"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slide" Target="slide62.xml"/><Relationship Id="rId11" Type="http://schemas.openxmlformats.org/officeDocument/2006/relationships/slide" Target="slide67.xm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66.xml"/><Relationship Id="rId4" Type="http://schemas.openxmlformats.org/officeDocument/2006/relationships/image" Target="../media/image17.png"/><Relationship Id="rId9" Type="http://schemas.openxmlformats.org/officeDocument/2006/relationships/slide" Target="slide65.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60.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69.xml"/><Relationship Id="rId12"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slide" Target="slide68.xml"/><Relationship Id="rId11" Type="http://schemas.openxmlformats.org/officeDocument/2006/relationships/slide" Target="slide73.xm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72.xml"/><Relationship Id="rId4" Type="http://schemas.openxmlformats.org/officeDocument/2006/relationships/image" Target="../media/image17.png"/><Relationship Id="rId9" Type="http://schemas.openxmlformats.org/officeDocument/2006/relationships/slide" Target="slide71.xml"/><Relationship Id="rId14" Type="http://schemas.openxmlformats.org/officeDocument/2006/relationships/image" Target="../media/image19.png"/></Relationships>
</file>

<file path=ppt/slides/_rels/slide61.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slide" Target="slide75.xml"/><Relationship Id="rId12"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slide" Target="slide74.xml"/><Relationship Id="rId11" Type="http://schemas.openxmlformats.org/officeDocument/2006/relationships/hyperlink" Target="https://avancedigital.mineco.gob.es/Infraestructuras/Documents/Guia_mejora_adecuacion_Norm_Catalo_Requis_LGTEL_v1-3.pdf" TargetMode="External"/><Relationship Id="rId5" Type="http://schemas.openxmlformats.org/officeDocument/2006/relationships/image" Target="../media/image18.png"/><Relationship Id="rId15" Type="http://schemas.openxmlformats.org/officeDocument/2006/relationships/image" Target="../media/image15.jpeg"/><Relationship Id="rId10" Type="http://schemas.openxmlformats.org/officeDocument/2006/relationships/slide" Target="slide78.xml"/><Relationship Id="rId4" Type="http://schemas.openxmlformats.org/officeDocument/2006/relationships/image" Target="../media/image17.png"/><Relationship Id="rId9" Type="http://schemas.openxmlformats.org/officeDocument/2006/relationships/slide" Target="slide77.xml"/><Relationship Id="rId14" Type="http://schemas.openxmlformats.org/officeDocument/2006/relationships/image" Target="../media/image19.png"/></Relationships>
</file>

<file path=ppt/slides/_rels/slide6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6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slide" Target="slide34.xml"/><Relationship Id="rId12"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s://www.boe.es/buscar/act.php?id=BOE-A-1999-21567" TargetMode="External"/><Relationship Id="rId11" Type="http://schemas.openxmlformats.org/officeDocument/2006/relationships/hyperlink" Target="https://avancedigital.mineco.gob.es/urbanismo-despliegue-redes/Documents/NOTA_INFORMATIVA_REGIMEN_INTERVENCION_ADMINISTRATIVA.pdf" TargetMode="Externa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15.jpeg"/><Relationship Id="rId3" Type="http://schemas.openxmlformats.org/officeDocument/2006/relationships/image" Target="../media/image17.png"/><Relationship Id="rId21" Type="http://schemas.openxmlformats.org/officeDocument/2006/relationships/slide" Target="slide17.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image" Target="../media/image22.jpe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26.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24.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21.xml"/></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femp.femp.es/files/120-118-CampoFichero/C%C3%B3digo%20de%20Buenas%20Pr%C3%A1cticas%202009%20compacto.pdf"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7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image" Target="../media/image19.png"/></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7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hyperlink" Target="https://www.boe.es/diario_boe/txt.php?id=BOE-A-2011-10457" TargetMode="External"/><Relationship Id="rId13"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hyperlink" Target="https://www.boe.es/buscar/doc.php?id=BOE-A-2011-5834" TargetMode="External"/><Relationship Id="rId12"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www.boe.es/buscar/doc.php?id=BOE-A-1998-4769" TargetMode="External"/><Relationship Id="rId11" Type="http://schemas.openxmlformats.org/officeDocument/2006/relationships/hyperlink" Target="https://www.boe.es/buscar/doc.php?id=BOE-A-2002-694" TargetMode="External"/><Relationship Id="rId5" Type="http://schemas.openxmlformats.org/officeDocument/2006/relationships/hyperlink" Target="https://www.boe.es/buscar/doc.php?id=BOE-A-2022-10757" TargetMode="External"/><Relationship Id="rId15" Type="http://schemas.openxmlformats.org/officeDocument/2006/relationships/image" Target="../media/image15.jpeg"/><Relationship Id="rId10" Type="http://schemas.openxmlformats.org/officeDocument/2006/relationships/hyperlink" Target="https://www.boe.es/buscar/doc.php?id=BOE-A-2017-2460" TargetMode="External"/><Relationship Id="rId4" Type="http://schemas.openxmlformats.org/officeDocument/2006/relationships/image" Target="../media/image18.png"/><Relationship Id="rId9" Type="http://schemas.openxmlformats.org/officeDocument/2006/relationships/hyperlink" Target="https://www.boe.es/buscar/doc.php?id=BOE-A-2001-18256" TargetMode="External"/><Relationship Id="rId14" Type="http://schemas.openxmlformats.org/officeDocument/2006/relationships/image" Target="../media/image19.png"/></Relationships>
</file>

<file path=ppt/slides/_rels/slide8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hyperlink" Target="https://sedediatid.mineco.gob.es/es-es/procedimientoselectronicos/Paginas/detalle-procedimientos.aspx?IdProcedimiento=198" TargetMode="External"/><Relationship Id="rId4" Type="http://schemas.openxmlformats.org/officeDocument/2006/relationships/image" Target="../media/image17.png"/><Relationship Id="rId9" Type="http://schemas.openxmlformats.org/officeDocument/2006/relationships/hyperlink" Target="https://avancedigital.mineco.gob.es/Infraestructuras/Documents/Guia_mejora_adecuacion_Norm_Catalo_Requis_LGTEL_v1-3.pdf"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84.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26" Type="http://schemas.openxmlformats.org/officeDocument/2006/relationships/image" Target="../media/image22.jpeg"/><Relationship Id="rId3" Type="http://schemas.openxmlformats.org/officeDocument/2006/relationships/image" Target="../media/image17.png"/><Relationship Id="rId21" Type="http://schemas.openxmlformats.org/officeDocument/2006/relationships/slide" Target="slide86.xml"/><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5" Type="http://schemas.openxmlformats.org/officeDocument/2006/relationships/slide" Target="slide90.xml"/><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slide" Target="slide85.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24" Type="http://schemas.openxmlformats.org/officeDocument/2006/relationships/slide" Target="slide89.xml"/><Relationship Id="rId5" Type="http://schemas.openxmlformats.org/officeDocument/2006/relationships/image" Target="../media/image19.png"/><Relationship Id="rId15" Type="http://schemas.openxmlformats.org/officeDocument/2006/relationships/image" Target="../media/image9.jpg"/><Relationship Id="rId23" Type="http://schemas.openxmlformats.org/officeDocument/2006/relationships/slide" Target="slide88.xml"/><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 Id="rId22" Type="http://schemas.openxmlformats.org/officeDocument/2006/relationships/slide" Target="slide87.xml"/><Relationship Id="rId27" Type="http://schemas.openxmlformats.org/officeDocument/2006/relationships/image" Target="../media/image15.jpeg"/></Relationships>
</file>

<file path=ppt/slides/_rels/slide8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slide" Target="slide50.xml"/><Relationship Id="rId11" Type="http://schemas.openxmlformats.org/officeDocument/2006/relationships/image" Target="../media/image15.jpe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1.jpeg"/></Relationships>
</file>

<file path=ppt/slides/_rels/slide8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8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boe.es/diario_boe/txt.php?id=BOE-A-2016-8429" TargetMode="External"/><Relationship Id="rId4" Type="http://schemas.openxmlformats.org/officeDocument/2006/relationships/image" Target="../media/image18.png"/><Relationship Id="rId9" Type="http://schemas.openxmlformats.org/officeDocument/2006/relationships/image" Target="../media/image15.jpeg"/></Relationships>
</file>

<file path=ppt/slides/_rels/slide9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18" Type="http://schemas.openxmlformats.org/officeDocument/2006/relationships/image" Target="../media/image12.jpg"/><Relationship Id="rId3" Type="http://schemas.openxmlformats.org/officeDocument/2006/relationships/image" Target="../media/image17.png"/><Relationship Id="rId21" Type="http://schemas.openxmlformats.org/officeDocument/2006/relationships/image" Target="../media/image15.jpeg"/><Relationship Id="rId7" Type="http://schemas.openxmlformats.org/officeDocument/2006/relationships/image" Target="../media/image21.jpeg"/><Relationship Id="rId12" Type="http://schemas.openxmlformats.org/officeDocument/2006/relationships/image" Target="../media/image6.jpg"/><Relationship Id="rId17" Type="http://schemas.openxmlformats.org/officeDocument/2006/relationships/image" Target="../media/image11.jpg"/><Relationship Id="rId2" Type="http://schemas.openxmlformats.org/officeDocument/2006/relationships/image" Target="../media/image16.png"/><Relationship Id="rId16" Type="http://schemas.openxmlformats.org/officeDocument/2006/relationships/image" Target="../media/image10.jpg"/><Relationship Id="rId20"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5.png"/><Relationship Id="rId5" Type="http://schemas.openxmlformats.org/officeDocument/2006/relationships/image" Target="../media/image19.png"/><Relationship Id="rId15" Type="http://schemas.openxmlformats.org/officeDocument/2006/relationships/image" Target="../media/image9.jpg"/><Relationship Id="rId10" Type="http://schemas.openxmlformats.org/officeDocument/2006/relationships/image" Target="../media/image4.jpg"/><Relationship Id="rId19" Type="http://schemas.openxmlformats.org/officeDocument/2006/relationships/image" Target="../media/image13.jpg"/><Relationship Id="rId4" Type="http://schemas.openxmlformats.org/officeDocument/2006/relationships/image" Target="../media/image18.png"/><Relationship Id="rId9" Type="http://schemas.openxmlformats.org/officeDocument/2006/relationships/image" Target="../media/image3.jpg"/><Relationship Id="rId14" Type="http://schemas.openxmlformats.org/officeDocument/2006/relationships/image" Target="../media/image8.jpg"/></Relationships>
</file>

<file path=ppt/slides/_rels/slide9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jpg"/><Relationship Id="rId18" Type="http://schemas.openxmlformats.org/officeDocument/2006/relationships/image" Target="../media/image7.jpg"/><Relationship Id="rId26" Type="http://schemas.openxmlformats.org/officeDocument/2006/relationships/image" Target="../media/image15.jpeg"/><Relationship Id="rId3" Type="http://schemas.openxmlformats.org/officeDocument/2006/relationships/slide" Target="slide94.xml"/><Relationship Id="rId21" Type="http://schemas.openxmlformats.org/officeDocument/2006/relationships/image" Target="../media/image10.jp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6.jpg"/><Relationship Id="rId25" Type="http://schemas.openxmlformats.org/officeDocument/2006/relationships/image" Target="../media/image22.jpeg"/><Relationship Id="rId2" Type="http://schemas.openxmlformats.org/officeDocument/2006/relationships/slide" Target="slide93.xml"/><Relationship Id="rId16" Type="http://schemas.openxmlformats.org/officeDocument/2006/relationships/image" Target="../media/image5.png"/><Relationship Id="rId20"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slide" Target="slide101.xml"/><Relationship Id="rId11" Type="http://schemas.openxmlformats.org/officeDocument/2006/relationships/image" Target="../media/image20.jpeg"/><Relationship Id="rId24" Type="http://schemas.openxmlformats.org/officeDocument/2006/relationships/image" Target="../media/image13.jpg"/><Relationship Id="rId5" Type="http://schemas.openxmlformats.org/officeDocument/2006/relationships/slide" Target="slide100.xml"/><Relationship Id="rId15" Type="http://schemas.openxmlformats.org/officeDocument/2006/relationships/image" Target="../media/image4.jpg"/><Relationship Id="rId23" Type="http://schemas.openxmlformats.org/officeDocument/2006/relationships/image" Target="../media/image12.jpg"/><Relationship Id="rId10" Type="http://schemas.openxmlformats.org/officeDocument/2006/relationships/image" Target="../media/image19.png"/><Relationship Id="rId19" Type="http://schemas.openxmlformats.org/officeDocument/2006/relationships/image" Target="../media/image8.jpg"/><Relationship Id="rId4" Type="http://schemas.openxmlformats.org/officeDocument/2006/relationships/slide" Target="slide98.xml"/><Relationship Id="rId9" Type="http://schemas.openxmlformats.org/officeDocument/2006/relationships/image" Target="../media/image18.png"/><Relationship Id="rId14" Type="http://schemas.openxmlformats.org/officeDocument/2006/relationships/image" Target="../media/image3.jpg"/><Relationship Id="rId22" Type="http://schemas.openxmlformats.org/officeDocument/2006/relationships/image" Target="../media/image11.jpg"/></Relationships>
</file>

<file path=ppt/slides/_rels/slide93.xml.rels><?xml version="1.0" encoding="UTF-8" standalone="yes"?>
<Relationships xmlns="http://schemas.openxmlformats.org/package/2006/relationships"><Relationship Id="rId8" Type="http://schemas.openxmlformats.org/officeDocument/2006/relationships/hyperlink" Target="https://www.boe.es/buscar/doc.php?id=BOE-A-2022-10757" TargetMode="External"/><Relationship Id="rId3" Type="http://schemas.openxmlformats.org/officeDocument/2006/relationships/image" Target="../media/image16.png"/><Relationship Id="rId7" Type="http://schemas.openxmlformats.org/officeDocument/2006/relationships/hyperlink" Target="https://www.boe.es/diario_boe/txt.php?id=BOE-A-2016-8429" TargetMode="External"/><Relationship Id="rId12"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hyperlink" Target="https://www.boe.es/doue/2014/155/L00001-00014.pdf" TargetMode="External"/><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jpeg"/></Relationships>
</file>

<file path=ppt/slides/_rels/slide9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7.png"/><Relationship Id="rId9" Type="http://schemas.openxmlformats.org/officeDocument/2006/relationships/hyperlink" Target="https://www.cnmc.es/sites/default/files/3861425_0.pdf" TargetMode="External"/></Relationships>
</file>

<file path=ppt/slides/_rels/slide9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7143750" y="506780"/>
            <a:ext cx="6477000" cy="3580684"/>
          </a:xfrm>
          <a:prstGeom prst="rect">
            <a:avLst/>
          </a:prstGeom>
        </p:spPr>
        <p:txBody>
          <a:bodyPr vert="horz" wrap="square" lIns="0" tIns="40855" rIns="0" bIns="0" rtlCol="0">
            <a:spAutoFit/>
          </a:bodyPr>
          <a:lstStyle/>
          <a:p>
            <a:pPr marL="10752" marR="1442357">
              <a:lnSpc>
                <a:spcPts val="3302"/>
              </a:lnSpc>
              <a:spcBef>
                <a:spcPts val="322"/>
              </a:spcBef>
            </a:pPr>
            <a:r>
              <a:rPr lang="es-ES" sz="2370" b="1" spc="-13" dirty="0" smtClean="0">
                <a:solidFill>
                  <a:srgbClr val="25408F"/>
                </a:solidFill>
                <a:latin typeface="Arial"/>
                <a:cs typeface="Arial"/>
              </a:rPr>
              <a:t>CURSO</a:t>
            </a:r>
          </a:p>
          <a:p>
            <a:pPr marL="10752" marR="1442357">
              <a:lnSpc>
                <a:spcPts val="3302"/>
              </a:lnSpc>
              <a:spcBef>
                <a:spcPts val="322"/>
              </a:spcBef>
            </a:pPr>
            <a:endParaRPr lang="es-ES" sz="2370" b="1" spc="-13" dirty="0" smtClean="0">
              <a:solidFill>
                <a:srgbClr val="25408F"/>
              </a:solidFill>
              <a:latin typeface="Arial"/>
              <a:cs typeface="Arial"/>
            </a:endParaRPr>
          </a:p>
          <a:p>
            <a:pPr marL="10752" marR="1442357">
              <a:lnSpc>
                <a:spcPts val="3302"/>
              </a:lnSpc>
              <a:spcBef>
                <a:spcPts val="322"/>
              </a:spcBef>
            </a:pPr>
            <a:r>
              <a:rPr lang="es-ES" sz="2370" b="1" spc="-13" dirty="0" smtClean="0">
                <a:solidFill>
                  <a:srgbClr val="25408F"/>
                </a:solidFill>
                <a:latin typeface="Arial"/>
                <a:cs typeface="Arial"/>
              </a:rPr>
              <a:t>La </a:t>
            </a:r>
            <a:r>
              <a:rPr lang="es-ES" sz="2370" b="1" spc="-13" dirty="0">
                <a:solidFill>
                  <a:srgbClr val="25408F"/>
                </a:solidFill>
                <a:latin typeface="Arial"/>
                <a:cs typeface="Arial"/>
              </a:rPr>
              <a:t>Ley General de Telecomunicaciones y las </a:t>
            </a:r>
            <a:r>
              <a:rPr lang="es-ES" sz="2370" b="1" spc="-13" dirty="0" smtClean="0">
                <a:solidFill>
                  <a:srgbClr val="25408F"/>
                </a:solidFill>
                <a:latin typeface="Arial"/>
                <a:cs typeface="Arial"/>
              </a:rPr>
              <a:t>AAPP</a:t>
            </a: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b="1" spc="-13" dirty="0">
                <a:solidFill>
                  <a:srgbClr val="25408F"/>
                </a:solidFill>
                <a:latin typeface="Arial"/>
                <a:cs typeface="Arial"/>
              </a:rPr>
              <a:t>Regulación LGTEL vs AAPP y el Despliegue de redes públicas de </a:t>
            </a:r>
            <a:r>
              <a:rPr lang="es-ES" b="1" spc="-13">
                <a:solidFill>
                  <a:srgbClr val="25408F"/>
                </a:solidFill>
                <a:latin typeface="Arial"/>
                <a:cs typeface="Arial"/>
              </a:rPr>
              <a:t>comunicaciones </a:t>
            </a:r>
            <a:r>
              <a:rPr lang="es-ES" b="1" spc="-13" smtClean="0">
                <a:solidFill>
                  <a:srgbClr val="25408F"/>
                </a:solidFill>
                <a:latin typeface="Arial"/>
                <a:cs typeface="Arial"/>
              </a:rPr>
              <a:t>electrónicas</a:t>
            </a:r>
            <a:endParaRPr lang="es-ES" b="1" spc="-13" dirty="0" smtClean="0">
              <a:solidFill>
                <a:srgbClr val="25408F"/>
              </a:solidFill>
              <a:latin typeface="Arial"/>
              <a:cs typeface="Arial"/>
            </a:endParaRPr>
          </a:p>
        </p:txBody>
      </p:sp>
      <p:sp>
        <p:nvSpPr>
          <p:cNvPr id="33" name="Marcador de número de diapositiva 32"/>
          <p:cNvSpPr>
            <a:spLocks noGrp="1"/>
          </p:cNvSpPr>
          <p:nvPr>
            <p:ph type="sldNum" sz="quarter" idx="7"/>
          </p:nvPr>
        </p:nvSpPr>
        <p:spPr>
          <a:xfrm>
            <a:off x="9332495" y="6346725"/>
            <a:ext cx="2743200" cy="365125"/>
          </a:xfrm>
        </p:spPr>
        <p:txBody>
          <a:bodyPr/>
          <a:lstStyle/>
          <a:p>
            <a:pPr marL="32255">
              <a:spcBef>
                <a:spcPts val="148"/>
              </a:spcBef>
            </a:pPr>
            <a:fld id="{81D60167-4931-47E6-BA6A-407CBD079E47}" type="slidenum">
              <a:rPr lang="es-ES" spc="13" smtClean="0"/>
              <a:pPr marL="32255">
                <a:spcBef>
                  <a:spcPts val="148"/>
                </a:spcBef>
              </a:pPr>
              <a:t>1</a:t>
            </a:fld>
            <a:endParaRPr lang="es-ES" spc="13"/>
          </a:p>
        </p:txBody>
      </p:sp>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1" y="5691405"/>
            <a:ext cx="3645962" cy="967254"/>
          </a:xfrm>
          <a:prstGeom prst="rect">
            <a:avLst/>
          </a:prstGeom>
        </p:spPr>
      </p:pic>
      <p:grpSp>
        <p:nvGrpSpPr>
          <p:cNvPr id="2" name="object 2"/>
          <p:cNvGrpSpPr/>
          <p:nvPr/>
        </p:nvGrpSpPr>
        <p:grpSpPr>
          <a:xfrm>
            <a:off x="0" y="34270"/>
            <a:ext cx="6972233" cy="6788923"/>
            <a:chOff x="0" y="0"/>
            <a:chExt cx="8235950" cy="8019415"/>
          </a:xfrm>
        </p:grpSpPr>
        <p:sp>
          <p:nvSpPr>
            <p:cNvPr id="3"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 name="object 4"/>
            <p:cNvPicPr/>
            <p:nvPr/>
          </p:nvPicPr>
          <p:blipFill>
            <a:blip r:embed="rId4" cstate="print"/>
            <a:stretch>
              <a:fillRect/>
            </a:stretch>
          </p:blipFill>
          <p:spPr>
            <a:xfrm>
              <a:off x="7290003" y="5346001"/>
              <a:ext cx="786002" cy="2672994"/>
            </a:xfrm>
            <a:prstGeom prst="rect">
              <a:avLst/>
            </a:prstGeom>
          </p:spPr>
        </p:pic>
        <p:sp>
          <p:nvSpPr>
            <p:cNvPr id="5"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6" name="object 6"/>
            <p:cNvPicPr/>
            <p:nvPr/>
          </p:nvPicPr>
          <p:blipFill>
            <a:blip r:embed="rId5" cstate="print"/>
            <a:stretch>
              <a:fillRect/>
            </a:stretch>
          </p:blipFill>
          <p:spPr>
            <a:xfrm>
              <a:off x="6497993" y="5346013"/>
              <a:ext cx="785990" cy="2672981"/>
            </a:xfrm>
            <a:prstGeom prst="rect">
              <a:avLst/>
            </a:prstGeom>
          </p:spPr>
        </p:pic>
        <p:sp>
          <p:nvSpPr>
            <p:cNvPr id="7"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8" name="object 8"/>
            <p:cNvPicPr/>
            <p:nvPr/>
          </p:nvPicPr>
          <p:blipFill>
            <a:blip r:embed="rId6" cstate="print"/>
            <a:stretch>
              <a:fillRect/>
            </a:stretch>
          </p:blipFill>
          <p:spPr>
            <a:xfrm>
              <a:off x="7283996" y="2672994"/>
              <a:ext cx="792010" cy="2673007"/>
            </a:xfrm>
            <a:prstGeom prst="rect">
              <a:avLst/>
            </a:prstGeom>
          </p:spPr>
        </p:pic>
        <p:sp>
          <p:nvSpPr>
            <p:cNvPr id="9"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10"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11" name="object 11"/>
            <p:cNvPicPr/>
            <p:nvPr/>
          </p:nvPicPr>
          <p:blipFill>
            <a:blip r:embed="rId7" cstate="print"/>
            <a:stretch>
              <a:fillRect/>
            </a:stretch>
          </p:blipFill>
          <p:spPr>
            <a:xfrm>
              <a:off x="6491998" y="2672995"/>
              <a:ext cx="791997" cy="2673006"/>
            </a:xfrm>
            <a:prstGeom prst="rect">
              <a:avLst/>
            </a:prstGeom>
          </p:spPr>
        </p:pic>
        <p:sp>
          <p:nvSpPr>
            <p:cNvPr id="12"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13" name="object 13"/>
            <p:cNvPicPr/>
            <p:nvPr/>
          </p:nvPicPr>
          <p:blipFill>
            <a:blip r:embed="rId8" cstate="print"/>
            <a:stretch>
              <a:fillRect/>
            </a:stretch>
          </p:blipFill>
          <p:spPr>
            <a:xfrm>
              <a:off x="5700001" y="5346001"/>
              <a:ext cx="791997" cy="2672994"/>
            </a:xfrm>
            <a:prstGeom prst="rect">
              <a:avLst/>
            </a:prstGeom>
          </p:spPr>
        </p:pic>
        <p:sp>
          <p:nvSpPr>
            <p:cNvPr id="14"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15" name="object 15"/>
            <p:cNvPicPr/>
            <p:nvPr/>
          </p:nvPicPr>
          <p:blipFill>
            <a:blip r:embed="rId9" cstate="print"/>
            <a:stretch>
              <a:fillRect/>
            </a:stretch>
          </p:blipFill>
          <p:spPr>
            <a:xfrm>
              <a:off x="5700001" y="2672994"/>
              <a:ext cx="779995" cy="2673007"/>
            </a:xfrm>
            <a:prstGeom prst="rect">
              <a:avLst/>
            </a:prstGeom>
          </p:spPr>
        </p:pic>
        <p:sp>
          <p:nvSpPr>
            <p:cNvPr id="16"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17" name="object 17"/>
            <p:cNvPicPr/>
            <p:nvPr/>
          </p:nvPicPr>
          <p:blipFill>
            <a:blip r:embed="rId10" cstate="print"/>
            <a:stretch>
              <a:fillRect/>
            </a:stretch>
          </p:blipFill>
          <p:spPr>
            <a:xfrm>
              <a:off x="4914887" y="5345988"/>
              <a:ext cx="792010" cy="2673007"/>
            </a:xfrm>
            <a:prstGeom prst="rect">
              <a:avLst/>
            </a:prstGeom>
          </p:spPr>
        </p:pic>
        <p:sp>
          <p:nvSpPr>
            <p:cNvPr id="18"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19" name="object 19"/>
            <p:cNvPicPr/>
            <p:nvPr/>
          </p:nvPicPr>
          <p:blipFill>
            <a:blip r:embed="rId11" cstate="print"/>
            <a:stretch>
              <a:fillRect/>
            </a:stretch>
          </p:blipFill>
          <p:spPr>
            <a:xfrm>
              <a:off x="4907991" y="2672995"/>
              <a:ext cx="792010" cy="2673006"/>
            </a:xfrm>
            <a:prstGeom prst="rect">
              <a:avLst/>
            </a:prstGeom>
          </p:spPr>
        </p:pic>
        <p:sp>
          <p:nvSpPr>
            <p:cNvPr id="20"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21" name="object 21"/>
            <p:cNvPicPr/>
            <p:nvPr/>
          </p:nvPicPr>
          <p:blipFill>
            <a:blip r:embed="rId12" cstate="print"/>
            <a:stretch>
              <a:fillRect/>
            </a:stretch>
          </p:blipFill>
          <p:spPr>
            <a:xfrm>
              <a:off x="7283996" y="0"/>
              <a:ext cx="792010" cy="2672994"/>
            </a:xfrm>
            <a:prstGeom prst="rect">
              <a:avLst/>
            </a:prstGeom>
          </p:spPr>
        </p:pic>
        <p:sp>
          <p:nvSpPr>
            <p:cNvPr id="22"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23" name="object 23"/>
            <p:cNvPicPr/>
            <p:nvPr/>
          </p:nvPicPr>
          <p:blipFill>
            <a:blip r:embed="rId13" cstate="print"/>
            <a:stretch>
              <a:fillRect/>
            </a:stretch>
          </p:blipFill>
          <p:spPr>
            <a:xfrm>
              <a:off x="6491998" y="0"/>
              <a:ext cx="791997" cy="2672994"/>
            </a:xfrm>
            <a:prstGeom prst="rect">
              <a:avLst/>
            </a:prstGeom>
          </p:spPr>
        </p:pic>
        <p:sp>
          <p:nvSpPr>
            <p:cNvPr id="24"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25" name="object 25"/>
            <p:cNvPicPr/>
            <p:nvPr/>
          </p:nvPicPr>
          <p:blipFill>
            <a:blip r:embed="rId14" cstate="print"/>
            <a:stretch>
              <a:fillRect/>
            </a:stretch>
          </p:blipFill>
          <p:spPr>
            <a:xfrm>
              <a:off x="4908003" y="0"/>
              <a:ext cx="1584007" cy="2672994"/>
            </a:xfrm>
            <a:prstGeom prst="rect">
              <a:avLst/>
            </a:prstGeom>
          </p:spPr>
        </p:pic>
        <p:sp>
          <p:nvSpPr>
            <p:cNvPr id="26"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27" name="object 27"/>
            <p:cNvPicPr/>
            <p:nvPr/>
          </p:nvPicPr>
          <p:blipFill>
            <a:blip r:embed="rId15" cstate="print"/>
            <a:stretch>
              <a:fillRect/>
            </a:stretch>
          </p:blipFill>
          <p:spPr>
            <a:xfrm>
              <a:off x="0" y="0"/>
              <a:ext cx="4914899" cy="8018995"/>
            </a:xfrm>
            <a:prstGeom prst="rect">
              <a:avLst/>
            </a:prstGeom>
          </p:spPr>
        </p:pic>
        <p:sp>
          <p:nvSpPr>
            <p:cNvPr id="28"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29"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30"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pic>
        <p:nvPicPr>
          <p:cNvPr id="37" name="Imagen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8741" y="5840627"/>
            <a:ext cx="2763951" cy="630526"/>
          </a:xfrm>
          <a:prstGeom prst="rect">
            <a:avLst/>
          </a:prstGeom>
        </p:spPr>
      </p:pic>
      <p:sp>
        <p:nvSpPr>
          <p:cNvPr id="38" name="object 31"/>
          <p:cNvSpPr txBox="1"/>
          <p:nvPr/>
        </p:nvSpPr>
        <p:spPr>
          <a:xfrm>
            <a:off x="7143750" y="4634985"/>
            <a:ext cx="4931945" cy="2001144"/>
          </a:xfrm>
          <a:prstGeom prst="rect">
            <a:avLst/>
          </a:prstGeom>
        </p:spPr>
        <p:txBody>
          <a:bodyPr vert="horz" wrap="square" lIns="0" tIns="10751" rIns="0" bIns="0" rtlCol="0">
            <a:spAutoFit/>
          </a:bodyPr>
          <a:lstStyle/>
          <a:p>
            <a:pPr marL="10752">
              <a:spcBef>
                <a:spcPts val="85"/>
              </a:spcBef>
            </a:pPr>
            <a:r>
              <a:rPr lang="es-ES" b="1" spc="-148" dirty="0">
                <a:solidFill>
                  <a:srgbClr val="25408F"/>
                </a:solidFill>
                <a:latin typeface="Lucida Sans Unicode"/>
                <a:cs typeface="Lucida Sans Unicode"/>
              </a:rPr>
              <a:t>Preparado por</a:t>
            </a:r>
            <a:r>
              <a:rPr lang="es-ES" spc="-148" dirty="0">
                <a:solidFill>
                  <a:srgbClr val="25408F"/>
                </a:solidFill>
                <a:latin typeface="Lucida Sans Unicode"/>
                <a:cs typeface="Lucida Sans Unicode"/>
              </a:rPr>
              <a:t>: José Manuel Rodríguez González</a:t>
            </a:r>
          </a:p>
          <a:p>
            <a:pPr marL="10752">
              <a:spcBef>
                <a:spcPts val="85"/>
              </a:spcBef>
            </a:pPr>
            <a:r>
              <a:rPr lang="es-ES" b="1" spc="-148" dirty="0">
                <a:solidFill>
                  <a:srgbClr val="25408F"/>
                </a:solidFill>
                <a:latin typeface="Lucida Sans Unicode"/>
                <a:cs typeface="Lucida Sans Unicode"/>
              </a:rPr>
              <a:t>Puesto</a:t>
            </a:r>
            <a:r>
              <a:rPr lang="es-ES" spc="-148" dirty="0">
                <a:solidFill>
                  <a:srgbClr val="25408F"/>
                </a:solidFill>
                <a:latin typeface="Lucida Sans Unicode"/>
                <a:cs typeface="Lucida Sans Unicode"/>
              </a:rPr>
              <a:t>: </a:t>
            </a:r>
            <a:r>
              <a:rPr lang="es-ES" spc="-148" dirty="0" smtClean="0">
                <a:solidFill>
                  <a:srgbClr val="25408F"/>
                </a:solidFill>
                <a:latin typeface="Lucida Sans Unicode"/>
                <a:cs typeface="Lucida Sans Unicode"/>
              </a:rPr>
              <a:t>Consejero Técnico del </a:t>
            </a:r>
            <a:r>
              <a:rPr lang="es-ES" spc="-148" dirty="0">
                <a:solidFill>
                  <a:srgbClr val="25408F"/>
                </a:solidFill>
                <a:latin typeface="Lucida Sans Unicode"/>
                <a:cs typeface="Lucida Sans Unicode"/>
              </a:rPr>
              <a:t>Á</a:t>
            </a:r>
            <a:r>
              <a:rPr lang="es-ES" spc="-148" dirty="0" smtClean="0">
                <a:solidFill>
                  <a:srgbClr val="25408F"/>
                </a:solidFill>
                <a:latin typeface="Lucida Sans Unicode"/>
                <a:cs typeface="Lucida Sans Unicode"/>
              </a:rPr>
              <a:t>rea </a:t>
            </a:r>
            <a:r>
              <a:rPr lang="es-ES" spc="-148" dirty="0">
                <a:solidFill>
                  <a:srgbClr val="25408F"/>
                </a:solidFill>
                <a:latin typeface="Lucida Sans Unicode"/>
                <a:cs typeface="Lucida Sans Unicode"/>
              </a:rPr>
              <a:t>de Administraciones Públicas</a:t>
            </a:r>
          </a:p>
          <a:p>
            <a:pPr marL="10752">
              <a:spcBef>
                <a:spcPts val="85"/>
              </a:spcBef>
            </a:pPr>
            <a:r>
              <a:rPr lang="es-ES" b="1" spc="-148" dirty="0">
                <a:solidFill>
                  <a:srgbClr val="25408F"/>
                </a:solidFill>
                <a:latin typeface="Lucida Sans Unicode"/>
                <a:cs typeface="Lucida Sans Unicode"/>
              </a:rPr>
              <a:t>Unidad</a:t>
            </a:r>
            <a:r>
              <a:rPr lang="es-ES" spc="-148" dirty="0">
                <a:solidFill>
                  <a:srgbClr val="25408F"/>
                </a:solidFill>
                <a:latin typeface="Lucida Sans Unicode"/>
                <a:cs typeface="Lucida Sans Unicode"/>
              </a:rPr>
              <a:t>: Subdirección General de Operadores de Telecomunicaciones e Infraestructuras Digitales </a:t>
            </a:r>
          </a:p>
          <a:p>
            <a:pPr marL="10752">
              <a:spcBef>
                <a:spcPts val="85"/>
              </a:spcBef>
            </a:pPr>
            <a:r>
              <a:rPr lang="es-ES" b="1" spc="-148" dirty="0">
                <a:solidFill>
                  <a:srgbClr val="25408F"/>
                </a:solidFill>
                <a:latin typeface="Lucida Sans Unicode"/>
                <a:cs typeface="Lucida Sans Unicode"/>
              </a:rPr>
              <a:t>Fecha</a:t>
            </a:r>
            <a:r>
              <a:rPr lang="es-ES" spc="-148">
                <a:solidFill>
                  <a:srgbClr val="25408F"/>
                </a:solidFill>
                <a:latin typeface="Lucida Sans Unicode"/>
                <a:cs typeface="Lucida Sans Unicode"/>
              </a:rPr>
              <a:t>: </a:t>
            </a:r>
            <a:r>
              <a:rPr lang="es-ES" spc="-148" smtClean="0">
                <a:solidFill>
                  <a:srgbClr val="25408F"/>
                </a:solidFill>
                <a:latin typeface="Lucida Sans Unicode"/>
                <a:cs typeface="Lucida Sans Unicode"/>
              </a:rPr>
              <a:t>23</a:t>
            </a:r>
            <a:r>
              <a:rPr lang="es-ES" spc="-148" smtClean="0">
                <a:solidFill>
                  <a:srgbClr val="25408F"/>
                </a:solidFill>
                <a:latin typeface="Lucida Sans Unicode"/>
                <a:cs typeface="Lucida Sans Unicode"/>
              </a:rPr>
              <a:t>/10/2024</a:t>
            </a:r>
            <a:endParaRPr lang="es-ES" spc="-148" dirty="0" smtClean="0">
              <a:solidFill>
                <a:srgbClr val="25408F"/>
              </a:solidFill>
              <a:latin typeface="Lucida Sans Unicode"/>
              <a:cs typeface="Lucida Sans Unicode"/>
            </a:endParaRPr>
          </a:p>
          <a:p>
            <a:pPr marL="10752">
              <a:spcBef>
                <a:spcPts val="85"/>
              </a:spcBef>
            </a:pPr>
            <a:r>
              <a:rPr lang="es-ES" b="1" spc="-148" dirty="0" smtClean="0">
                <a:solidFill>
                  <a:srgbClr val="25408F"/>
                </a:solidFill>
                <a:latin typeface="Lucida Sans Unicode"/>
                <a:cs typeface="Lucida Sans Unicode"/>
              </a:rPr>
              <a:t>Versión</a:t>
            </a:r>
            <a:r>
              <a:rPr lang="es-ES" spc="-148" dirty="0" smtClean="0">
                <a:solidFill>
                  <a:srgbClr val="25408F"/>
                </a:solidFill>
                <a:latin typeface="Lucida Sans Unicode"/>
                <a:cs typeface="Lucida Sans Unicode"/>
              </a:rPr>
              <a:t>: 1.5</a:t>
            </a:r>
            <a:endParaRPr lang="es-ES" spc="-148" dirty="0">
              <a:solidFill>
                <a:srgbClr val="25408F"/>
              </a:solidFill>
              <a:latin typeface="Lucida Sans Unicode"/>
              <a:cs typeface="Lucida Sans Unicode"/>
            </a:endParaRPr>
          </a:p>
        </p:txBody>
      </p:sp>
      <p:pic>
        <p:nvPicPr>
          <p:cNvPr id="40" name="Imagen 39"/>
          <p:cNvPicPr>
            <a:picLocks noChangeAspect="1"/>
          </p:cNvPicPr>
          <p:nvPr/>
        </p:nvPicPr>
        <p:blipFill>
          <a:blip r:embed="rId17"/>
          <a:stretch>
            <a:fillRect/>
          </a:stretch>
        </p:blipFill>
        <p:spPr>
          <a:xfrm>
            <a:off x="1486909" y="1981349"/>
            <a:ext cx="2611597" cy="419453"/>
          </a:xfrm>
          <a:prstGeom prst="rect">
            <a:avLst/>
          </a:prstGeom>
        </p:spPr>
      </p:pic>
    </p:spTree>
    <p:extLst>
      <p:ext uri="{BB962C8B-B14F-4D97-AF65-F5344CB8AC3E}">
        <p14:creationId xmlns:p14="http://schemas.microsoft.com/office/powerpoint/2010/main" val="401871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a:t>
            </a:fld>
            <a:endParaRPr spc="13"/>
          </a:p>
        </p:txBody>
      </p:sp>
      <p:sp>
        <p:nvSpPr>
          <p:cNvPr id="17" name="Rectangle 2"/>
          <p:cNvSpPr txBox="1">
            <a:spLocks noChangeArrowheads="1"/>
          </p:cNvSpPr>
          <p:nvPr/>
        </p:nvSpPr>
        <p:spPr bwMode="auto">
          <a:xfrm>
            <a:off x="336455" y="99000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b="1" spc="85" dirty="0">
                <a:solidFill>
                  <a:srgbClr val="001D4D"/>
                </a:solidFill>
              </a:rPr>
              <a:t>D</a:t>
            </a:r>
            <a:r>
              <a:rPr lang="es-ES" altLang="es-ES" sz="2000" b="1" spc="85" dirty="0" smtClean="0">
                <a:solidFill>
                  <a:srgbClr val="001D4D"/>
                </a:solidFill>
              </a:rPr>
              <a:t>isposición derogatoria </a:t>
            </a:r>
            <a:r>
              <a:rPr lang="es-ES" altLang="es-ES" sz="2000" b="1" spc="85" dirty="0">
                <a:solidFill>
                  <a:srgbClr val="001D4D"/>
                </a:solidFill>
              </a:rPr>
              <a:t>única </a:t>
            </a:r>
            <a:r>
              <a:rPr lang="es-ES" altLang="es-ES" sz="2000" spc="85" dirty="0">
                <a:solidFill>
                  <a:srgbClr val="001D4D"/>
                </a:solidFill>
              </a:rPr>
              <a:t>de la </a:t>
            </a:r>
            <a:r>
              <a:rPr lang="es-ES" altLang="es-ES" sz="2000" spc="85" dirty="0" smtClean="0">
                <a:solidFill>
                  <a:srgbClr val="001D4D"/>
                </a:solidFill>
              </a:rPr>
              <a:t>vigente LGTEL dispone: «sin </a:t>
            </a:r>
            <a:r>
              <a:rPr lang="es-ES" altLang="es-ES" sz="2000" spc="85" dirty="0">
                <a:solidFill>
                  <a:srgbClr val="001D4D"/>
                </a:solidFill>
              </a:rPr>
              <a:t>perjuicio de lo dispuesto en las disposiciones transitorias, </a:t>
            </a:r>
            <a:r>
              <a:rPr lang="es-ES" altLang="es-ES" sz="2000" spc="85" dirty="0" smtClean="0">
                <a:solidFill>
                  <a:srgbClr val="001D4D"/>
                </a:solidFill>
              </a:rPr>
              <a:t>quedan derogadas </a:t>
            </a:r>
            <a:r>
              <a:rPr lang="es-ES" altLang="es-ES" sz="2000" spc="85" dirty="0">
                <a:solidFill>
                  <a:srgbClr val="001D4D"/>
                </a:solidFill>
              </a:rPr>
              <a:t>las siguientes </a:t>
            </a:r>
            <a:r>
              <a:rPr lang="es-ES" altLang="es-ES" sz="2000" spc="85" dirty="0" smtClean="0">
                <a:solidFill>
                  <a:srgbClr val="001D4D"/>
                </a:solidFill>
              </a:rPr>
              <a:t>disposiciones: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a:t>
            </a:r>
            <a:r>
              <a:rPr lang="es-ES" altLang="es-ES" sz="2000" spc="85" dirty="0">
                <a:solidFill>
                  <a:srgbClr val="001D4D"/>
                </a:solidFill>
              </a:rPr>
              <a:t>) la </a:t>
            </a:r>
            <a:r>
              <a:rPr lang="es-ES" altLang="es-ES" sz="2000" u="sng" spc="85" dirty="0">
                <a:solidFill>
                  <a:srgbClr val="001D4D"/>
                </a:solidFill>
              </a:rPr>
              <a:t>Ley 9/2014</a:t>
            </a:r>
            <a:r>
              <a:rPr lang="es-ES" altLang="es-ES" sz="2000" spc="85" dirty="0">
                <a:solidFill>
                  <a:srgbClr val="001D4D"/>
                </a:solidFill>
              </a:rPr>
              <a:t>, de 9 mayo, General de Telecomunicaciones, </a:t>
            </a:r>
            <a:r>
              <a:rPr lang="es-ES" altLang="es-ES" sz="2000" u="sng" spc="85" dirty="0" smtClean="0">
                <a:solidFill>
                  <a:srgbClr val="001D4D"/>
                </a:solidFill>
              </a:rPr>
              <a:t>a excepción</a:t>
            </a:r>
            <a:r>
              <a:rPr lang="es-ES" altLang="es-ES" sz="2000" spc="85" dirty="0" smtClean="0">
                <a:solidFill>
                  <a:srgbClr val="001D4D"/>
                </a:solidFill>
              </a:rPr>
              <a:t> </a:t>
            </a:r>
            <a:r>
              <a:rPr lang="es-ES" altLang="es-ES" sz="2000" spc="85" dirty="0">
                <a:solidFill>
                  <a:srgbClr val="001D4D"/>
                </a:solidFill>
              </a:rPr>
              <a:t>de su disposición adicional decimosexta y las </a:t>
            </a:r>
            <a:r>
              <a:rPr lang="es-ES" altLang="es-ES" sz="2000" u="sng" spc="85" dirty="0" smtClean="0">
                <a:solidFill>
                  <a:srgbClr val="001D4D"/>
                </a:solidFill>
              </a:rPr>
              <a:t>disposiciones transitorias </a:t>
            </a:r>
            <a:r>
              <a:rPr lang="es-ES" altLang="es-ES" sz="2000" u="sng" spc="85" dirty="0">
                <a:solidFill>
                  <a:srgbClr val="001D4D"/>
                </a:solidFill>
              </a:rPr>
              <a:t>séptima, novena y duodécima</a:t>
            </a:r>
            <a:r>
              <a:rPr lang="es-ES" altLang="es-ES" sz="2000" spc="85" dirty="0">
                <a:solidFill>
                  <a:srgbClr val="001D4D"/>
                </a:solidFill>
              </a:rPr>
              <a:t>. No obstante, la derogación </a:t>
            </a:r>
            <a:r>
              <a:rPr lang="es-ES" altLang="es-ES" sz="2000" spc="85" dirty="0" smtClean="0">
                <a:solidFill>
                  <a:srgbClr val="001D4D"/>
                </a:solidFill>
              </a:rPr>
              <a:t>de las </a:t>
            </a:r>
            <a:r>
              <a:rPr lang="es-ES" altLang="es-ES" sz="2000" spc="85" dirty="0">
                <a:solidFill>
                  <a:srgbClr val="001D4D"/>
                </a:solidFill>
              </a:rPr>
              <a:t>disposiciones finales primera, segunda, </a:t>
            </a:r>
            <a:r>
              <a:rPr lang="es-ES" altLang="es-ES" sz="2000" u="sng" spc="85" dirty="0">
                <a:solidFill>
                  <a:srgbClr val="001D4D"/>
                </a:solidFill>
              </a:rPr>
              <a:t>tercera</a:t>
            </a:r>
            <a:r>
              <a:rPr lang="es-ES" altLang="es-ES" sz="2000" spc="85" dirty="0">
                <a:solidFill>
                  <a:srgbClr val="001D4D"/>
                </a:solidFill>
              </a:rPr>
              <a:t>, cuarta, </a:t>
            </a:r>
            <a:r>
              <a:rPr lang="es-ES" altLang="es-ES" sz="2000" u="sng" spc="85" dirty="0">
                <a:solidFill>
                  <a:srgbClr val="001D4D"/>
                </a:solidFill>
              </a:rPr>
              <a:t>quinta</a:t>
            </a:r>
            <a:r>
              <a:rPr lang="es-ES" altLang="es-ES" sz="2000" spc="85" dirty="0">
                <a:solidFill>
                  <a:srgbClr val="001D4D"/>
                </a:solidFill>
              </a:rPr>
              <a:t> y </a:t>
            </a:r>
            <a:r>
              <a:rPr lang="es-ES" altLang="es-ES" sz="2000" spc="85" dirty="0" smtClean="0">
                <a:solidFill>
                  <a:srgbClr val="001D4D"/>
                </a:solidFill>
              </a:rPr>
              <a:t>séptima de </a:t>
            </a:r>
            <a:r>
              <a:rPr lang="es-ES" altLang="es-ES" sz="2000" spc="85" dirty="0">
                <a:solidFill>
                  <a:srgbClr val="001D4D"/>
                </a:solidFill>
              </a:rPr>
              <a:t>la Ley 9/2014, de 9 de mayo, no afectará a los contenidos de las </a:t>
            </a:r>
            <a:r>
              <a:rPr lang="es-ES" altLang="es-ES" sz="2000" spc="85" dirty="0" smtClean="0">
                <a:solidFill>
                  <a:srgbClr val="001D4D"/>
                </a:solidFill>
              </a:rPr>
              <a:t>normas legales </a:t>
            </a:r>
            <a:r>
              <a:rPr lang="es-ES" altLang="es-ES" sz="2000" spc="85" dirty="0">
                <a:solidFill>
                  <a:srgbClr val="001D4D"/>
                </a:solidFill>
              </a:rPr>
              <a:t>modificadas por las mismas, que se mantienen en sus </a:t>
            </a:r>
            <a:r>
              <a:rPr lang="es-ES" altLang="es-ES" sz="2000" spc="85" dirty="0" smtClean="0">
                <a:solidFill>
                  <a:srgbClr val="001D4D"/>
                </a:solidFill>
              </a:rPr>
              <a:t>términos actualmente vigentes;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b</a:t>
            </a:r>
            <a:r>
              <a:rPr lang="es-ES" altLang="es-ES" sz="2000" spc="85" dirty="0">
                <a:solidFill>
                  <a:srgbClr val="001D4D"/>
                </a:solidFill>
              </a:rPr>
              <a:t>) la </a:t>
            </a:r>
            <a:r>
              <a:rPr lang="es-ES" altLang="es-ES" sz="2000" u="sng" spc="85" dirty="0">
                <a:solidFill>
                  <a:srgbClr val="001D4D"/>
                </a:solidFill>
              </a:rPr>
              <a:t>disposición adicional tercera de la Ley 12/2012, de 26 </a:t>
            </a:r>
            <a:r>
              <a:rPr lang="es-ES" altLang="es-ES" sz="2000" u="sng" spc="85" dirty="0" smtClean="0">
                <a:solidFill>
                  <a:srgbClr val="001D4D"/>
                </a:solidFill>
              </a:rPr>
              <a:t>de diciembre</a:t>
            </a:r>
            <a:r>
              <a:rPr lang="es-ES" altLang="es-ES" sz="2000" spc="85" dirty="0">
                <a:solidFill>
                  <a:srgbClr val="001D4D"/>
                </a:solidFill>
              </a:rPr>
              <a:t>, de medidas urgentes de liberalización del comercio y </a:t>
            </a:r>
            <a:r>
              <a:rPr lang="es-ES" altLang="es-ES" sz="2000" spc="85" dirty="0" smtClean="0">
                <a:solidFill>
                  <a:srgbClr val="001D4D"/>
                </a:solidFill>
              </a:rPr>
              <a:t>de determinados servicios;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c</a:t>
            </a:r>
            <a:r>
              <a:rPr lang="es-ES" altLang="es-ES" sz="2000" spc="85" dirty="0">
                <a:solidFill>
                  <a:srgbClr val="001D4D"/>
                </a:solidFill>
              </a:rPr>
              <a:t>) igualmente, quedan derogadas cuantas otras disposiciones de igual </a:t>
            </a:r>
            <a:r>
              <a:rPr lang="es-ES" altLang="es-ES" sz="2000" spc="85" dirty="0" smtClean="0">
                <a:solidFill>
                  <a:srgbClr val="001D4D"/>
                </a:solidFill>
              </a:rPr>
              <a:t>o inferior </a:t>
            </a:r>
            <a:r>
              <a:rPr lang="es-ES" altLang="es-ES" sz="2000" spc="85" dirty="0">
                <a:solidFill>
                  <a:srgbClr val="001D4D"/>
                </a:solidFill>
              </a:rPr>
              <a:t>rango se opongan a lo dispuesto en esta ley</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destacan sólo las disposiciones que siguen vigentes y tienen mayor relación con las AAPP.</a:t>
            </a: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466806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100</a:t>
            </a:fld>
            <a:endParaRPr spc="13"/>
          </a:p>
        </p:txBody>
      </p:sp>
      <p:sp>
        <p:nvSpPr>
          <p:cNvPr id="17" name="Rectangle 2"/>
          <p:cNvSpPr txBox="1">
            <a:spLocks noChangeArrowheads="1"/>
          </p:cNvSpPr>
          <p:nvPr/>
        </p:nvSpPr>
        <p:spPr bwMode="auto">
          <a:xfrm>
            <a:off x="464487" y="140843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órganos o entes </a:t>
            </a:r>
            <a:r>
              <a:rPr lang="es-ES" altLang="es-ES" sz="1700" spc="85" dirty="0" smtClean="0">
                <a:solidFill>
                  <a:srgbClr val="001D4D"/>
                </a:solidFill>
                <a:cs typeface="Trebuchet MS"/>
              </a:rPr>
              <a:t>de la AGE </a:t>
            </a:r>
            <a:r>
              <a:rPr lang="es-ES" altLang="es-ES" sz="1700" spc="85" dirty="0">
                <a:solidFill>
                  <a:srgbClr val="001D4D"/>
                </a:solidFill>
                <a:cs typeface="Trebuchet MS"/>
              </a:rPr>
              <a:t>encargados de la gestión de infraestructuras de transporte de competencia estatal que </a:t>
            </a:r>
            <a:r>
              <a:rPr lang="es-ES" altLang="es-ES" sz="1700" spc="85" dirty="0" smtClean="0">
                <a:solidFill>
                  <a:srgbClr val="001D4D"/>
                </a:solidFill>
                <a:cs typeface="Trebuchet MS"/>
              </a:rPr>
              <a:t>presten servicios </a:t>
            </a:r>
            <a:r>
              <a:rPr lang="es-ES" altLang="es-ES" sz="1700" spc="85" dirty="0">
                <a:solidFill>
                  <a:srgbClr val="001D4D"/>
                </a:solidFill>
                <a:cs typeface="Trebuchet MS"/>
              </a:rPr>
              <a:t>de comunicaciones electrónicas o comercialicen la explotación de redes públicas de comunicaciones electrónicas, </a:t>
            </a:r>
            <a:r>
              <a:rPr lang="es-ES" altLang="es-ES" sz="1700" u="sng" spc="85" dirty="0">
                <a:solidFill>
                  <a:srgbClr val="001D4D"/>
                </a:solidFill>
                <a:cs typeface="Trebuchet MS"/>
              </a:rPr>
              <a:t>negociarán con los operadores de </a:t>
            </a:r>
            <a:r>
              <a:rPr lang="es-ES" altLang="es-ES" sz="1700" u="sng" spc="85" dirty="0" smtClean="0">
                <a:solidFill>
                  <a:srgbClr val="001D4D"/>
                </a:solidFill>
                <a:cs typeface="Trebuchet MS"/>
              </a:rPr>
              <a:t>telecomunicaciones </a:t>
            </a:r>
            <a:r>
              <a:rPr lang="es-ES" altLang="es-ES" sz="1700" u="sng" spc="85" dirty="0">
                <a:solidFill>
                  <a:srgbClr val="001D4D"/>
                </a:solidFill>
                <a:cs typeface="Trebuchet MS"/>
              </a:rPr>
              <a:t>interesados en el acceso o uso de las redes de comunicaciones electrónicas de las que aquellos sean </a:t>
            </a:r>
            <a:r>
              <a:rPr lang="es-ES" altLang="es-ES" sz="1700" u="sng" spc="85" dirty="0" smtClean="0">
                <a:solidFill>
                  <a:srgbClr val="001D4D"/>
                </a:solidFill>
                <a:cs typeface="Trebuchet MS"/>
              </a:rPr>
              <a:t>titulares</a:t>
            </a:r>
            <a:r>
              <a:rPr lang="es-ES" altLang="es-ES" sz="1700" spc="85" dirty="0">
                <a:solidFill>
                  <a:srgbClr val="001D4D"/>
                </a:solidFill>
                <a:cs typeface="Trebuchet MS"/>
              </a:rPr>
              <a:t> </a:t>
            </a:r>
            <a:r>
              <a:rPr lang="es-ES" altLang="es-ES" sz="1700" spc="85" dirty="0" smtClean="0">
                <a:solidFill>
                  <a:srgbClr val="001D4D"/>
                </a:solidFill>
                <a:cs typeface="Trebuchet MS"/>
              </a:rPr>
              <a:t>(</a:t>
            </a:r>
            <a:r>
              <a:rPr lang="es-ES" altLang="es-ES" sz="1700" b="1" spc="85" dirty="0" smtClean="0">
                <a:solidFill>
                  <a:srgbClr val="001D4D"/>
                </a:solidFill>
                <a:cs typeface="Trebuchet MS"/>
              </a:rPr>
              <a:t>artículo 54</a:t>
            </a:r>
            <a:r>
              <a:rPr lang="es-ES" altLang="es-ES" sz="1700" spc="85" dirty="0" smtClean="0">
                <a:solidFill>
                  <a:srgbClr val="001D4D"/>
                </a:solidFill>
                <a:cs typeface="Trebuchet MS"/>
              </a:rPr>
              <a:t> de la LGTEL).</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Las </a:t>
            </a:r>
            <a:r>
              <a:rPr lang="es-ES" altLang="es-ES" sz="1700" u="sng" spc="85" dirty="0">
                <a:solidFill>
                  <a:srgbClr val="001D4D"/>
                </a:solidFill>
                <a:cs typeface="Trebuchet MS"/>
              </a:rPr>
              <a:t>condiciones para el acceso o uso de estas redes han de ser equitativas, no discriminatorias, objetivas, transparentes, neutrales y a precios de mercado</a:t>
            </a:r>
            <a:r>
              <a:rPr lang="es-ES" altLang="es-ES" sz="1700" spc="85" dirty="0">
                <a:solidFill>
                  <a:srgbClr val="001D4D"/>
                </a:solidFill>
                <a:cs typeface="Trebuchet MS"/>
              </a:rPr>
              <a:t>, siempre que se garantice al menos la recuperación de coste de las inversiones y su operación y </a:t>
            </a:r>
            <a:r>
              <a:rPr lang="es-ES" altLang="es-ES" sz="1700" spc="85" dirty="0" smtClean="0">
                <a:solidFill>
                  <a:srgbClr val="001D4D"/>
                </a:solidFill>
                <a:cs typeface="Trebuchet MS"/>
              </a:rPr>
              <a:t>mantenimiento.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preservarse la seguridad de las infraestructuras de transporte</a:t>
            </a:r>
            <a:r>
              <a:rPr lang="es-ES" altLang="es-ES" sz="1700" spc="85" dirty="0">
                <a:solidFill>
                  <a:srgbClr val="001D4D"/>
                </a:solidFill>
                <a:cs typeface="Trebuchet MS"/>
              </a:rPr>
              <a:t> en las que están instaladas las redes de comunicaciones electrónicas </a:t>
            </a:r>
            <a:r>
              <a:rPr lang="es-ES" altLang="es-ES" sz="1700" spc="85" dirty="0" smtClean="0">
                <a:solidFill>
                  <a:srgbClr val="001D4D"/>
                </a:solidFill>
                <a:cs typeface="Trebuchet MS"/>
              </a:rPr>
              <a:t>y </a:t>
            </a:r>
            <a:r>
              <a:rPr lang="es-ES" altLang="es-ES" sz="1700" spc="85" dirty="0">
                <a:solidFill>
                  <a:srgbClr val="001D4D"/>
                </a:solidFill>
                <a:cs typeface="Trebuchet MS"/>
              </a:rPr>
              <a:t>de los servicios que en dichas infraestructuras se </a:t>
            </a:r>
            <a:r>
              <a:rPr lang="es-ES" altLang="es-ES" sz="1700" spc="85" dirty="0" smtClean="0">
                <a:solidFill>
                  <a:srgbClr val="001D4D"/>
                </a:solidFill>
                <a:cs typeface="Trebuchet MS"/>
              </a:rPr>
              <a:t>prestan.</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Cualquiera de las partes podrá presentar un conflicto sobre el acceso y sus condiciones ante la Comisión Nacional de los Mercados y la </a:t>
            </a:r>
            <a:r>
              <a:rPr lang="es-ES" altLang="es-ES" sz="1700" spc="85" dirty="0" smtClean="0">
                <a:solidFill>
                  <a:srgbClr val="001D4D"/>
                </a:solidFill>
                <a:cs typeface="Trebuchet MS"/>
              </a:rPr>
              <a:t>Competencia.</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67606" y="56182"/>
            <a:ext cx="6955746" cy="961822"/>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Acceso o uso de las redes de telecomunicaciones de titularidad de órganos o entes gestores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infraestructuras </a:t>
            </a:r>
            <a:r>
              <a:rPr lang="es-ES" sz="2032" b="1" spc="85" dirty="0">
                <a:solidFill>
                  <a:schemeClr val="accent1">
                    <a:lumMod val="75000"/>
                  </a:schemeClr>
                </a:solidFill>
                <a:cs typeface="Calibri"/>
              </a:rPr>
              <a:t>de transporte estatales</a:t>
            </a:r>
          </a:p>
        </p:txBody>
      </p:sp>
      <p:sp>
        <p:nvSpPr>
          <p:cNvPr id="25" name="CuadroTexto 24"/>
          <p:cNvSpPr txBox="1"/>
          <p:nvPr/>
        </p:nvSpPr>
        <p:spPr>
          <a:xfrm>
            <a:off x="192467" y="5926245"/>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t>
            </a:r>
            <a:r>
              <a:rPr lang="es-ES" sz="1200" b="1" spc="85" dirty="0" smtClean="0">
                <a:solidFill>
                  <a:srgbClr val="001D4D"/>
                </a:solidFill>
              </a:rPr>
              <a:t>artículo 54</a:t>
            </a:r>
            <a:r>
              <a:rPr lang="es-ES" sz="1200" spc="85" dirty="0" smtClean="0">
                <a:solidFill>
                  <a:srgbClr val="001D4D"/>
                </a:solidFill>
              </a:rPr>
              <a:t>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755357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57953" y="56323"/>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infraestructuras susceptibles de alojar redes </a:t>
            </a:r>
          </a:p>
          <a:p>
            <a:pPr marL="10752" algn="ctr">
              <a:spcBef>
                <a:spcPts val="85"/>
              </a:spcBef>
            </a:pPr>
            <a:r>
              <a:rPr lang="es-ES" sz="2032" b="1" spc="85" dirty="0" smtClean="0">
                <a:solidFill>
                  <a:schemeClr val="accent1">
                    <a:lumMod val="75000"/>
                  </a:schemeClr>
                </a:solidFill>
                <a:cs typeface="Calibri"/>
              </a:rPr>
              <a:t>de telecomunicaciones. Coordinación de obras civiles</a:t>
            </a:r>
            <a:endParaRPr lang="es-ES" sz="2032" b="1" spc="85" dirty="0">
              <a:solidFill>
                <a:schemeClr val="accent1">
                  <a:lumMod val="75000"/>
                </a:schemeClr>
              </a:solidFill>
              <a:cs typeface="Calibri"/>
            </a:endParaRPr>
          </a:p>
        </p:txBody>
      </p:sp>
      <p:sp>
        <p:nvSpPr>
          <p:cNvPr id="8" name="Elipse 7"/>
          <p:cNvSpPr/>
          <p:nvPr/>
        </p:nvSpPr>
        <p:spPr>
          <a:xfrm>
            <a:off x="5320926"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419021"/>
          </a:xfrm>
          <a:prstGeom prst="borderCallout2">
            <a:avLst>
              <a:gd name="adj1" fmla="val 46832"/>
              <a:gd name="adj2" fmla="val 101039"/>
              <a:gd name="adj3" fmla="val 42932"/>
              <a:gd name="adj4" fmla="val 103808"/>
              <a:gd name="adj5" fmla="val 41983"/>
              <a:gd name="adj6" fmla="val 10602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Acceso a infraestructuras susceptibles  de alojar redes de telecomunicaciones</a:t>
            </a:r>
          </a:p>
          <a:p>
            <a:pPr marL="342900" indent="-342900">
              <a:buFont typeface="+mj-lt"/>
              <a:buAutoNum type="arabicPeriod"/>
            </a:pPr>
            <a:r>
              <a:rPr lang="es-ES" sz="1300" dirty="0" smtClean="0">
                <a:solidFill>
                  <a:schemeClr val="tx1"/>
                </a:solidFill>
              </a:rPr>
              <a:t>Los operadores de telecomunicaciones </a:t>
            </a:r>
            <a:r>
              <a:rPr lang="es-ES" sz="1300" b="1" dirty="0" smtClean="0">
                <a:solidFill>
                  <a:srgbClr val="00B0F0"/>
                </a:solidFill>
              </a:rPr>
              <a:t>podrán acceder para la instalación o explotación de redes de alta y muy alta capacidad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Cuando un operador realice una </a:t>
            </a:r>
            <a:r>
              <a:rPr lang="es-ES" sz="1300" b="1" dirty="0" smtClean="0">
                <a:solidFill>
                  <a:srgbClr val="00B0F0"/>
                </a:solidFill>
              </a:rPr>
              <a:t>solicitud razonable de acceso </a:t>
            </a:r>
            <a:r>
              <a:rPr lang="es-ES" sz="1300" dirty="0" smtClean="0">
                <a:solidFill>
                  <a:schemeClr val="tx1"/>
                </a:solidFill>
              </a:rPr>
              <a:t>a alguno de los </a:t>
            </a:r>
            <a:r>
              <a:rPr lang="es-ES" sz="1300" b="1" dirty="0" smtClean="0">
                <a:solidFill>
                  <a:srgbClr val="00B0F0"/>
                </a:solidFill>
              </a:rPr>
              <a:t>sujetos obligados</a:t>
            </a:r>
            <a:r>
              <a:rPr lang="es-ES" sz="1300" dirty="0" smtClean="0">
                <a:solidFill>
                  <a:schemeClr val="tx1"/>
                </a:solidFill>
              </a:rPr>
              <a:t> (operador de gas, electricidad, telecomunicaciones, AAPP, </a:t>
            </a:r>
            <a:r>
              <a:rPr lang="es-ES" sz="1300" dirty="0" err="1" smtClean="0">
                <a:solidFill>
                  <a:schemeClr val="tx1"/>
                </a:solidFill>
              </a:rPr>
              <a:t>etc</a:t>
            </a:r>
            <a:r>
              <a:rPr lang="es-ES" sz="1300" dirty="0" smtClean="0">
                <a:solidFill>
                  <a:schemeClr val="tx1"/>
                </a:solidFill>
              </a:rPr>
              <a:t>), estará </a:t>
            </a:r>
            <a:r>
              <a:rPr lang="es-ES" sz="1300" b="1" dirty="0" smtClean="0">
                <a:solidFill>
                  <a:srgbClr val="00B0F0"/>
                </a:solidFill>
              </a:rPr>
              <a:t>obligado a atender y negociar dicha solicitud de acceso</a:t>
            </a:r>
            <a:r>
              <a:rPr lang="es-ES" sz="1300" dirty="0" smtClean="0">
                <a:solidFill>
                  <a:schemeClr val="tx1"/>
                </a:solidFill>
              </a:rPr>
              <a:t>.</a:t>
            </a:r>
          </a:p>
          <a:p>
            <a:pPr marL="342900" indent="-342900">
              <a:buFont typeface="+mj-lt"/>
              <a:buAutoNum type="arabicPeriod"/>
            </a:pPr>
            <a:r>
              <a:rPr lang="es-ES" sz="1300" dirty="0" smtClean="0">
                <a:solidFill>
                  <a:schemeClr val="tx1"/>
                </a:solidFill>
              </a:rPr>
              <a:t>En particular, </a:t>
            </a:r>
            <a:r>
              <a:rPr lang="es-ES" sz="1300" b="1" dirty="0" smtClean="0">
                <a:solidFill>
                  <a:srgbClr val="00B0F0"/>
                </a:solidFill>
              </a:rPr>
              <a:t>se garantiza que los operadores de telecomunicaciones tengan derecho a acceder</a:t>
            </a:r>
            <a:r>
              <a:rPr lang="es-ES" sz="1300" dirty="0" smtClean="0">
                <a:solidFill>
                  <a:schemeClr val="tx1"/>
                </a:solidFill>
              </a:rPr>
              <a:t> a cualquier infraestructura física controlada por las AAPP que sea técnicamente apta </a:t>
            </a:r>
            <a:r>
              <a:rPr lang="es-ES" sz="1300" b="1" dirty="0" smtClean="0">
                <a:solidFill>
                  <a:srgbClr val="00B0F0"/>
                </a:solidFill>
              </a:rPr>
              <a:t>para acoger puntos de acceso inalámbrico para pequeñas áreas </a:t>
            </a:r>
            <a:r>
              <a:rPr lang="es-ES" sz="1300" dirty="0" smtClean="0">
                <a:solidFill>
                  <a:schemeClr val="tx1"/>
                </a:solidFill>
              </a:rPr>
              <a:t>o que sea necesaria para conectar dichos puntos de acceso a una red troncal: mobiliario urbano, postes de luz, señales viales, etc.</a:t>
            </a:r>
          </a:p>
          <a:p>
            <a:pPr marL="342900" indent="-342900">
              <a:buFont typeface="+mj-lt"/>
              <a:buAutoNum type="arabicPeriod"/>
            </a:pPr>
            <a:r>
              <a:rPr lang="es-ES" sz="1300" b="1" dirty="0" smtClean="0">
                <a:solidFill>
                  <a:srgbClr val="00B0F0"/>
                </a:solidFill>
              </a:rPr>
              <a:t>El acceso no podrá ser otorgado</a:t>
            </a:r>
            <a:r>
              <a:rPr lang="es-ES" sz="1300" dirty="0" smtClean="0">
                <a:solidFill>
                  <a:schemeClr val="tx1"/>
                </a:solidFill>
              </a:rPr>
              <a:t> o reconocido </a:t>
            </a:r>
            <a:r>
              <a:rPr lang="es-ES" sz="1300" b="1" dirty="0" smtClean="0">
                <a:solidFill>
                  <a:srgbClr val="00B0F0"/>
                </a:solidFill>
              </a:rPr>
              <a:t>mediante procedimientos de licitación</a:t>
            </a:r>
            <a:r>
              <a:rPr lang="es-ES" sz="1300" dirty="0" smtClean="0">
                <a:solidFill>
                  <a:schemeClr val="tx1"/>
                </a:solidFill>
              </a:rPr>
              <a:t> por parte de las AAPP.</a:t>
            </a:r>
          </a:p>
          <a:p>
            <a:pPr marL="342900" indent="-342900">
              <a:buFont typeface="+mj-lt"/>
              <a:buAutoNum type="arabicPeriod"/>
            </a:pPr>
            <a:r>
              <a:rPr lang="es-ES" sz="1300" b="1" dirty="0" smtClean="0">
                <a:solidFill>
                  <a:srgbClr val="00B0F0"/>
                </a:solidFill>
              </a:rPr>
              <a:t>La denegación de acceso debe ser motivada</a:t>
            </a:r>
            <a:r>
              <a:rPr lang="es-ES" sz="1300" dirty="0" smtClean="0">
                <a:solidFill>
                  <a:srgbClr val="00B0F0"/>
                </a:solidFill>
              </a:rPr>
              <a:t> </a:t>
            </a:r>
            <a:r>
              <a:rPr lang="es-ES" sz="1300" dirty="0" smtClean="0">
                <a:solidFill>
                  <a:schemeClr val="tx1"/>
                </a:solidFill>
              </a:rPr>
              <a:t>(falta idoneidad técnica o espacio, etc.) Plazo máximo de resolución de 2 meses.</a:t>
            </a:r>
          </a:p>
          <a:p>
            <a:pPr marL="342900" indent="-342900">
              <a:buFont typeface="+mj-lt"/>
              <a:buAutoNum type="arabicPeriod"/>
            </a:pPr>
            <a:r>
              <a:rPr lang="es-ES" sz="1300" b="1" dirty="0" smtClean="0">
                <a:solidFill>
                  <a:srgbClr val="00B0F0"/>
                </a:solidFill>
              </a:rPr>
              <a:t>Los operadores de telecomunicaciones tienen derecho a acceder a información mínima</a:t>
            </a:r>
            <a:r>
              <a:rPr lang="es-ES" sz="1300" dirty="0" smtClean="0">
                <a:solidFill>
                  <a:schemeClr val="tx1"/>
                </a:solidFill>
              </a:rPr>
              <a:t> de la infraestructura </a:t>
            </a:r>
            <a:r>
              <a:rPr lang="es-ES" sz="1300" b="1" dirty="0" smtClean="0">
                <a:solidFill>
                  <a:srgbClr val="00B0F0"/>
                </a:solidFill>
              </a:rPr>
              <a:t>y estudios sobre el terreno</a:t>
            </a:r>
            <a:r>
              <a:rPr lang="es-ES" sz="1300" dirty="0" smtClean="0">
                <a:solidFill>
                  <a:schemeClr val="tx1"/>
                </a:solidFill>
              </a:rPr>
              <a:t>, que el sujeto obligado debe atender en el plazo de 2 meses.</a:t>
            </a:r>
          </a:p>
          <a:p>
            <a:pPr marL="342900" indent="-342900">
              <a:buFont typeface="+mj-lt"/>
              <a:buAutoNum type="arabicPeriod"/>
            </a:pPr>
            <a:r>
              <a:rPr lang="es-ES" sz="1300" dirty="0" smtClean="0">
                <a:solidFill>
                  <a:schemeClr val="tx1"/>
                </a:solidFill>
              </a:rPr>
              <a:t>Los casos de conflicto se plantean a la CNMC.</a:t>
            </a:r>
          </a:p>
        </p:txBody>
      </p:sp>
      <p:sp>
        <p:nvSpPr>
          <p:cNvPr id="29" name="Llamada con línea 2 28"/>
          <p:cNvSpPr/>
          <p:nvPr/>
        </p:nvSpPr>
        <p:spPr>
          <a:xfrm>
            <a:off x="6912566" y="1387261"/>
            <a:ext cx="5028181" cy="4771759"/>
          </a:xfrm>
          <a:prstGeom prst="borderCallout2">
            <a:avLst>
              <a:gd name="adj1" fmla="val 41126"/>
              <a:gd name="adj2" fmla="val -1055"/>
              <a:gd name="adj3" fmla="val 41552"/>
              <a:gd name="adj4" fmla="val -3114"/>
              <a:gd name="adj5" fmla="val 40173"/>
              <a:gd name="adj6" fmla="val -393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Coordinación de obras civiles</a:t>
            </a:r>
          </a:p>
          <a:p>
            <a:pPr marL="342900" indent="-342900">
              <a:buAutoNum type="arabicPeriod"/>
            </a:pPr>
            <a:r>
              <a:rPr lang="es-ES" sz="1300" b="1" dirty="0" smtClean="0">
                <a:solidFill>
                  <a:srgbClr val="00B0F0"/>
                </a:solidFill>
              </a:rPr>
              <a:t>Todo sujeto obligado tendrá derecho a negociar acuerdos para la coordinación de obras civiles con operadores de telecomunicaciones</a:t>
            </a:r>
            <a:r>
              <a:rPr lang="es-ES" sz="1300" dirty="0" smtClean="0">
                <a:solidFill>
                  <a:schemeClr val="tx1"/>
                </a:solidFill>
              </a:rPr>
              <a:t>, para despliegue de elementos de las redes de comunicaciones electrónicas de alta y muy alta capacidad.</a:t>
            </a:r>
          </a:p>
          <a:p>
            <a:pPr marL="342900" indent="-342900">
              <a:buAutoNum type="arabicPeriod"/>
            </a:pPr>
            <a:r>
              <a:rPr lang="es-ES" sz="1300" dirty="0" smtClean="0">
                <a:solidFill>
                  <a:schemeClr val="tx1"/>
                </a:solidFill>
              </a:rPr>
              <a:t>Los sujetos obligados que realicen directa o indirectamente </a:t>
            </a:r>
            <a:r>
              <a:rPr lang="es-ES" sz="1300" b="1" dirty="0" smtClean="0">
                <a:solidFill>
                  <a:srgbClr val="00B0F0"/>
                </a:solidFill>
              </a:rPr>
              <a:t>obras civiles, total o parcialmente financiadas con recursos públicos deberán atender y negociar las solicitudes de coordinación</a:t>
            </a:r>
            <a:r>
              <a:rPr lang="es-ES" sz="1300" dirty="0" smtClean="0">
                <a:solidFill>
                  <a:schemeClr val="tx1"/>
                </a:solidFill>
              </a:rPr>
              <a:t>.</a:t>
            </a:r>
          </a:p>
          <a:p>
            <a:pPr marL="342900" indent="-342900">
              <a:buAutoNum type="arabicPeriod"/>
            </a:pPr>
            <a:r>
              <a:rPr lang="es-ES" sz="1300" dirty="0" smtClean="0">
                <a:solidFill>
                  <a:schemeClr val="tx1"/>
                </a:solidFill>
              </a:rPr>
              <a:t>Si se realiza una solicitud razonable de coordinación de las obras, </a:t>
            </a:r>
            <a:r>
              <a:rPr lang="es-ES" sz="1300" b="1" dirty="0" smtClean="0">
                <a:solidFill>
                  <a:srgbClr val="00B0F0"/>
                </a:solidFill>
              </a:rPr>
              <a:t>los sujetos obligados atenderán</a:t>
            </a:r>
            <a:r>
              <a:rPr lang="es-ES" sz="1300" dirty="0" smtClean="0">
                <a:solidFill>
                  <a:schemeClr val="tx1"/>
                </a:solidFill>
              </a:rPr>
              <a:t> dicha </a:t>
            </a:r>
            <a:r>
              <a:rPr lang="es-ES" sz="1300" b="1" dirty="0" smtClean="0">
                <a:solidFill>
                  <a:srgbClr val="00B0F0"/>
                </a:solidFill>
              </a:rPr>
              <a:t>solicitud en condiciones transparentes y no discriminatorias</a:t>
            </a:r>
            <a:r>
              <a:rPr lang="es-ES" sz="1300" dirty="0" smtClean="0">
                <a:solidFill>
                  <a:schemeClr val="tx1"/>
                </a:solidFill>
              </a:rPr>
              <a:t>.</a:t>
            </a:r>
          </a:p>
          <a:p>
            <a:pPr marL="342900" indent="-342900">
              <a:buAutoNum type="arabicPeriod"/>
            </a:pPr>
            <a:r>
              <a:rPr lang="es-ES" sz="1300" dirty="0" smtClean="0">
                <a:solidFill>
                  <a:schemeClr val="tx1"/>
                </a:solidFill>
              </a:rPr>
              <a:t>Cuando en el plazo de un mes no se haya conseguido un acuerdo, cualquiera de las partes, sin perjuicio del sometimiento de la cuestión a los tribunales, podrá plantear el </a:t>
            </a:r>
            <a:r>
              <a:rPr lang="es-ES" sz="1300" b="1" dirty="0" smtClean="0">
                <a:solidFill>
                  <a:srgbClr val="00B0F0"/>
                </a:solidFill>
              </a:rPr>
              <a:t>conflicto ante la CNMC</a:t>
            </a:r>
            <a:r>
              <a:rPr lang="es-ES" sz="1300" dirty="0" smtClean="0">
                <a:solidFill>
                  <a:schemeClr val="tx1"/>
                </a:solidFill>
              </a:rPr>
              <a:t>. Plazo máximo de resolución de dos meses.</a:t>
            </a:r>
          </a:p>
          <a:p>
            <a:pPr marL="342900" indent="-342900">
              <a:buAutoNum type="arabicPeriod"/>
            </a:pPr>
            <a:r>
              <a:rPr lang="es-ES" sz="1300" dirty="0" smtClean="0">
                <a:solidFill>
                  <a:schemeClr val="tx1"/>
                </a:solidFill>
              </a:rPr>
              <a:t>Los operadores de telecomunicaciones tienen </a:t>
            </a:r>
            <a:r>
              <a:rPr lang="es-ES" sz="1300" b="1" dirty="0" smtClean="0">
                <a:solidFill>
                  <a:srgbClr val="00B0F0"/>
                </a:solidFill>
              </a:rPr>
              <a:t>derecho a solicitar información mínima de la obra civil</a:t>
            </a:r>
            <a:r>
              <a:rPr lang="es-ES" sz="1300" dirty="0" smtClean="0">
                <a:solidFill>
                  <a:schemeClr val="tx1"/>
                </a:solidFill>
              </a:rPr>
              <a:t>, que los sujetos obligados tienen la obligación de atender en el plazo de 2 semanas.</a:t>
            </a:r>
          </a:p>
          <a:p>
            <a:pPr marL="342900" indent="-342900">
              <a:buAutoNum type="arabicPeriod"/>
            </a:pPr>
            <a:r>
              <a:rPr lang="es-ES" sz="1300" dirty="0" smtClean="0">
                <a:solidFill>
                  <a:schemeClr val="tx1"/>
                </a:solidFill>
              </a:rPr>
              <a:t>Cualquiera de las partes podrá plantear los conflictos que pudieran surgir en relación con las solicitudes de información mínima relativa a las obras civiles, ante la CNMC. El plazo máximo de resolución es de 2 meses.</a:t>
            </a:r>
          </a:p>
        </p:txBody>
      </p:sp>
      <p:sp>
        <p:nvSpPr>
          <p:cNvPr id="25" name="CuadroTexto 24"/>
          <p:cNvSpPr txBox="1"/>
          <p:nvPr/>
        </p:nvSpPr>
        <p:spPr>
          <a:xfrm>
            <a:off x="116767" y="778291"/>
            <a:ext cx="1861407" cy="261610"/>
          </a:xfrm>
          <a:prstGeom prst="rect">
            <a:avLst/>
          </a:prstGeom>
          <a:noFill/>
          <a:ln>
            <a:noFill/>
          </a:ln>
        </p:spPr>
        <p:txBody>
          <a:bodyPr wrap="none" rtlCol="0">
            <a:spAutoFit/>
          </a:bodyPr>
          <a:lstStyle/>
          <a:p>
            <a:r>
              <a:rPr lang="es-ES" sz="1100" b="1" dirty="0" smtClean="0"/>
              <a:t>Art. 52 LGTEL y RD 330/2016</a:t>
            </a:r>
            <a:endParaRPr lang="es-ES" sz="1100" b="1" dirty="0"/>
          </a:p>
        </p:txBody>
      </p:sp>
      <p:sp>
        <p:nvSpPr>
          <p:cNvPr id="31" name="CuadroTexto 30"/>
          <p:cNvSpPr txBox="1"/>
          <p:nvPr/>
        </p:nvSpPr>
        <p:spPr>
          <a:xfrm>
            <a:off x="6883382" y="1376745"/>
            <a:ext cx="1861407" cy="261610"/>
          </a:xfrm>
          <a:prstGeom prst="rect">
            <a:avLst/>
          </a:prstGeom>
          <a:noFill/>
          <a:ln>
            <a:noFill/>
          </a:ln>
        </p:spPr>
        <p:txBody>
          <a:bodyPr wrap="none" rtlCol="0">
            <a:spAutoFit/>
          </a:bodyPr>
          <a:lstStyle/>
          <a:p>
            <a:r>
              <a:rPr lang="es-ES" sz="1100" b="1" dirty="0" smtClean="0"/>
              <a:t>Art. 53 LGTEL y RD 330/2016</a:t>
            </a:r>
            <a:endParaRPr lang="es-ES" sz="1100" b="1" dirty="0"/>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33" name="CuadroTexto 32"/>
          <p:cNvSpPr txBox="1"/>
          <p:nvPr/>
        </p:nvSpPr>
        <p:spPr>
          <a:xfrm>
            <a:off x="8998272" y="79382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35" name="Imagen 34"/>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18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122651"/>
            <a:ext cx="7494494" cy="2157218"/>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8</a:t>
            </a:r>
            <a:r>
              <a:rPr lang="es-ES" sz="4000" b="1" spc="-13" dirty="0" smtClean="0">
                <a:solidFill>
                  <a:srgbClr val="25408F"/>
                </a:solidFill>
                <a:latin typeface="Arial"/>
                <a:cs typeface="Arial"/>
              </a:rPr>
              <a:t>. Infraestructuras </a:t>
            </a:r>
            <a:r>
              <a:rPr lang="es-ES" sz="4000" b="1" spc="-13" dirty="0">
                <a:solidFill>
                  <a:srgbClr val="25408F"/>
                </a:solidFill>
                <a:latin typeface="Arial"/>
                <a:cs typeface="Arial"/>
              </a:rPr>
              <a:t>comunes y redes de comunicaciones electrónicas en los edificios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1301138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519203"/>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 action="ppaction://hlinksldjump"/>
              </a:rPr>
              <a:t>Marco legal: Normativa de </a:t>
            </a:r>
            <a:r>
              <a:rPr lang="es-ES" altLang="es-ES" sz="2032" b="1" spc="85" dirty="0" smtClean="0">
                <a:solidFill>
                  <a:srgbClr val="001D4D"/>
                </a:solidFill>
                <a:cs typeface="Trebuchet MS"/>
                <a:hlinkClick r:id="rId2"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3" action="ppaction://hlinksldjump"/>
              </a:rPr>
              <a:t>Disposiciones que regulan el despliegue de </a:t>
            </a:r>
            <a:r>
              <a:rPr lang="es-ES" altLang="es-ES" sz="2032" b="1" spc="85" dirty="0" smtClean="0">
                <a:solidFill>
                  <a:srgbClr val="001D4D"/>
                </a:solidFill>
                <a:cs typeface="Trebuchet MS"/>
                <a:hlinkClick r:id="rId3" action="ppaction://hlinksldjump"/>
              </a:rPr>
              <a:t>redes </a:t>
            </a:r>
            <a:r>
              <a:rPr lang="es-ES" altLang="es-ES" sz="2032" b="1" spc="85" dirty="0">
                <a:solidFill>
                  <a:srgbClr val="001D4D"/>
                </a:solidFill>
                <a:cs typeface="Trebuchet MS"/>
                <a:hlinkClick r:id="rId3" action="ppaction://hlinksldjump"/>
              </a:rPr>
              <a:t>ultrarrápidas en </a:t>
            </a:r>
            <a:r>
              <a:rPr lang="es-ES" altLang="es-ES" sz="2032" b="1" spc="85" dirty="0" smtClean="0">
                <a:solidFill>
                  <a:srgbClr val="001D4D"/>
                </a:solidFill>
                <a:cs typeface="Trebuchet MS"/>
                <a:hlinkClick r:id="rId3" action="ppaction://hlinksldjump"/>
              </a:rPr>
              <a:t>edificios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4" action="ppaction://hlinksldjump"/>
              </a:rPr>
              <a:t>Resolución de conflictos por despliegue </a:t>
            </a:r>
            <a:r>
              <a:rPr lang="es-ES" altLang="es-ES" sz="2032" b="1" spc="85" dirty="0" smtClean="0">
                <a:solidFill>
                  <a:srgbClr val="001D4D"/>
                </a:solidFill>
                <a:cs typeface="Trebuchet MS"/>
                <a:hlinkClick r:id="rId4" action="ppaction://hlinksldjump"/>
              </a:rPr>
              <a:t> de </a:t>
            </a:r>
            <a:r>
              <a:rPr lang="es-ES" altLang="es-ES" sz="2032" b="1" spc="85" dirty="0">
                <a:solidFill>
                  <a:srgbClr val="001D4D"/>
                </a:solidFill>
                <a:cs typeface="Trebuchet MS"/>
                <a:hlinkClick r:id="rId4" action="ppaction://hlinksldjump"/>
              </a:rPr>
              <a:t>redes ultrarrápidas en </a:t>
            </a:r>
            <a:r>
              <a:rPr lang="es-ES" altLang="es-ES" sz="2032" b="1" spc="85" dirty="0" smtClean="0">
                <a:solidFill>
                  <a:srgbClr val="001D4D"/>
                </a:solidFill>
                <a:cs typeface="Trebuchet MS"/>
                <a:hlinkClick r:id="rId4" action="ppaction://hlinksldjump"/>
              </a:rPr>
              <a:t>edificios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Régimen de autorizaciones para despliegues en edificios de dominio </a:t>
            </a:r>
            <a:r>
              <a:rPr lang="es-ES" altLang="es-ES" sz="2032" b="1" spc="85" dirty="0" smtClean="0">
                <a:solidFill>
                  <a:srgbClr val="001D4D"/>
                </a:solidFill>
                <a:cs typeface="Trebuchet MS"/>
                <a:hlinkClick r:id="rId5" action="ppaction://hlinksldjump"/>
              </a:rPr>
              <a:t>privado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6" action="ppaction://hlinksldjump"/>
              </a:rPr>
              <a:t>ICTs - Aspectos importantes a tener en </a:t>
            </a:r>
            <a:r>
              <a:rPr lang="es-ES" altLang="es-ES" sz="2032" b="1" spc="85" dirty="0" smtClean="0">
                <a:solidFill>
                  <a:srgbClr val="001D4D"/>
                </a:solidFill>
                <a:cs typeface="Trebuchet MS"/>
                <a:hlinkClick r:id="rId6" action="ppaction://hlinksldjump"/>
              </a:rPr>
              <a:t>cuenta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7" action="ppaction://hlinksldjump"/>
              </a:rPr>
              <a:t>Puntos relevantes a destacar</a:t>
            </a:r>
            <a:endParaRPr lang="es-ES" altLang="es-ES" sz="2032" b="1" spc="85" dirty="0" smtClean="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8" cstate="print"/>
            <a:stretch>
              <a:fillRect/>
            </a:stretch>
          </p:blipFill>
          <p:spPr>
            <a:xfrm>
              <a:off x="1971624" y="7478910"/>
              <a:ext cx="979881" cy="468165"/>
            </a:xfrm>
            <a:prstGeom prst="rect">
              <a:avLst/>
            </a:prstGeom>
          </p:spPr>
        </p:pic>
        <p:pic>
          <p:nvPicPr>
            <p:cNvPr id="5" name="object 5"/>
            <p:cNvPicPr/>
            <p:nvPr/>
          </p:nvPicPr>
          <p:blipFill>
            <a:blip r:embed="rId9" cstate="print"/>
            <a:stretch>
              <a:fillRect/>
            </a:stretch>
          </p:blipFill>
          <p:spPr>
            <a:xfrm>
              <a:off x="3033238" y="7546685"/>
              <a:ext cx="201100" cy="200912"/>
            </a:xfrm>
            <a:prstGeom prst="rect">
              <a:avLst/>
            </a:prstGeom>
          </p:spPr>
        </p:pic>
        <p:pic>
          <p:nvPicPr>
            <p:cNvPr id="6" name="object 6"/>
            <p:cNvPicPr/>
            <p:nvPr/>
          </p:nvPicPr>
          <p:blipFill>
            <a:blip r:embed="rId10"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1"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103</a:t>
            </a:fld>
            <a:endParaRPr lang="es-ES" sz="1100" spc="13" dirty="0"/>
          </a:p>
        </p:txBody>
      </p:sp>
      <p:pic>
        <p:nvPicPr>
          <p:cNvPr id="17" name="Imagen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4"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5"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6"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7"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8"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9"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20"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21"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2"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3"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4"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5"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8</a:t>
            </a: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929315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104</a:t>
            </a:fld>
            <a:endParaRPr spc="13"/>
          </a:p>
        </p:txBody>
      </p:sp>
      <p:sp>
        <p:nvSpPr>
          <p:cNvPr id="17" name="Rectangle 2"/>
          <p:cNvSpPr txBox="1">
            <a:spLocks noChangeArrowheads="1"/>
          </p:cNvSpPr>
          <p:nvPr/>
        </p:nvSpPr>
        <p:spPr bwMode="auto">
          <a:xfrm>
            <a:off x="500838" y="125899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6"/>
              </a:rPr>
              <a:t>Ley 11/2022</a:t>
            </a:r>
            <a:r>
              <a:rPr lang="es-ES" altLang="es-ES" sz="1600" spc="85" dirty="0">
                <a:solidFill>
                  <a:srgbClr val="001D4D"/>
                </a:solidFill>
                <a:cs typeface="Trebuchet MS"/>
              </a:rPr>
              <a:t>, de 28 de junio, General de </a:t>
            </a:r>
            <a:r>
              <a:rPr lang="es-ES" altLang="es-ES" sz="1600" spc="85" dirty="0" smtClean="0">
                <a:solidFill>
                  <a:srgbClr val="001D4D"/>
                </a:solidFill>
                <a:cs typeface="Trebuchet MS"/>
              </a:rPr>
              <a:t>Telecomunicaciones (</a:t>
            </a:r>
            <a:r>
              <a:rPr lang="es-ES" altLang="es-ES" sz="1600" b="1" spc="85" dirty="0" smtClean="0">
                <a:solidFill>
                  <a:srgbClr val="001D4D"/>
                </a:solidFill>
                <a:cs typeface="Trebuchet MS"/>
              </a:rPr>
              <a:t>artículo 55</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7"/>
              </a:rPr>
              <a:t>Real Decreto-ley 1/1998</a:t>
            </a:r>
            <a:r>
              <a:rPr lang="es-ES" altLang="es-ES" sz="1600" spc="85" dirty="0">
                <a:solidFill>
                  <a:srgbClr val="001D4D"/>
                </a:solidFill>
                <a:cs typeface="Trebuchet MS"/>
              </a:rPr>
              <a:t>, de 27 de febrero, sobre infraestructuras comunes </a:t>
            </a:r>
            <a:r>
              <a:rPr lang="es-ES" altLang="es-ES" sz="1600" spc="85" dirty="0" smtClean="0">
                <a:solidFill>
                  <a:srgbClr val="001D4D"/>
                </a:solidFill>
                <a:cs typeface="Trebuchet MS"/>
              </a:rPr>
              <a:t>de telecomunicaciones en </a:t>
            </a:r>
            <a:r>
              <a:rPr lang="es-ES" altLang="es-ES" sz="1600" spc="85" dirty="0">
                <a:solidFill>
                  <a:srgbClr val="001D4D"/>
                </a:solidFill>
                <a:cs typeface="Trebuchet MS"/>
              </a:rPr>
              <a:t>los </a:t>
            </a:r>
            <a:r>
              <a:rPr lang="es-ES" altLang="es-ES" sz="1600" spc="85" dirty="0" smtClean="0">
                <a:solidFill>
                  <a:srgbClr val="001D4D"/>
                </a:solidFill>
                <a:cs typeface="Trebuchet MS"/>
              </a:rPr>
              <a:t>edificios.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8"/>
              </a:rPr>
              <a:t>Real Decreto 346/2011</a:t>
            </a:r>
            <a:r>
              <a:rPr lang="es-ES" altLang="es-ES" sz="1600" spc="85" dirty="0">
                <a:solidFill>
                  <a:srgbClr val="001D4D"/>
                </a:solidFill>
                <a:cs typeface="Trebuchet MS"/>
              </a:rPr>
              <a:t>, de 11 de marzo, por el que se aprueba el Reglamento regulador de las infraestructuras comunes de telecomunicaciones para el acceso a los servicios de telecomunicación en el interior de las </a:t>
            </a:r>
            <a:r>
              <a:rPr lang="es-ES" altLang="es-ES" sz="1600" spc="85" dirty="0" smtClean="0">
                <a:solidFill>
                  <a:srgbClr val="001D4D"/>
                </a:solidFill>
                <a:cs typeface="Trebuchet MS"/>
              </a:rPr>
              <a:t>edificaciones.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9"/>
              </a:rPr>
              <a:t>Orden ITC/1644/2011</a:t>
            </a:r>
            <a:r>
              <a:rPr lang="es-ES" altLang="es-ES" sz="1600" spc="85" dirty="0">
                <a:solidFill>
                  <a:srgbClr val="001D4D"/>
                </a:solidFill>
                <a:cs typeface="Trebuchet MS"/>
              </a:rPr>
              <a:t>, de 10 de junio, por la que se desarrolla el Reglamento regulador de las infraestructuras comunes de telecomunicaciones para el acceso a los servicios de telecomunicación en el interior de las </a:t>
            </a:r>
            <a:r>
              <a:rPr lang="es-ES" altLang="es-ES" sz="1600" spc="85" dirty="0" smtClean="0">
                <a:solidFill>
                  <a:srgbClr val="001D4D"/>
                </a:solidFill>
                <a:cs typeface="Trebuchet MS"/>
              </a:rPr>
              <a:t>edificaciones.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10"/>
              </a:rPr>
              <a:t>Real Decreto 391/2019</a:t>
            </a:r>
            <a:r>
              <a:rPr lang="es-ES" altLang="es-ES" sz="1600" spc="85" dirty="0">
                <a:solidFill>
                  <a:srgbClr val="001D4D"/>
                </a:solidFill>
                <a:cs typeface="Trebuchet MS"/>
              </a:rPr>
              <a:t>, de 21 de junio, por el que se aprueba el Plan Técnico Nacional de la Televisión Digital Terrestre y se regulan determinados aspectos para la liberación del segundo dividendo digital</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cs typeface="Trebuchet MS"/>
                <a:hlinkClick r:id="rId11"/>
              </a:rPr>
              <a:t>Orden ECE/983/2019</a:t>
            </a:r>
            <a:r>
              <a:rPr lang="es-ES" altLang="es-ES" sz="1600" spc="85" dirty="0">
                <a:solidFill>
                  <a:srgbClr val="001D4D"/>
                </a:solidFill>
                <a:cs typeface="Trebuchet MS"/>
              </a:rPr>
              <a:t>, de 26 de septiembre, por la que se regulan las características de reacción al fuego de los cables de telecomunicaciones en el interior de las edificaciones, se modifican determinados anexos del Reglamento regulador de las infraestructuras comunes de telecomunicaciones para el acceso a los servicios de telecomunicación en el interior de las edificaciones, aprobado por Real Decreto 346/2011, de 11 de marzo y se modifica la Orden ITC/1644/2011, de 10 de junio, por la que se desarrolla dicho reglamento.</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26807" y="123449"/>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55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526180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105</a:t>
            </a:fld>
            <a:endParaRPr spc="13"/>
          </a:p>
        </p:txBody>
      </p:sp>
      <p:sp>
        <p:nvSpPr>
          <p:cNvPr id="17" name="Rectangle 2"/>
          <p:cNvSpPr txBox="1">
            <a:spLocks noChangeArrowheads="1"/>
          </p:cNvSpPr>
          <p:nvPr/>
        </p:nvSpPr>
        <p:spPr bwMode="auto">
          <a:xfrm>
            <a:off x="528634" y="1464099"/>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Estas disposiciones están contenidas en el </a:t>
            </a:r>
            <a:r>
              <a:rPr lang="es-ES" altLang="es-ES" sz="1700" b="1" spc="85" dirty="0" smtClean="0">
                <a:solidFill>
                  <a:srgbClr val="001D4D"/>
                </a:solidFill>
                <a:cs typeface="Trebuchet MS"/>
              </a:rPr>
              <a:t>artículo 55 </a:t>
            </a:r>
            <a:r>
              <a:rPr lang="es-ES" altLang="es-ES" sz="1700" spc="85" dirty="0" smtClean="0">
                <a:solidFill>
                  <a:srgbClr val="001D4D"/>
                </a:solidFill>
                <a:cs typeface="Trebuchet MS"/>
              </a:rPr>
              <a:t>de la LGTEL.</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Los </a:t>
            </a:r>
            <a:r>
              <a:rPr lang="es-ES" altLang="es-ES" sz="1700" spc="85" dirty="0">
                <a:solidFill>
                  <a:srgbClr val="001D4D"/>
                </a:solidFill>
                <a:cs typeface="Trebuchet MS"/>
              </a:rPr>
              <a:t>operadores podrán instalar los tramos finales de las redes fijas de comunicaciones electrónicas de alta y muy alta capacidad así como sus recursos asociados en los </a:t>
            </a:r>
            <a:r>
              <a:rPr lang="es-ES" altLang="es-ES" sz="1700" u="sng" spc="85" dirty="0">
                <a:solidFill>
                  <a:srgbClr val="001D4D"/>
                </a:solidFill>
                <a:cs typeface="Trebuchet MS"/>
              </a:rPr>
              <a:t>edificios, fincas y conjuntos inmobiliarios que estén acogidos, o deban acogerse, al régimen de propiedad horizontal o a los edificios que</a:t>
            </a:r>
            <a:r>
              <a:rPr lang="es-ES" altLang="es-ES" sz="1700" spc="85" dirty="0">
                <a:solidFill>
                  <a:srgbClr val="001D4D"/>
                </a:solidFill>
                <a:cs typeface="Trebuchet MS"/>
              </a:rPr>
              <a:t>, en todo o en parte, </a:t>
            </a:r>
            <a:r>
              <a:rPr lang="es-ES" altLang="es-ES" sz="1700" u="sng" spc="85" dirty="0">
                <a:solidFill>
                  <a:srgbClr val="001D4D"/>
                </a:solidFill>
                <a:cs typeface="Trebuchet MS"/>
              </a:rPr>
              <a:t>hayan sido o sean objeto de arrendamiento por plazo superior a un año, salvo los que alberguen una sola vivienda</a:t>
            </a:r>
            <a:r>
              <a:rPr lang="es-ES" altLang="es-ES" sz="1700" spc="85" dirty="0">
                <a:solidFill>
                  <a:srgbClr val="001D4D"/>
                </a:solidFill>
                <a:cs typeface="Trebuchet MS"/>
              </a:rPr>
              <a:t>, al objeto de que cualquier copropietario o, en su caso, arrendatario del inmueble pueda hacer uso de dichas </a:t>
            </a:r>
            <a:r>
              <a:rPr lang="es-ES" altLang="es-ES" sz="1700" spc="85" dirty="0" smtClean="0">
                <a:solidFill>
                  <a:srgbClr val="001D4D"/>
                </a:solidFill>
                <a:cs typeface="Trebuchet MS"/>
              </a:rPr>
              <a:t>redes.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el </a:t>
            </a:r>
            <a:r>
              <a:rPr lang="es-ES" altLang="es-ES" sz="1700" u="sng" spc="85" dirty="0">
                <a:solidFill>
                  <a:srgbClr val="001D4D"/>
                </a:solidFill>
                <a:cs typeface="Trebuchet MS"/>
              </a:rPr>
              <a:t>caso de edificios en los que no exista una infraestructura común de comunicaciones electrónicas</a:t>
            </a:r>
            <a:r>
              <a:rPr lang="es-ES" altLang="es-ES" sz="1700" spc="85" dirty="0">
                <a:solidFill>
                  <a:srgbClr val="001D4D"/>
                </a:solidFill>
                <a:cs typeface="Trebuchet MS"/>
              </a:rPr>
              <a:t> en el interior del edificio o conjunto inmobiliario, </a:t>
            </a:r>
            <a:r>
              <a:rPr lang="es-ES" altLang="es-ES" sz="1700" u="sng" spc="85" dirty="0">
                <a:solidFill>
                  <a:srgbClr val="001D4D"/>
                </a:solidFill>
                <a:cs typeface="Trebuchet MS"/>
              </a:rPr>
              <a:t>o la existente no permita instalar el correspondiente acceso</a:t>
            </a:r>
            <a:r>
              <a:rPr lang="es-ES" altLang="es-ES" sz="1700" spc="85" dirty="0">
                <a:solidFill>
                  <a:srgbClr val="001D4D"/>
                </a:solidFill>
                <a:cs typeface="Trebuchet MS"/>
              </a:rPr>
              <a:t> a las redes fijas de comunicaciones electrónicas de alta y muy alta capacidad, </a:t>
            </a:r>
            <a:r>
              <a:rPr lang="es-ES" altLang="es-ES" sz="1700" u="sng" spc="85" dirty="0">
                <a:solidFill>
                  <a:srgbClr val="001D4D"/>
                </a:solidFill>
                <a:cs typeface="Trebuchet MS"/>
              </a:rPr>
              <a:t>dicha instalación podrá realizarse haciendo uso de los elementos comunes de la edificación</a:t>
            </a:r>
            <a:r>
              <a:rPr lang="es-ES" altLang="es-ES" sz="1700" spc="85" dirty="0">
                <a:solidFill>
                  <a:srgbClr val="001D4D"/>
                </a:solidFill>
                <a:cs typeface="Trebuchet MS"/>
              </a:rPr>
              <a:t>. </a:t>
            </a:r>
            <a:endParaRPr lang="es-ES" altLang="es-ES" sz="1700" spc="85" dirty="0" smtClean="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t>
            </a:r>
            <a:r>
              <a:rPr lang="es-ES" altLang="es-ES" sz="1700" u="sng" spc="85" dirty="0">
                <a:solidFill>
                  <a:srgbClr val="001D4D"/>
                </a:solidFill>
                <a:cs typeface="Trebuchet MS"/>
              </a:rPr>
              <a:t>los casos en los que no sea posible realizar la instalación en el interior de la edificación o finca</a:t>
            </a:r>
            <a:r>
              <a:rPr lang="es-ES" altLang="es-ES" sz="1700" spc="85" dirty="0">
                <a:solidFill>
                  <a:srgbClr val="001D4D"/>
                </a:solidFill>
                <a:cs typeface="Trebuchet MS"/>
              </a:rPr>
              <a:t> por razones técnicas o económicas, </a:t>
            </a:r>
            <a:r>
              <a:rPr lang="es-ES" altLang="es-ES" sz="1700" u="sng" spc="85" dirty="0">
                <a:solidFill>
                  <a:srgbClr val="001D4D"/>
                </a:solidFill>
                <a:cs typeface="Trebuchet MS"/>
              </a:rPr>
              <a:t>la instalación podrá realizarse utilizando las fachadas de las </a:t>
            </a:r>
            <a:r>
              <a:rPr lang="es-ES" altLang="es-ES" sz="1700" u="sng" spc="85" dirty="0" smtClean="0">
                <a:solidFill>
                  <a:srgbClr val="001D4D"/>
                </a:solidFill>
                <a:cs typeface="Trebuchet MS"/>
              </a:rPr>
              <a:t>edificaciones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728379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106</a:t>
            </a:fld>
            <a:endParaRPr spc="13"/>
          </a:p>
        </p:txBody>
      </p:sp>
      <p:sp>
        <p:nvSpPr>
          <p:cNvPr id="17" name="Rectangle 2"/>
          <p:cNvSpPr txBox="1">
            <a:spLocks noChangeArrowheads="1"/>
          </p:cNvSpPr>
          <p:nvPr/>
        </p:nvSpPr>
        <p:spPr bwMode="auto">
          <a:xfrm>
            <a:off x="564846" y="143694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El operador</a:t>
            </a:r>
            <a:r>
              <a:rPr lang="es-ES" altLang="es-ES" sz="1700" spc="85" dirty="0">
                <a:solidFill>
                  <a:srgbClr val="001D4D"/>
                </a:solidFill>
                <a:cs typeface="Trebuchet MS"/>
              </a:rPr>
              <a:t>, antes de iniciar cualquier </a:t>
            </a:r>
            <a:r>
              <a:rPr lang="es-ES" altLang="es-ES" sz="1700" spc="85" dirty="0" smtClean="0">
                <a:solidFill>
                  <a:srgbClr val="001D4D"/>
                </a:solidFill>
                <a:cs typeface="Trebuchet MS"/>
              </a:rPr>
              <a:t>instalación, </a:t>
            </a: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comunicarlo por escrito a la comunidad de propietarios o, en su caso, al propietario del edificio</a:t>
            </a:r>
            <a:r>
              <a:rPr lang="es-ES" altLang="es-ES" sz="1700" spc="85" dirty="0">
                <a:solidFill>
                  <a:srgbClr val="001D4D"/>
                </a:solidFill>
                <a:cs typeface="Trebuchet MS"/>
              </a:rPr>
              <a:t>, junto con una descripción de la actuación que pretende </a:t>
            </a:r>
            <a:r>
              <a:rPr lang="es-ES" altLang="es-ES" sz="1700" spc="85" dirty="0" smtClean="0">
                <a:solidFill>
                  <a:srgbClr val="001D4D"/>
                </a:solidFill>
                <a:cs typeface="Trebuchet MS"/>
              </a:rPr>
              <a:t>realizar</a:t>
            </a:r>
            <a:r>
              <a:rPr lang="es-ES" altLang="es-ES" sz="1700" spc="85" dirty="0">
                <a:solidFill>
                  <a:srgbClr val="001D4D"/>
                </a:solidFill>
                <a:cs typeface="Trebuchet MS"/>
              </a:rPr>
              <a:t>. En todo caso, corresponderá al operador acreditar que la comunicación escrita ha sido </a:t>
            </a:r>
            <a:r>
              <a:rPr lang="es-ES" altLang="es-ES" sz="1700" spc="85" dirty="0" smtClean="0">
                <a:solidFill>
                  <a:srgbClr val="001D4D"/>
                </a:solidFill>
                <a:cs typeface="Trebuchet MS"/>
              </a:rPr>
              <a:t>entregada.</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 instalación no podrá realizarse si en el plazo de un mes desde que la comunicación se produzca</a:t>
            </a:r>
            <a:r>
              <a:rPr lang="es-ES" altLang="es-ES" sz="1700" spc="85" dirty="0">
                <a:solidFill>
                  <a:srgbClr val="001D4D"/>
                </a:solidFill>
                <a:cs typeface="Trebuchet MS"/>
              </a:rPr>
              <a:t>, la comunidad de propietarios o el propietario acredita ante el operador que ninguno de los copropietarios o arrendatarios del edificio está interesado en disponer de las infraestructuras propuestas, o afirma que va a realizar, dentro de los tres meses siguientes a la contestación, la instalación de una infraestructura común de comunicaciones electrónicas en el interior del edificio o la adaptación de la previamente </a:t>
            </a:r>
            <a:r>
              <a:rPr lang="es-ES" altLang="es-ES" sz="1700" spc="85" dirty="0" smtClean="0">
                <a:solidFill>
                  <a:srgbClr val="001D4D"/>
                </a:solidFill>
                <a:cs typeface="Trebuchet MS"/>
              </a:rPr>
              <a:t>existente.</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Transcurrido el plazo de un mes</a:t>
            </a:r>
            <a:r>
              <a:rPr lang="es-ES" altLang="es-ES" sz="1700" spc="85" dirty="0">
                <a:solidFill>
                  <a:srgbClr val="001D4D"/>
                </a:solidFill>
                <a:cs typeface="Trebuchet MS"/>
              </a:rPr>
              <a:t> </a:t>
            </a:r>
            <a:r>
              <a:rPr lang="es-ES" altLang="es-ES" sz="1700" spc="85" dirty="0" smtClean="0">
                <a:solidFill>
                  <a:srgbClr val="001D4D"/>
                </a:solidFill>
                <a:cs typeface="Trebuchet MS"/>
              </a:rPr>
              <a:t>desde </a:t>
            </a:r>
            <a:r>
              <a:rPr lang="es-ES" altLang="es-ES" sz="1700" spc="85" dirty="0">
                <a:solidFill>
                  <a:srgbClr val="001D4D"/>
                </a:solidFill>
                <a:cs typeface="Trebuchet MS"/>
              </a:rPr>
              <a:t>que la comunicación se produzca </a:t>
            </a:r>
            <a:r>
              <a:rPr lang="es-ES" altLang="es-ES" sz="1700" u="sng" spc="85" dirty="0">
                <a:solidFill>
                  <a:srgbClr val="001D4D"/>
                </a:solidFill>
                <a:cs typeface="Trebuchet MS"/>
              </a:rPr>
              <a:t>sin que el operador hubiera obtenido respuesta</a:t>
            </a:r>
            <a:r>
              <a:rPr lang="es-ES" altLang="es-ES" sz="1700" spc="85" dirty="0">
                <a:solidFill>
                  <a:srgbClr val="001D4D"/>
                </a:solidFill>
                <a:cs typeface="Trebuchet MS"/>
              </a:rPr>
              <a:t>, </a:t>
            </a:r>
            <a:r>
              <a:rPr lang="es-ES" altLang="es-ES" sz="1700" u="sng" spc="85" dirty="0">
                <a:solidFill>
                  <a:srgbClr val="001D4D"/>
                </a:solidFill>
                <a:cs typeface="Trebuchet MS"/>
              </a:rPr>
              <a:t>o el plazo de tres meses siguientes a la contestación sin que se haya realizado la instalación de la infraestructura común de comunicaciones electrónicas</a:t>
            </a:r>
            <a:r>
              <a:rPr lang="es-ES" altLang="es-ES" sz="1700" spc="85" dirty="0">
                <a:solidFill>
                  <a:srgbClr val="001D4D"/>
                </a:solidFill>
                <a:cs typeface="Trebuchet MS"/>
              </a:rPr>
              <a:t>, </a:t>
            </a:r>
            <a:r>
              <a:rPr lang="es-ES" altLang="es-ES" sz="1700" u="sng" spc="85" dirty="0">
                <a:solidFill>
                  <a:srgbClr val="001D4D"/>
                </a:solidFill>
                <a:cs typeface="Trebuchet MS"/>
              </a:rPr>
              <a:t>el operador estará habilitado para iniciar la instalación</a:t>
            </a:r>
            <a:r>
              <a:rPr lang="es-ES" altLang="es-ES" sz="1700" spc="85" dirty="0">
                <a:solidFill>
                  <a:srgbClr val="001D4D"/>
                </a:solidFill>
                <a:cs typeface="Trebuchet MS"/>
              </a:rPr>
              <a:t> de los tramos finales de red y sus recursos asociados, </a:t>
            </a:r>
            <a:r>
              <a:rPr lang="es-ES" altLang="es-ES" sz="1700" u="sng" spc="85" dirty="0">
                <a:solidFill>
                  <a:srgbClr val="001D4D"/>
                </a:solidFill>
                <a:cs typeface="Trebuchet MS"/>
              </a:rPr>
              <a:t>si bien será necesario que el operador indique a la comunidad de propietarios o al propietario el día de inicio de la </a:t>
            </a:r>
            <a:r>
              <a:rPr lang="es-ES" altLang="es-ES" sz="1700" u="sng" spc="85" dirty="0" smtClean="0">
                <a:solidFill>
                  <a:srgbClr val="001D4D"/>
                </a:solidFill>
                <a:cs typeface="Trebuchet MS"/>
              </a:rPr>
              <a:t>instalación</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spTree>
    <p:extLst>
      <p:ext uri="{BB962C8B-B14F-4D97-AF65-F5344CB8AC3E}">
        <p14:creationId xmlns:p14="http://schemas.microsoft.com/office/powerpoint/2010/main" val="627810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107</a:t>
            </a:fld>
            <a:endParaRPr spc="13"/>
          </a:p>
        </p:txBody>
      </p:sp>
      <p:sp>
        <p:nvSpPr>
          <p:cNvPr id="17" name="Rectangle 2"/>
          <p:cNvSpPr txBox="1">
            <a:spLocks noChangeArrowheads="1"/>
          </p:cNvSpPr>
          <p:nvPr/>
        </p:nvSpPr>
        <p:spPr bwMode="auto">
          <a:xfrm>
            <a:off x="421494" y="144565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El </a:t>
            </a:r>
            <a:r>
              <a:rPr lang="es-ES" altLang="es-ES" sz="1600" u="sng" spc="85" dirty="0">
                <a:solidFill>
                  <a:srgbClr val="001D4D"/>
                </a:solidFill>
                <a:cs typeface="Trebuchet MS"/>
              </a:rPr>
              <a:t>procedimiento descrito no será </a:t>
            </a:r>
            <a:r>
              <a:rPr lang="es-ES" altLang="es-ES" sz="1600" u="sng" spc="85" dirty="0" smtClean="0">
                <a:solidFill>
                  <a:srgbClr val="001D4D"/>
                </a:solidFill>
                <a:cs typeface="Trebuchet MS"/>
              </a:rPr>
              <a:t>aplicable</a:t>
            </a:r>
            <a:r>
              <a:rPr lang="es-ES" altLang="es-ES" sz="1600" spc="85" dirty="0" smtClean="0">
                <a:solidFill>
                  <a:srgbClr val="001D4D"/>
                </a:solidFill>
                <a:cs typeface="Trebuchet MS"/>
              </a:rPr>
              <a:t> si la instalación se pretende llevar </a:t>
            </a:r>
            <a:r>
              <a:rPr lang="es-ES" altLang="es-ES" sz="1600" spc="85" dirty="0">
                <a:solidFill>
                  <a:srgbClr val="001D4D"/>
                </a:solidFill>
                <a:cs typeface="Trebuchet MS"/>
              </a:rPr>
              <a:t>a cabo en un edificio o conjunto inmobiliario en el que </a:t>
            </a:r>
            <a:r>
              <a:rPr lang="es-ES" altLang="es-ES" sz="1600" u="sng" spc="85" dirty="0">
                <a:solidFill>
                  <a:srgbClr val="001D4D"/>
                </a:solidFill>
                <a:cs typeface="Trebuchet MS"/>
              </a:rPr>
              <a:t>otro operador haya iniciado o instalado tramos finales de dichas </a:t>
            </a:r>
            <a:r>
              <a:rPr lang="es-ES" altLang="es-ES" sz="1600" u="sng" spc="85" dirty="0" smtClean="0">
                <a:solidFill>
                  <a:srgbClr val="001D4D"/>
                </a:solidFill>
                <a:cs typeface="Trebuchet MS"/>
              </a:rPr>
              <a:t>redes</a:t>
            </a:r>
            <a:r>
              <a:rPr lang="es-ES" altLang="es-ES" sz="1600" spc="85" dirty="0" smtClean="0">
                <a:solidFill>
                  <a:srgbClr val="001D4D"/>
                </a:solidFill>
                <a:cs typeface="Trebuchet MS"/>
              </a:rPr>
              <a:t>, </a:t>
            </a:r>
            <a:r>
              <a:rPr lang="es-ES" altLang="es-ES" sz="1600" b="1" u="sng" spc="85" dirty="0">
                <a:solidFill>
                  <a:srgbClr val="001D4D"/>
                </a:solidFill>
                <a:cs typeface="Trebuchet MS"/>
              </a:rPr>
              <a:t>o bien, en aquellos casos, sean edificaciones o fincas sujetas al régimen de propiedad horizontal o no</a:t>
            </a:r>
            <a:r>
              <a:rPr lang="es-ES" altLang="es-ES" sz="1600" spc="85" dirty="0">
                <a:solidFill>
                  <a:srgbClr val="001D4D"/>
                </a:solidFill>
                <a:cs typeface="Trebuchet MS"/>
              </a:rPr>
              <a:t>, </a:t>
            </a:r>
            <a:r>
              <a:rPr lang="es-ES" altLang="es-ES" sz="1600" u="sng" spc="85" dirty="0">
                <a:solidFill>
                  <a:srgbClr val="001D4D"/>
                </a:solidFill>
                <a:cs typeface="Trebuchet MS"/>
              </a:rPr>
              <a:t>en los que se trate de un tramo para dar continuidad a una instalación que sea necesaria para proporcionar acceso a dichas redes en edificios o fincas colindantes o cercanas y no exista otra alternativa económicamente eficiente y técnicamente viable que quede justificada</a:t>
            </a:r>
            <a:r>
              <a:rPr lang="es-ES" altLang="es-ES" sz="1600" spc="85" dirty="0">
                <a:solidFill>
                  <a:srgbClr val="001D4D"/>
                </a:solidFill>
                <a:cs typeface="Trebuchet MS"/>
              </a:rPr>
              <a:t>, </a:t>
            </a:r>
            <a:r>
              <a:rPr lang="es-ES" altLang="es-ES" sz="1600" b="1" u="sng" spc="85" dirty="0">
                <a:solidFill>
                  <a:srgbClr val="001D4D"/>
                </a:solidFill>
                <a:cs typeface="Trebuchet MS"/>
              </a:rPr>
              <a:t>en cuyo caso la comunidad de propietarios o el propietario no podrá denegar al operador la instalación</a:t>
            </a:r>
            <a:r>
              <a:rPr lang="es-ES" altLang="es-ES" sz="1600" spc="85" dirty="0">
                <a:solidFill>
                  <a:srgbClr val="001D4D"/>
                </a:solidFill>
                <a:cs typeface="Trebuchet MS"/>
              </a:rPr>
              <a:t> de los tramos finales en el edificio, ni podrá denegar la instalación del tramo de red necesario para dar continuidad de la red hacia los edificios o fincas colindantes</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En ambos supuestos </a:t>
            </a:r>
            <a:r>
              <a:rPr lang="es-ES" altLang="es-ES" sz="1600" u="sng" spc="85" dirty="0">
                <a:solidFill>
                  <a:srgbClr val="001D4D"/>
                </a:solidFill>
                <a:cs typeface="Trebuchet MS"/>
              </a:rPr>
              <a:t>deberá existir, en todo caso, una comunicación previa mínima de un mes de antelación del operador a la comunidad de propietarios o al propietario</a:t>
            </a:r>
            <a:r>
              <a:rPr lang="es-ES" altLang="es-ES" sz="1600" spc="85" dirty="0">
                <a:solidFill>
                  <a:srgbClr val="001D4D"/>
                </a:solidFill>
                <a:cs typeface="Trebuchet MS"/>
              </a:rPr>
              <a:t> junto con una descripción de la actuación que pretende realizar, antes de iniciar cualquier </a:t>
            </a:r>
            <a:r>
              <a:rPr lang="es-ES" altLang="es-ES" sz="1600" spc="85" dirty="0" smtClean="0">
                <a:solidFill>
                  <a:srgbClr val="001D4D"/>
                </a:solidFill>
                <a:cs typeface="Trebuchet MS"/>
              </a:rPr>
              <a:t>instalación. En </a:t>
            </a:r>
            <a:r>
              <a:rPr lang="es-ES" altLang="es-ES" sz="1600" spc="85" dirty="0">
                <a:solidFill>
                  <a:srgbClr val="001D4D"/>
                </a:solidFill>
                <a:cs typeface="Trebuchet MS"/>
              </a:rPr>
              <a:t>todo caso, </a:t>
            </a:r>
            <a:r>
              <a:rPr lang="es-ES" altLang="es-ES" sz="1600" u="sng" spc="85" dirty="0">
                <a:solidFill>
                  <a:srgbClr val="001D4D"/>
                </a:solidFill>
                <a:cs typeface="Trebuchet MS"/>
              </a:rPr>
              <a:t>será necesario que el operador indique a la comunidad de propietarios o al propietario el día de inicio de la </a:t>
            </a:r>
            <a:r>
              <a:rPr lang="es-ES" altLang="es-ES" sz="1600" u="sng" spc="85" dirty="0" smtClean="0">
                <a:solidFill>
                  <a:srgbClr val="001D4D"/>
                </a:solidFill>
                <a:cs typeface="Trebuchet MS"/>
              </a:rPr>
              <a:t>instalación</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sz="1600" u="sng" spc="85" dirty="0">
                <a:solidFill>
                  <a:srgbClr val="001D4D"/>
                </a:solidFill>
                <a:cs typeface="Trebuchet MS"/>
              </a:rPr>
              <a:t>Los operadores serán responsables de cualquier daño que inflijan</a:t>
            </a:r>
            <a:r>
              <a:rPr lang="es-ES" sz="1600" spc="85" dirty="0">
                <a:solidFill>
                  <a:srgbClr val="001D4D"/>
                </a:solidFill>
                <a:cs typeface="Trebuchet MS"/>
              </a:rPr>
              <a:t> en las edificaciones o fincas como consecuencia de las actividades de instalación de las redes y recursos </a:t>
            </a:r>
            <a:r>
              <a:rPr lang="es-ES" sz="1600" spc="85" dirty="0" smtClean="0">
                <a:solidFill>
                  <a:srgbClr val="001D4D"/>
                </a:solidFill>
                <a:cs typeface="Trebuchet MS"/>
              </a:rPr>
              <a:t>asociados.</a:t>
            </a:r>
            <a:endParaRPr lang="es-ES" altLang="es-ES" sz="16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0504" y="7555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que regulan el despliegue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redes </a:t>
            </a:r>
            <a:r>
              <a:rPr lang="es-ES" sz="2032" b="1" spc="85" dirty="0">
                <a:solidFill>
                  <a:schemeClr val="accent1">
                    <a:lumMod val="75000"/>
                  </a:schemeClr>
                </a:solidFill>
                <a:cs typeface="Calibri"/>
              </a:rPr>
              <a:t>ultrarrápidas en edificios</a:t>
            </a:r>
          </a:p>
        </p:txBody>
      </p:sp>
    </p:spTree>
    <p:extLst>
      <p:ext uri="{BB962C8B-B14F-4D97-AF65-F5344CB8AC3E}">
        <p14:creationId xmlns:p14="http://schemas.microsoft.com/office/powerpoint/2010/main" val="24644542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108</a:t>
            </a:fld>
            <a:endParaRPr spc="13"/>
          </a:p>
        </p:txBody>
      </p:sp>
      <p:sp>
        <p:nvSpPr>
          <p:cNvPr id="17" name="Rectangle 2"/>
          <p:cNvSpPr txBox="1">
            <a:spLocks noChangeArrowheads="1"/>
          </p:cNvSpPr>
          <p:nvPr/>
        </p:nvSpPr>
        <p:spPr bwMode="auto">
          <a:xfrm>
            <a:off x="564846" y="1375905"/>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u="sng" spc="85" dirty="0">
                <a:solidFill>
                  <a:srgbClr val="001D4D"/>
                </a:solidFill>
                <a:cs typeface="Trebuchet MS"/>
              </a:rPr>
              <a:t>La Comisión Nacional de los Mercados y la Competencia podrá imponer</a:t>
            </a:r>
            <a:r>
              <a:rPr lang="es-ES" spc="85" dirty="0">
                <a:solidFill>
                  <a:srgbClr val="001D4D"/>
                </a:solidFill>
                <a:cs typeface="Trebuchet MS"/>
              </a:rPr>
              <a:t>, previa solicitud razonable o de oficio, </a:t>
            </a:r>
            <a:r>
              <a:rPr lang="es-ES" u="sng" spc="85" dirty="0">
                <a:solidFill>
                  <a:srgbClr val="001D4D"/>
                </a:solidFill>
                <a:cs typeface="Trebuchet MS"/>
              </a:rPr>
              <a:t>a los operadores y a los propietarios de los correspondientes cables o recursos asociados cuando estos propietarios no sean operadores</a:t>
            </a:r>
            <a:r>
              <a:rPr lang="es-ES" spc="85" dirty="0">
                <a:solidFill>
                  <a:srgbClr val="001D4D"/>
                </a:solidFill>
                <a:cs typeface="Trebuchet MS"/>
              </a:rPr>
              <a:t>, previo trámite de información pública, </a:t>
            </a:r>
            <a:r>
              <a:rPr lang="es-ES" u="sng" spc="85" dirty="0">
                <a:solidFill>
                  <a:srgbClr val="001D4D"/>
                </a:solidFill>
                <a:cs typeface="Trebuchet MS"/>
              </a:rPr>
              <a:t>obligaciones</a:t>
            </a:r>
            <a:r>
              <a:rPr lang="es-ES" spc="85" dirty="0">
                <a:solidFill>
                  <a:srgbClr val="001D4D"/>
                </a:solidFill>
                <a:cs typeface="Trebuchet MS"/>
              </a:rPr>
              <a:t> objetivas, transparentes, proporcionadas y no discriminatorias </a:t>
            </a:r>
            <a:r>
              <a:rPr lang="es-ES" u="sng" spc="85" dirty="0">
                <a:solidFill>
                  <a:srgbClr val="001D4D"/>
                </a:solidFill>
                <a:cs typeface="Trebuchet MS"/>
              </a:rPr>
              <a:t>relativas al acceso o utilización compartida de los tramos finales de las redes de acceso</a:t>
            </a:r>
            <a:r>
              <a:rPr lang="es-ES" spc="85" dirty="0">
                <a:solidFill>
                  <a:srgbClr val="001D4D"/>
                </a:solidFill>
                <a:cs typeface="Trebuchet MS"/>
              </a:rPr>
              <a:t>, incluyendo los que discurran por el interior de las edificaciones y conjuntos inmobiliarios, o hasta el primer punto de concentración o distribución ubicado en su exterior, </a:t>
            </a:r>
            <a:r>
              <a:rPr lang="es-ES" u="sng" spc="85" dirty="0">
                <a:solidFill>
                  <a:srgbClr val="001D4D"/>
                </a:solidFill>
                <a:cs typeface="Trebuchet MS"/>
              </a:rPr>
              <a:t>cuando la duplicación de esta infraestructura sea económicamente ineficiente o físicamente inviable</a:t>
            </a:r>
            <a:r>
              <a:rPr 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Los </a:t>
            </a:r>
            <a:r>
              <a:rPr lang="es-ES" altLang="es-ES" u="sng" spc="85" dirty="0">
                <a:solidFill>
                  <a:srgbClr val="001D4D"/>
                </a:solidFill>
                <a:cs typeface="Trebuchet MS"/>
              </a:rPr>
              <a:t>conflictos que pudieran suscitarse </a:t>
            </a:r>
            <a:r>
              <a:rPr lang="es-ES" altLang="es-ES" u="sng" spc="85" dirty="0" smtClean="0">
                <a:solidFill>
                  <a:srgbClr val="001D4D"/>
                </a:solidFill>
                <a:cs typeface="Trebuchet MS"/>
              </a:rPr>
              <a:t>entre los usuarios finales y los operadores</a:t>
            </a:r>
            <a:r>
              <a:rPr lang="es-ES" altLang="es-ES" spc="85" dirty="0" smtClean="0">
                <a:solidFill>
                  <a:srgbClr val="001D4D"/>
                </a:solidFill>
                <a:cs typeface="Trebuchet MS"/>
              </a:rPr>
              <a:t> por </a:t>
            </a:r>
            <a:r>
              <a:rPr lang="es-ES" altLang="es-ES" spc="85" dirty="0">
                <a:solidFill>
                  <a:srgbClr val="001D4D"/>
                </a:solidFill>
                <a:cs typeface="Trebuchet MS"/>
              </a:rPr>
              <a:t>desacuerdos o presuntas interpretaciones abusivas </a:t>
            </a:r>
            <a:r>
              <a:rPr lang="es-ES" altLang="es-ES" spc="85" dirty="0" smtClean="0">
                <a:solidFill>
                  <a:srgbClr val="001D4D"/>
                </a:solidFill>
                <a:cs typeface="Trebuchet MS"/>
              </a:rPr>
              <a:t>por parte de </a:t>
            </a:r>
            <a:r>
              <a:rPr lang="es-ES" altLang="es-ES" spc="85" dirty="0">
                <a:solidFill>
                  <a:srgbClr val="001D4D"/>
                </a:solidFill>
                <a:cs typeface="Trebuchet MS"/>
              </a:rPr>
              <a:t>los operadores del artículo 55 de la </a:t>
            </a:r>
            <a:r>
              <a:rPr lang="es-ES" altLang="es-ES" spc="85" dirty="0" smtClean="0">
                <a:solidFill>
                  <a:srgbClr val="001D4D"/>
                </a:solidFill>
                <a:cs typeface="Trebuchet MS"/>
              </a:rPr>
              <a:t>LGTEL </a:t>
            </a:r>
            <a:r>
              <a:rPr lang="es-ES" altLang="es-ES" u="sng" spc="85" dirty="0">
                <a:solidFill>
                  <a:srgbClr val="001D4D"/>
                </a:solidFill>
                <a:cs typeface="Trebuchet MS"/>
              </a:rPr>
              <a:t>se derivarán a cuestiones de índole civil cuyo tratamiento se dirime por la jurisdicción ordinaria</a:t>
            </a:r>
            <a:r>
              <a:rPr lang="es-ES" altLang="es-ES" spc="85" dirty="0">
                <a:solidFill>
                  <a:srgbClr val="001D4D"/>
                </a:solidFill>
                <a:cs typeface="Trebuchet MS"/>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5073" y="10628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Resolución </a:t>
            </a:r>
            <a:r>
              <a:rPr lang="es-ES" sz="2032" b="1" spc="85" dirty="0">
                <a:solidFill>
                  <a:schemeClr val="accent1">
                    <a:lumMod val="75000"/>
                  </a:schemeClr>
                </a:solidFill>
                <a:cs typeface="Calibri"/>
              </a:rPr>
              <a:t>de conflictos por despliegue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redes ultrarrápidas en edificios</a:t>
            </a:r>
          </a:p>
        </p:txBody>
      </p:sp>
      <p:sp>
        <p:nvSpPr>
          <p:cNvPr id="24" name="CuadroTexto 23"/>
          <p:cNvSpPr txBox="1"/>
          <p:nvPr/>
        </p:nvSpPr>
        <p:spPr>
          <a:xfrm>
            <a:off x="304087" y="5886641"/>
            <a:ext cx="10175654"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a:t>
            </a:r>
            <a:r>
              <a:rPr lang="es-ES" sz="1100" dirty="0"/>
              <a:t>Es muy interesante el contenido, se ofrece enlace web, </a:t>
            </a:r>
            <a:r>
              <a:rPr lang="es-ES" sz="1100" dirty="0" smtClean="0"/>
              <a:t>la </a:t>
            </a:r>
            <a:r>
              <a:rPr lang="es-ES" sz="1100" dirty="0">
                <a:hlinkClick r:id="rId9"/>
              </a:rPr>
              <a:t>N</a:t>
            </a:r>
            <a:r>
              <a:rPr lang="es-ES" sz="1100" dirty="0" smtClean="0">
                <a:hlinkClick r:id="rId9"/>
              </a:rPr>
              <a:t>ota informativa elaborada por SETELECO acerca del artículo 55 de la LGTEL</a:t>
            </a:r>
            <a:r>
              <a:rPr lang="es-ES" sz="1100" dirty="0" smtClean="0"/>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1933959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109</a:t>
            </a:fld>
            <a:endParaRPr spc="13"/>
          </a:p>
        </p:txBody>
      </p:sp>
      <p:sp>
        <p:nvSpPr>
          <p:cNvPr id="17" name="Rectangle 2"/>
          <p:cNvSpPr txBox="1">
            <a:spLocks noChangeArrowheads="1"/>
          </p:cNvSpPr>
          <p:nvPr/>
        </p:nvSpPr>
        <p:spPr bwMode="auto">
          <a:xfrm>
            <a:off x="336455" y="962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aplicando la modificación de la </a:t>
            </a:r>
            <a:r>
              <a:rPr lang="es-ES" altLang="es-ES" sz="2000" b="1" i="1" spc="85" dirty="0" smtClean="0">
                <a:solidFill>
                  <a:srgbClr val="001D4D"/>
                </a:solidFill>
                <a:hlinkClick r:id="rId5"/>
              </a:rPr>
              <a:t>Ley </a:t>
            </a:r>
            <a:r>
              <a:rPr lang="es-ES" altLang="es-ES" sz="2000" b="1" i="1" spc="85" dirty="0">
                <a:solidFill>
                  <a:srgbClr val="001D4D"/>
                </a:solidFill>
                <a:hlinkClick r:id="rId5"/>
              </a:rPr>
              <a:t>38/1999</a:t>
            </a:r>
            <a:r>
              <a:rPr lang="es-ES" altLang="es-ES" sz="2000" b="1" i="1" spc="85" dirty="0">
                <a:solidFill>
                  <a:srgbClr val="001D4D"/>
                </a:solidFill>
              </a:rPr>
              <a:t>, de 5 de noviembre, de Ordenación de la </a:t>
            </a:r>
            <a:r>
              <a:rPr lang="es-ES" altLang="es-ES" sz="2000" b="1" i="1" spc="85" dirty="0" smtClean="0">
                <a:solidFill>
                  <a:srgbClr val="001D4D"/>
                </a:solidFill>
              </a:rPr>
              <a:t>Edificación</a:t>
            </a:r>
            <a:r>
              <a:rPr lang="es-ES" altLang="es-ES" sz="2000" spc="85" dirty="0" smtClean="0">
                <a:solidFill>
                  <a:srgbClr val="001D4D"/>
                </a:solidFill>
              </a:rPr>
              <a:t>: «se </a:t>
            </a:r>
            <a:r>
              <a:rPr lang="es-ES" altLang="es-ES" sz="2000" spc="85" dirty="0">
                <a:solidFill>
                  <a:srgbClr val="001D4D"/>
                </a:solidFill>
              </a:rPr>
              <a:t>introduce la disposición adicional octava en la Ley 38/1999, de 5 </a:t>
            </a:r>
            <a:r>
              <a:rPr lang="es-ES" altLang="es-ES" sz="2000" spc="85" dirty="0" smtClean="0">
                <a:solidFill>
                  <a:srgbClr val="001D4D"/>
                </a:solidFill>
              </a:rPr>
              <a:t>de noviembre</a:t>
            </a:r>
            <a:r>
              <a:rPr lang="es-ES" altLang="es-ES" sz="2000" spc="85" dirty="0">
                <a:solidFill>
                  <a:srgbClr val="001D4D"/>
                </a:solidFill>
              </a:rPr>
              <a:t>, de Ordenación de la </a:t>
            </a:r>
            <a:r>
              <a:rPr lang="es-ES" altLang="es-ES" sz="2000" spc="85" dirty="0" smtClean="0">
                <a:solidFill>
                  <a:srgbClr val="001D4D"/>
                </a:solidFill>
              </a:rPr>
              <a:t>Edificación:</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Disposición </a:t>
            </a:r>
            <a:r>
              <a:rPr lang="es-ES" altLang="es-ES" sz="2000" spc="85" dirty="0">
                <a:solidFill>
                  <a:srgbClr val="001D4D"/>
                </a:solidFill>
              </a:rPr>
              <a:t>adicional octava. Instalación </a:t>
            </a:r>
            <a:r>
              <a:rPr lang="es-ES" altLang="es-ES" sz="2000" spc="85" dirty="0" smtClean="0">
                <a:solidFill>
                  <a:srgbClr val="001D4D"/>
                </a:solidFill>
              </a:rPr>
              <a:t>de infraestructuras </a:t>
            </a:r>
            <a:r>
              <a:rPr lang="es-ES" altLang="es-ES" sz="2000" spc="85" dirty="0">
                <a:solidFill>
                  <a:srgbClr val="001D4D"/>
                </a:solidFill>
              </a:rPr>
              <a:t>de red o estaciones radioeléctricas </a:t>
            </a:r>
            <a:r>
              <a:rPr lang="es-ES" altLang="es-ES" sz="2000" spc="85" dirty="0" smtClean="0">
                <a:solidFill>
                  <a:srgbClr val="001D4D"/>
                </a:solidFill>
              </a:rPr>
              <a:t>en edificaciones </a:t>
            </a:r>
            <a:r>
              <a:rPr lang="es-ES" altLang="es-ES" sz="2000" spc="85" dirty="0">
                <a:solidFill>
                  <a:srgbClr val="001D4D"/>
                </a:solidFill>
              </a:rPr>
              <a:t>de dominio </a:t>
            </a:r>
            <a:r>
              <a:rPr lang="es-ES" altLang="es-ES" sz="2000" spc="85" dirty="0" smtClean="0">
                <a:solidFill>
                  <a:srgbClr val="001D4D"/>
                </a:solidFill>
              </a:rPr>
              <a:t>privado. </a:t>
            </a:r>
            <a:r>
              <a:rPr lang="es-ES" altLang="es-ES" sz="2000" b="1" u="sng" spc="85" dirty="0" smtClean="0">
                <a:solidFill>
                  <a:srgbClr val="001D4D"/>
                </a:solidFill>
              </a:rPr>
              <a:t>Las </a:t>
            </a:r>
            <a:r>
              <a:rPr lang="es-ES" altLang="es-ES" sz="2000" b="1" u="sng" spc="85" dirty="0">
                <a:solidFill>
                  <a:srgbClr val="001D4D"/>
                </a:solidFill>
              </a:rPr>
              <a:t>obras de instalación de infraestructuras de red o </a:t>
            </a:r>
            <a:r>
              <a:rPr lang="es-ES" altLang="es-ES" sz="2000" b="1" u="sng" spc="85" dirty="0" smtClean="0">
                <a:solidFill>
                  <a:srgbClr val="001D4D"/>
                </a:solidFill>
              </a:rPr>
              <a:t>estaciones radioeléctricas </a:t>
            </a:r>
            <a:r>
              <a:rPr lang="es-ES" altLang="es-ES" sz="2000" b="1" u="sng" spc="85" dirty="0">
                <a:solidFill>
                  <a:srgbClr val="001D4D"/>
                </a:solidFill>
              </a:rPr>
              <a:t>en edificaciones de dominio privado</a:t>
            </a:r>
            <a:r>
              <a:rPr lang="es-ES" altLang="es-ES" sz="2000" u="sng" spc="85" dirty="0">
                <a:solidFill>
                  <a:srgbClr val="001D4D"/>
                </a:solidFill>
              </a:rPr>
              <a:t> no requerirán </a:t>
            </a:r>
            <a:r>
              <a:rPr lang="es-ES" altLang="es-ES" sz="2000" u="sng" spc="85" dirty="0" smtClean="0">
                <a:solidFill>
                  <a:srgbClr val="001D4D"/>
                </a:solidFill>
              </a:rPr>
              <a:t>la obtención </a:t>
            </a:r>
            <a:r>
              <a:rPr lang="es-ES" altLang="es-ES" sz="2000" u="sng" spc="85" dirty="0">
                <a:solidFill>
                  <a:srgbClr val="001D4D"/>
                </a:solidFill>
              </a:rPr>
              <a:t>de licencia de obras o edificación ni otras </a:t>
            </a:r>
            <a:r>
              <a:rPr lang="es-ES" altLang="es-ES" sz="2000" u="sng" spc="85" dirty="0" smtClean="0">
                <a:solidFill>
                  <a:srgbClr val="001D4D"/>
                </a:solidFill>
              </a:rPr>
              <a:t>autorizaciones</a:t>
            </a:r>
            <a:r>
              <a:rPr lang="es-ES" altLang="es-ES" sz="2000" spc="85" dirty="0" smtClean="0">
                <a:solidFill>
                  <a:srgbClr val="001D4D"/>
                </a:solidFill>
              </a:rPr>
              <a:t>, si </a:t>
            </a:r>
            <a:r>
              <a:rPr lang="es-ES" altLang="es-ES" sz="2000" spc="85" dirty="0">
                <a:solidFill>
                  <a:srgbClr val="001D4D"/>
                </a:solidFill>
              </a:rPr>
              <a:t>bien, en todo caso el promotor de las mismas habrá de </a:t>
            </a:r>
            <a:r>
              <a:rPr lang="es-ES" altLang="es-ES" sz="2000" spc="85" dirty="0" smtClean="0">
                <a:solidFill>
                  <a:srgbClr val="001D4D"/>
                </a:solidFill>
              </a:rPr>
              <a:t>presentar ante </a:t>
            </a:r>
            <a:r>
              <a:rPr lang="es-ES" altLang="es-ES" sz="2000" spc="85" dirty="0">
                <a:solidFill>
                  <a:srgbClr val="001D4D"/>
                </a:solidFill>
              </a:rPr>
              <a:t>la autoridad competente en materia de obras de </a:t>
            </a:r>
            <a:r>
              <a:rPr lang="es-ES" altLang="es-ES" sz="2000" spc="85" dirty="0" smtClean="0">
                <a:solidFill>
                  <a:srgbClr val="001D4D"/>
                </a:solidFill>
              </a:rPr>
              <a:t>edificación una </a:t>
            </a:r>
            <a:r>
              <a:rPr lang="es-ES" altLang="es-ES" sz="2000" b="1" u="sng" spc="85" dirty="0">
                <a:solidFill>
                  <a:srgbClr val="001D4D"/>
                </a:solidFill>
              </a:rPr>
              <a:t>declaración responsable</a:t>
            </a:r>
            <a:r>
              <a:rPr lang="es-ES" altLang="es-ES" sz="2000" spc="85" dirty="0">
                <a:solidFill>
                  <a:srgbClr val="001D4D"/>
                </a:solidFill>
              </a:rPr>
              <a:t> donde conste que las obras se </a:t>
            </a:r>
            <a:r>
              <a:rPr lang="es-ES" altLang="es-ES" sz="2000" spc="85" dirty="0" smtClean="0">
                <a:solidFill>
                  <a:srgbClr val="001D4D"/>
                </a:solidFill>
              </a:rPr>
              <a:t>llevarán a </a:t>
            </a:r>
            <a:r>
              <a:rPr lang="es-ES" altLang="es-ES" sz="2000" spc="85" dirty="0">
                <a:solidFill>
                  <a:srgbClr val="001D4D"/>
                </a:solidFill>
              </a:rPr>
              <a:t>cabo según un proyecto o una memoria técnica suscritos </a:t>
            </a:r>
            <a:r>
              <a:rPr lang="es-ES" altLang="es-ES" sz="2000" spc="85" dirty="0" smtClean="0">
                <a:solidFill>
                  <a:srgbClr val="001D4D"/>
                </a:solidFill>
              </a:rPr>
              <a:t>por técnico </a:t>
            </a:r>
            <a:r>
              <a:rPr lang="es-ES" altLang="es-ES" sz="2000" spc="85" dirty="0">
                <a:solidFill>
                  <a:srgbClr val="001D4D"/>
                </a:solidFill>
              </a:rPr>
              <a:t>competente, según corresponda, justificativa </a:t>
            </a:r>
            <a:r>
              <a:rPr lang="es-ES" altLang="es-ES" sz="2000" spc="85" dirty="0" smtClean="0">
                <a:solidFill>
                  <a:srgbClr val="001D4D"/>
                </a:solidFill>
              </a:rPr>
              <a:t>del cumplimiento </a:t>
            </a:r>
            <a:r>
              <a:rPr lang="es-ES" altLang="es-ES" sz="2000" spc="85" dirty="0">
                <a:solidFill>
                  <a:srgbClr val="001D4D"/>
                </a:solidFill>
              </a:rPr>
              <a:t>de los requisitos aplicables del Código Técnico de </a:t>
            </a:r>
            <a:r>
              <a:rPr lang="es-ES" altLang="es-ES" sz="2000" spc="85" dirty="0" smtClean="0">
                <a:solidFill>
                  <a:srgbClr val="001D4D"/>
                </a:solidFill>
              </a:rPr>
              <a:t>la Edificación</a:t>
            </a:r>
            <a:r>
              <a:rPr lang="es-ES" altLang="es-ES" sz="2000" spc="85" dirty="0">
                <a:solidFill>
                  <a:srgbClr val="001D4D"/>
                </a:solidFill>
              </a:rPr>
              <a:t>. </a:t>
            </a:r>
            <a:r>
              <a:rPr lang="es-ES" altLang="es-ES" sz="2000" u="sng" spc="85" dirty="0">
                <a:solidFill>
                  <a:srgbClr val="001D4D"/>
                </a:solidFill>
              </a:rPr>
              <a:t>Una vez ejecutadas y finalizadas las obras </a:t>
            </a:r>
            <a:r>
              <a:rPr lang="es-ES" altLang="es-ES" sz="2000" u="sng" spc="85" dirty="0" smtClean="0">
                <a:solidFill>
                  <a:srgbClr val="001D4D"/>
                </a:solidFill>
              </a:rPr>
              <a:t>de instalación</a:t>
            </a:r>
            <a:r>
              <a:rPr lang="es-ES" altLang="es-ES" sz="2000" spc="85" dirty="0" smtClean="0">
                <a:solidFill>
                  <a:srgbClr val="001D4D"/>
                </a:solidFill>
              </a:rPr>
              <a:t> </a:t>
            </a:r>
            <a:r>
              <a:rPr lang="es-ES" altLang="es-ES" sz="2000" spc="85" dirty="0">
                <a:solidFill>
                  <a:srgbClr val="001D4D"/>
                </a:solidFill>
              </a:rPr>
              <a:t>de las infraestructuras de las redes de </a:t>
            </a:r>
            <a:r>
              <a:rPr lang="es-ES" altLang="es-ES" sz="2000" spc="85" dirty="0" smtClean="0">
                <a:solidFill>
                  <a:srgbClr val="001D4D"/>
                </a:solidFill>
              </a:rPr>
              <a:t>comunicaciones electrónicas</a:t>
            </a:r>
            <a:r>
              <a:rPr lang="es-ES" altLang="es-ES" sz="2000" spc="85" dirty="0">
                <a:solidFill>
                  <a:srgbClr val="001D4D"/>
                </a:solidFill>
              </a:rPr>
              <a:t>, </a:t>
            </a:r>
            <a:r>
              <a:rPr lang="es-ES" altLang="es-ES" sz="2000" u="sng" spc="85" dirty="0">
                <a:solidFill>
                  <a:srgbClr val="001D4D"/>
                </a:solidFill>
              </a:rPr>
              <a:t>el promotor deberá presentar ante la </a:t>
            </a:r>
            <a:r>
              <a:rPr lang="es-ES" altLang="es-ES" sz="2000" u="sng" spc="85" dirty="0" smtClean="0">
                <a:solidFill>
                  <a:srgbClr val="001D4D"/>
                </a:solidFill>
              </a:rPr>
              <a:t>autoridad competente </a:t>
            </a:r>
            <a:r>
              <a:rPr lang="es-ES" altLang="es-ES" sz="2000" u="sng" spc="85" dirty="0">
                <a:solidFill>
                  <a:srgbClr val="001D4D"/>
                </a:solidFill>
              </a:rPr>
              <a:t>una comunicación de la finalización de las obras y </a:t>
            </a:r>
            <a:r>
              <a:rPr lang="es-ES" altLang="es-ES" sz="2000" u="sng" spc="85" dirty="0" smtClean="0">
                <a:solidFill>
                  <a:srgbClr val="001D4D"/>
                </a:solidFill>
              </a:rPr>
              <a:t>de que </a:t>
            </a:r>
            <a:r>
              <a:rPr lang="es-ES" altLang="es-ES" sz="2000" u="sng" spc="85" dirty="0">
                <a:solidFill>
                  <a:srgbClr val="001D4D"/>
                </a:solidFill>
              </a:rPr>
              <a:t>las mismas se han llevado a cabo según el proyecto técnico </a:t>
            </a:r>
            <a:r>
              <a:rPr lang="es-ES" altLang="es-ES" sz="2000" u="sng" spc="85" dirty="0" smtClean="0">
                <a:solidFill>
                  <a:srgbClr val="001D4D"/>
                </a:solidFill>
              </a:rPr>
              <a:t>o memoria </a:t>
            </a:r>
            <a:r>
              <a:rPr lang="es-ES" altLang="es-ES" sz="2000" u="sng" spc="85" dirty="0">
                <a:solidFill>
                  <a:srgbClr val="001D4D"/>
                </a:solidFill>
              </a:rPr>
              <a:t>técnica</a:t>
            </a:r>
            <a:r>
              <a:rPr lang="es-ES" altLang="es-ES" sz="2000"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109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87135" y="96648"/>
            <a:ext cx="6567053"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autorizaciones para despliegues en edificios de dominio privado</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0017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a:t>
            </a:fld>
            <a:endParaRPr spc="13"/>
          </a:p>
        </p:txBody>
      </p:sp>
      <p:sp>
        <p:nvSpPr>
          <p:cNvPr id="17" name="Rectangle 2"/>
          <p:cNvSpPr txBox="1">
            <a:spLocks noChangeArrowheads="1"/>
          </p:cNvSpPr>
          <p:nvPr/>
        </p:nvSpPr>
        <p:spPr bwMode="auto">
          <a:xfrm>
            <a:off x="336455" y="1008529"/>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Sigue vigente la </a:t>
            </a:r>
            <a:r>
              <a:rPr lang="es-ES" altLang="es-ES" sz="2000" b="1" spc="85" dirty="0">
                <a:solidFill>
                  <a:srgbClr val="001D4D"/>
                </a:solidFill>
              </a:rPr>
              <a:t>D</a:t>
            </a:r>
            <a:r>
              <a:rPr lang="es-ES" altLang="es-ES" sz="2000" b="1" spc="85" dirty="0" smtClean="0">
                <a:solidFill>
                  <a:srgbClr val="001D4D"/>
                </a:solidFill>
              </a:rPr>
              <a:t>isposición transitoria </a:t>
            </a:r>
            <a:r>
              <a:rPr lang="es-ES" altLang="es-ES" sz="2000" b="1" spc="85" dirty="0">
                <a:solidFill>
                  <a:srgbClr val="001D4D"/>
                </a:solidFill>
              </a:rPr>
              <a:t>séptima </a:t>
            </a:r>
            <a:r>
              <a:rPr lang="es-ES" altLang="es-ES" sz="2000" spc="85" dirty="0">
                <a:solidFill>
                  <a:srgbClr val="001D4D"/>
                </a:solidFill>
              </a:rPr>
              <a:t>de la Ley </a:t>
            </a:r>
            <a:r>
              <a:rPr lang="es-ES" altLang="es-ES" sz="2000" spc="85" dirty="0" smtClean="0">
                <a:solidFill>
                  <a:srgbClr val="001D4D"/>
                </a:solidFill>
              </a:rPr>
              <a:t>9/2014 “</a:t>
            </a:r>
            <a:r>
              <a:rPr lang="es-ES" altLang="es-ES" sz="2000" b="1" i="1" spc="85" dirty="0" smtClean="0">
                <a:solidFill>
                  <a:srgbClr val="001D4D"/>
                </a:solidFill>
              </a:rPr>
              <a:t>Solicitudes </a:t>
            </a:r>
            <a:r>
              <a:rPr lang="es-ES" altLang="es-ES" sz="2000" b="1" i="1" spc="85" dirty="0">
                <a:solidFill>
                  <a:srgbClr val="001D4D"/>
                </a:solidFill>
              </a:rPr>
              <a:t>de autorizaciones </a:t>
            </a:r>
            <a:r>
              <a:rPr lang="es-ES" altLang="es-ES" sz="2000" b="1" i="1" spc="85" dirty="0" smtClean="0">
                <a:solidFill>
                  <a:srgbClr val="001D4D"/>
                </a:solidFill>
              </a:rPr>
              <a:t>o licencias administrativas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«1. </a:t>
            </a:r>
            <a:r>
              <a:rPr lang="es-ES" altLang="es-ES" sz="2000" u="sng" spc="85" dirty="0" smtClean="0">
                <a:solidFill>
                  <a:srgbClr val="001D4D"/>
                </a:solidFill>
              </a:rPr>
              <a:t>Los </a:t>
            </a:r>
            <a:r>
              <a:rPr lang="es-ES" altLang="es-ES" sz="2000" u="sng" spc="85" dirty="0">
                <a:solidFill>
                  <a:srgbClr val="001D4D"/>
                </a:solidFill>
              </a:rPr>
              <a:t>procedimientos iniciados con anterioridad a la entrada en vigor</a:t>
            </a:r>
            <a:r>
              <a:rPr lang="es-ES" altLang="es-ES" sz="2000" b="1" spc="85" dirty="0">
                <a:solidFill>
                  <a:srgbClr val="001D4D"/>
                </a:solidFill>
              </a:rPr>
              <a:t> </a:t>
            </a:r>
            <a:r>
              <a:rPr lang="es-ES" altLang="es-ES" sz="2000" spc="85" dirty="0" smtClean="0">
                <a:solidFill>
                  <a:srgbClr val="001D4D"/>
                </a:solidFill>
              </a:rPr>
              <a:t>de autorizaciones </a:t>
            </a:r>
            <a:r>
              <a:rPr lang="es-ES" altLang="es-ES" sz="2000" spc="85" dirty="0">
                <a:solidFill>
                  <a:srgbClr val="001D4D"/>
                </a:solidFill>
              </a:rPr>
              <a:t>de obra, instalaciones, de funcionamiento o de actividad, </a:t>
            </a:r>
            <a:r>
              <a:rPr lang="es-ES" altLang="es-ES" sz="2000" spc="85" dirty="0" smtClean="0">
                <a:solidFill>
                  <a:srgbClr val="001D4D"/>
                </a:solidFill>
              </a:rPr>
              <a:t>o de </a:t>
            </a:r>
            <a:r>
              <a:rPr lang="es-ES" altLang="es-ES" sz="2000" spc="85" dirty="0">
                <a:solidFill>
                  <a:srgbClr val="001D4D"/>
                </a:solidFill>
              </a:rPr>
              <a:t>carácter medioambiental u otras de clase similar o análogas que </a:t>
            </a:r>
            <a:r>
              <a:rPr lang="es-ES" altLang="es-ES" sz="2000" spc="85" dirty="0" smtClean="0">
                <a:solidFill>
                  <a:srgbClr val="001D4D"/>
                </a:solidFill>
              </a:rPr>
              <a:t>fuesen precisas </a:t>
            </a:r>
            <a:r>
              <a:rPr lang="es-ES" altLang="es-ES" sz="2000" spc="85" dirty="0">
                <a:solidFill>
                  <a:srgbClr val="001D4D"/>
                </a:solidFill>
              </a:rPr>
              <a:t>con arreglo a la normativa anterior, </a:t>
            </a:r>
            <a:r>
              <a:rPr lang="es-ES" altLang="es-ES" sz="2000" u="sng" spc="85" dirty="0">
                <a:solidFill>
                  <a:srgbClr val="001D4D"/>
                </a:solidFill>
              </a:rPr>
              <a:t>se tramitarán y resolverán </a:t>
            </a:r>
            <a:r>
              <a:rPr lang="es-ES" altLang="es-ES" sz="2000" u="sng" spc="85" dirty="0" smtClean="0">
                <a:solidFill>
                  <a:srgbClr val="001D4D"/>
                </a:solidFill>
              </a:rPr>
              <a:t>por la </a:t>
            </a:r>
            <a:r>
              <a:rPr lang="es-ES" altLang="es-ES" sz="2000" u="sng" spc="85" dirty="0">
                <a:solidFill>
                  <a:srgbClr val="001D4D"/>
                </a:solidFill>
              </a:rPr>
              <a:t>normativa vigente en el momento de la presentación de la </a:t>
            </a:r>
            <a:r>
              <a:rPr lang="es-ES" altLang="es-ES" sz="2000" u="sng" spc="85" dirty="0" smtClean="0">
                <a:solidFill>
                  <a:srgbClr val="001D4D"/>
                </a:solidFill>
              </a:rPr>
              <a:t>solicitud</a:t>
            </a:r>
            <a:r>
              <a:rPr lang="es-ES" altLang="es-ES" sz="2000"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2</a:t>
            </a:r>
            <a:r>
              <a:rPr lang="es-ES" altLang="es-ES" sz="2000" spc="85" dirty="0">
                <a:solidFill>
                  <a:srgbClr val="001D4D"/>
                </a:solidFill>
              </a:rPr>
              <a:t>. No obstante lo dispuesto en el apartado anterior, </a:t>
            </a:r>
            <a:r>
              <a:rPr lang="es-ES" altLang="es-ES" sz="2000" u="sng" spc="85" dirty="0">
                <a:solidFill>
                  <a:srgbClr val="001D4D"/>
                </a:solidFill>
              </a:rPr>
              <a:t>el interesado </a:t>
            </a:r>
            <a:r>
              <a:rPr lang="es-ES" altLang="es-ES" sz="2000" u="sng" spc="85" dirty="0" smtClean="0">
                <a:solidFill>
                  <a:srgbClr val="001D4D"/>
                </a:solidFill>
              </a:rPr>
              <a:t>podrá, con </a:t>
            </a:r>
            <a:r>
              <a:rPr lang="es-ES" altLang="es-ES" sz="2000" u="sng" spc="85" dirty="0">
                <a:solidFill>
                  <a:srgbClr val="001D4D"/>
                </a:solidFill>
              </a:rPr>
              <a:t>anterioridad a la resolución, desistir de su solicitud y, de este </a:t>
            </a:r>
            <a:r>
              <a:rPr lang="es-ES" altLang="es-ES" sz="2000" u="sng" spc="85" dirty="0" smtClean="0">
                <a:solidFill>
                  <a:srgbClr val="001D4D"/>
                </a:solidFill>
              </a:rPr>
              <a:t>modo optar </a:t>
            </a:r>
            <a:r>
              <a:rPr lang="es-ES" altLang="es-ES" sz="2000" u="sng" spc="85" dirty="0">
                <a:solidFill>
                  <a:srgbClr val="001D4D"/>
                </a:solidFill>
              </a:rPr>
              <a:t>por la aplicación de la nueva normativa</a:t>
            </a:r>
            <a:r>
              <a:rPr lang="es-ES" altLang="es-ES" sz="2000" spc="85" dirty="0">
                <a:solidFill>
                  <a:srgbClr val="001D4D"/>
                </a:solidFill>
              </a:rPr>
              <a:t> en lo que ésta a su </a:t>
            </a:r>
            <a:r>
              <a:rPr lang="es-ES" altLang="es-ES" sz="2000" spc="85" dirty="0" smtClean="0">
                <a:solidFill>
                  <a:srgbClr val="001D4D"/>
                </a:solidFill>
              </a:rPr>
              <a:t>vez resultare </a:t>
            </a:r>
            <a:r>
              <a:rPr lang="es-ES" altLang="es-ES" sz="2000" spc="85" dirty="0">
                <a:solidFill>
                  <a:srgbClr val="001D4D"/>
                </a:solidFill>
              </a:rPr>
              <a:t>de aplicación</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Sigue vigente la </a:t>
            </a:r>
            <a:r>
              <a:rPr lang="es-ES" altLang="es-ES" sz="2000" b="1" spc="85" dirty="0">
                <a:solidFill>
                  <a:srgbClr val="001D4D"/>
                </a:solidFill>
              </a:rPr>
              <a:t>Disposición transitoria </a:t>
            </a:r>
            <a:r>
              <a:rPr lang="es-ES" altLang="es-ES" sz="2000" b="1" spc="85" dirty="0" smtClean="0">
                <a:solidFill>
                  <a:srgbClr val="001D4D"/>
                </a:solidFill>
              </a:rPr>
              <a:t>duodécima </a:t>
            </a:r>
            <a:r>
              <a:rPr lang="es-ES" altLang="es-ES" sz="2000" spc="85" dirty="0">
                <a:solidFill>
                  <a:srgbClr val="001D4D"/>
                </a:solidFill>
              </a:rPr>
              <a:t>de la Ley 9/2014 </a:t>
            </a:r>
            <a:r>
              <a:rPr lang="es-ES" altLang="es-ES" sz="2000" spc="85" dirty="0" smtClean="0">
                <a:solidFill>
                  <a:srgbClr val="001D4D"/>
                </a:solidFill>
              </a:rPr>
              <a:t>“</a:t>
            </a:r>
            <a:r>
              <a:rPr lang="es-ES" altLang="es-ES" sz="2000" b="1" i="1" spc="85" dirty="0" smtClean="0">
                <a:solidFill>
                  <a:srgbClr val="001D4D"/>
                </a:solidFill>
              </a:rPr>
              <a:t>Régimen </a:t>
            </a:r>
            <a:r>
              <a:rPr lang="es-ES" altLang="es-ES" sz="2000" b="1" i="1" spc="85" dirty="0">
                <a:solidFill>
                  <a:srgbClr val="001D4D"/>
                </a:solidFill>
              </a:rPr>
              <a:t>transitorio de </a:t>
            </a:r>
            <a:r>
              <a:rPr lang="es-ES" altLang="es-ES" sz="2000" b="1" i="1" spc="85" dirty="0" smtClean="0">
                <a:solidFill>
                  <a:srgbClr val="001D4D"/>
                </a:solidFill>
              </a:rPr>
              <a:t>las estaciones </a:t>
            </a:r>
            <a:r>
              <a:rPr lang="es-ES" altLang="es-ES" sz="2000" b="1" i="1" spc="85" dirty="0">
                <a:solidFill>
                  <a:srgbClr val="001D4D"/>
                </a:solidFill>
              </a:rPr>
              <a:t>o infraestructuras radioeléctricas para la prestación </a:t>
            </a:r>
            <a:r>
              <a:rPr lang="es-ES" altLang="es-ES" sz="2000" b="1" i="1" spc="85" dirty="0" smtClean="0">
                <a:solidFill>
                  <a:srgbClr val="001D4D"/>
                </a:solidFill>
              </a:rPr>
              <a:t>de servicios </a:t>
            </a:r>
            <a:r>
              <a:rPr lang="es-ES" altLang="es-ES" sz="2000" b="1" i="1" spc="85" dirty="0">
                <a:solidFill>
                  <a:srgbClr val="001D4D"/>
                </a:solidFill>
              </a:rPr>
              <a:t>de comunicaciones electrónicas disponibles para el </a:t>
            </a:r>
            <a:r>
              <a:rPr lang="es-ES" altLang="es-ES" sz="2000" b="1" i="1" spc="85" dirty="0" smtClean="0">
                <a:solidFill>
                  <a:srgbClr val="001D4D"/>
                </a:solidFill>
              </a:rPr>
              <a:t>público para </a:t>
            </a:r>
            <a:r>
              <a:rPr lang="es-ES" altLang="es-ES" sz="2000" b="1" i="1" spc="85" dirty="0">
                <a:solidFill>
                  <a:srgbClr val="001D4D"/>
                </a:solidFill>
              </a:rPr>
              <a:t>cuya instalación se hubiera presentado solicitud de licencia </a:t>
            </a:r>
            <a:r>
              <a:rPr lang="es-ES" altLang="es-ES" sz="2000" b="1" i="1" spc="85" dirty="0" smtClean="0">
                <a:solidFill>
                  <a:srgbClr val="001D4D"/>
                </a:solidFill>
              </a:rPr>
              <a:t>o autorización</a:t>
            </a:r>
            <a:r>
              <a:rPr lang="es-ES" altLang="es-ES" sz="2000" spc="85" dirty="0" smtClean="0">
                <a:solidFill>
                  <a:srgbClr val="001D4D"/>
                </a:solidFill>
              </a:rPr>
              <a:t>”: contenido similar al punto 2 de la anterior DT 7ª en cuanto a que el interesado puede desistir la solicitud.</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8" name="CuadroTexto 7"/>
          <p:cNvSpPr txBox="1"/>
          <p:nvPr/>
        </p:nvSpPr>
        <p:spPr>
          <a:xfrm>
            <a:off x="48126" y="5889447"/>
            <a:ext cx="560063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de la DT 12ª de la Ley 9/2014</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5481079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110</a:t>
            </a:fld>
            <a:endParaRPr spc="13"/>
          </a:p>
        </p:txBody>
      </p:sp>
      <p:sp>
        <p:nvSpPr>
          <p:cNvPr id="17" name="Rectangle 2"/>
          <p:cNvSpPr txBox="1">
            <a:spLocks noChangeArrowheads="1"/>
          </p:cNvSpPr>
          <p:nvPr/>
        </p:nvSpPr>
        <p:spPr bwMode="auto">
          <a:xfrm>
            <a:off x="336455" y="83555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recuerdan algunos aspectos importantes que se deben tener en cuenta por parte de la Administración competente respecto a las </a:t>
            </a:r>
            <a:r>
              <a:rPr lang="es-ES" altLang="es-ES" sz="2000" b="1" spc="85" dirty="0" smtClean="0">
                <a:solidFill>
                  <a:srgbClr val="001D4D"/>
                </a:solidFill>
              </a:rPr>
              <a:t>Infraestructuras Comunes de Telecomunicación (ICTs)</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El </a:t>
            </a:r>
            <a:r>
              <a:rPr lang="es-ES" altLang="es-ES" sz="2000" u="sng" spc="85" dirty="0">
                <a:solidFill>
                  <a:srgbClr val="001D4D"/>
                </a:solidFill>
              </a:rPr>
              <a:t>proyecto técnico </a:t>
            </a:r>
            <a:r>
              <a:rPr lang="es-ES" altLang="es-ES" sz="2000" u="sng" spc="85" dirty="0" smtClean="0">
                <a:solidFill>
                  <a:srgbClr val="001D4D"/>
                </a:solidFill>
              </a:rPr>
              <a:t>de ICT junto </a:t>
            </a:r>
            <a:r>
              <a:rPr lang="es-ES" altLang="es-ES" sz="2000" u="sng" spc="85" dirty="0">
                <a:solidFill>
                  <a:srgbClr val="001D4D"/>
                </a:solidFill>
              </a:rPr>
              <a:t>con el </a:t>
            </a:r>
            <a:r>
              <a:rPr lang="es-ES" altLang="es-ES" sz="2000" u="sng" spc="85" dirty="0" smtClean="0">
                <a:solidFill>
                  <a:srgbClr val="001D4D"/>
                </a:solidFill>
              </a:rPr>
              <a:t>proyecto arquitectónico </a:t>
            </a:r>
            <a:r>
              <a:rPr lang="es-ES" altLang="es-ES" sz="2000" u="sng" spc="85" dirty="0">
                <a:solidFill>
                  <a:srgbClr val="001D4D"/>
                </a:solidFill>
              </a:rPr>
              <a:t>deberá presentarse </a:t>
            </a:r>
            <a:r>
              <a:rPr lang="es-ES" altLang="es-ES" sz="2000" u="sng" spc="85" dirty="0" smtClean="0">
                <a:solidFill>
                  <a:srgbClr val="001D4D"/>
                </a:solidFill>
              </a:rPr>
              <a:t>para obtener </a:t>
            </a:r>
            <a:r>
              <a:rPr lang="es-ES" altLang="es-ES" sz="2000" u="sng" spc="85" dirty="0">
                <a:solidFill>
                  <a:srgbClr val="001D4D"/>
                </a:solidFill>
              </a:rPr>
              <a:t>la licencia de construcción o el permiso para comenzar las </a:t>
            </a:r>
            <a:r>
              <a:rPr lang="es-ES" altLang="es-ES" sz="2000" u="sng" spc="85" dirty="0" smtClean="0">
                <a:solidFill>
                  <a:srgbClr val="001D4D"/>
                </a:solidFill>
              </a:rPr>
              <a:t>obras</a:t>
            </a:r>
            <a:r>
              <a:rPr lang="es-ES" altLang="es-ES" sz="2000" spc="85" dirty="0">
                <a:solidFill>
                  <a:srgbClr val="001D4D"/>
                </a:solidFill>
              </a:rPr>
              <a:t> </a:t>
            </a:r>
            <a:r>
              <a:rPr lang="es-ES" altLang="es-ES" sz="2000" spc="85" dirty="0" smtClean="0">
                <a:solidFill>
                  <a:srgbClr val="001D4D"/>
                </a:solidFill>
              </a:rPr>
              <a:t>(</a:t>
            </a:r>
            <a:r>
              <a:rPr lang="es-ES" altLang="es-ES" sz="2000" b="1" spc="85" dirty="0" smtClean="0">
                <a:solidFill>
                  <a:srgbClr val="001D4D"/>
                </a:solidFill>
              </a:rPr>
              <a:t>disposición </a:t>
            </a:r>
            <a:r>
              <a:rPr lang="es-ES" altLang="es-ES" sz="2000" b="1" spc="85" dirty="0">
                <a:solidFill>
                  <a:srgbClr val="001D4D"/>
                </a:solidFill>
              </a:rPr>
              <a:t>adicional primera de la </a:t>
            </a:r>
            <a:r>
              <a:rPr lang="es-ES" altLang="es-ES" sz="2000" b="1" spc="85" dirty="0">
                <a:solidFill>
                  <a:srgbClr val="001D4D"/>
                </a:solidFill>
                <a:hlinkClick r:id="rId6"/>
              </a:rPr>
              <a:t>Orden </a:t>
            </a:r>
            <a:r>
              <a:rPr lang="es-ES" altLang="es-ES" sz="2000" b="1" spc="85" dirty="0" smtClean="0">
                <a:solidFill>
                  <a:srgbClr val="001D4D"/>
                </a:solidFill>
                <a:hlinkClick r:id="rId6"/>
              </a:rPr>
              <a:t>ITC/1644/2011</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los supuestos de edificios o conjuntos de edificaciones </a:t>
            </a:r>
            <a:r>
              <a:rPr lang="es-ES" altLang="es-ES" sz="2000" spc="85" dirty="0" smtClean="0">
                <a:solidFill>
                  <a:srgbClr val="001D4D"/>
                </a:solidFill>
              </a:rPr>
              <a:t>de nueva </a:t>
            </a:r>
            <a:r>
              <a:rPr lang="es-ES" altLang="es-ES" sz="2000" spc="85" dirty="0">
                <a:solidFill>
                  <a:srgbClr val="001D4D"/>
                </a:solidFill>
              </a:rPr>
              <a:t>construcción </a:t>
            </a:r>
            <a:r>
              <a:rPr lang="es-ES" altLang="es-ES" sz="2000" b="1" u="sng" spc="85" dirty="0">
                <a:solidFill>
                  <a:srgbClr val="001D4D"/>
                </a:solidFill>
              </a:rPr>
              <a:t>será requisito imprescindible para la </a:t>
            </a:r>
            <a:r>
              <a:rPr lang="es-ES" altLang="es-ES" sz="2000" b="1" u="sng" spc="85" dirty="0" smtClean="0">
                <a:solidFill>
                  <a:srgbClr val="001D4D"/>
                </a:solidFill>
              </a:rPr>
              <a:t>concesión de </a:t>
            </a:r>
            <a:r>
              <a:rPr lang="es-ES" altLang="es-ES" sz="2000" b="1" u="sng" spc="85" dirty="0">
                <a:solidFill>
                  <a:srgbClr val="001D4D"/>
                </a:solidFill>
              </a:rPr>
              <a:t>las licencias y permisos de primera </a:t>
            </a:r>
            <a:r>
              <a:rPr lang="es-ES" altLang="es-ES" sz="2000" b="1" u="sng" spc="85" dirty="0" smtClean="0">
                <a:solidFill>
                  <a:srgbClr val="001D4D"/>
                </a:solidFill>
              </a:rPr>
              <a:t>ocupación</a:t>
            </a:r>
            <a:r>
              <a:rPr lang="es-ES" altLang="es-ES" sz="2000" spc="85" dirty="0" smtClean="0">
                <a:solidFill>
                  <a:srgbClr val="001D4D"/>
                </a:solidFill>
              </a:rPr>
              <a:t>, exigir la </a:t>
            </a:r>
            <a:r>
              <a:rPr lang="es-ES" altLang="es-ES" sz="2000" spc="85" dirty="0">
                <a:solidFill>
                  <a:srgbClr val="001D4D"/>
                </a:solidFill>
              </a:rPr>
              <a:t>evidencia de haberse presentado en la sede electrónica del Ministerio </a:t>
            </a:r>
            <a:r>
              <a:rPr lang="es-ES" altLang="es-ES" sz="2000" spc="85" dirty="0" smtClean="0">
                <a:solidFill>
                  <a:srgbClr val="001D4D"/>
                </a:solidFill>
              </a:rPr>
              <a:t>el  </a:t>
            </a:r>
            <a:r>
              <a:rPr lang="es-ES" altLang="es-ES" sz="2000" spc="85" dirty="0">
                <a:solidFill>
                  <a:srgbClr val="001D4D"/>
                </a:solidFill>
              </a:rPr>
              <a:t>Boletín de la Instalación y el Protocolo de Pruebas asociado de la ICT, además de la Certificación de Fin de Obra en los casos en que sea </a:t>
            </a:r>
            <a:r>
              <a:rPr lang="es-ES" altLang="es-ES" sz="2000" spc="85" dirty="0" smtClean="0">
                <a:solidFill>
                  <a:srgbClr val="001D4D"/>
                </a:solidFill>
              </a:rPr>
              <a:t>exigible (</a:t>
            </a:r>
            <a:r>
              <a:rPr lang="es-ES" altLang="es-ES" sz="2000" b="1" spc="85" dirty="0" smtClean="0">
                <a:solidFill>
                  <a:srgbClr val="001D4D"/>
                </a:solidFill>
              </a:rPr>
              <a:t>art. 6.8 </a:t>
            </a:r>
            <a:r>
              <a:rPr lang="es-ES" altLang="es-ES" sz="2000" b="1" spc="85" dirty="0">
                <a:solidFill>
                  <a:srgbClr val="001D4D"/>
                </a:solidFill>
              </a:rPr>
              <a:t>de la </a:t>
            </a:r>
            <a:r>
              <a:rPr lang="es-ES" altLang="es-ES" sz="2000" b="1" spc="85" dirty="0">
                <a:solidFill>
                  <a:srgbClr val="001D4D"/>
                </a:solidFill>
                <a:hlinkClick r:id="rId6"/>
              </a:rPr>
              <a:t>Orden ITC/1644/2011</a:t>
            </a:r>
            <a:r>
              <a:rPr lang="es-ES" altLang="es-ES" sz="2000" spc="85" dirty="0">
                <a:solidFill>
                  <a:srgbClr val="001D4D"/>
                </a:solidFill>
              </a:rPr>
              <a:t>)</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
        <p:nvSpPr>
          <p:cNvPr id="24" name="CuadroTexto 23"/>
          <p:cNvSpPr txBox="1"/>
          <p:nvPr/>
        </p:nvSpPr>
        <p:spPr>
          <a:xfrm>
            <a:off x="192467" y="5948547"/>
            <a:ext cx="930844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de la disposición adicional primera </a:t>
            </a:r>
            <a:r>
              <a:rPr lang="es-ES" sz="1200" spc="85" dirty="0" smtClean="0">
                <a:solidFill>
                  <a:srgbClr val="001D4D"/>
                </a:solidFill>
              </a:rPr>
              <a:t>y del artículo 6 de </a:t>
            </a:r>
            <a:r>
              <a:rPr lang="es-ES" sz="1200" spc="85" dirty="0">
                <a:solidFill>
                  <a:srgbClr val="001D4D"/>
                </a:solidFill>
              </a:rPr>
              <a:t>la </a:t>
            </a:r>
            <a:r>
              <a:rPr lang="es-ES" sz="1200" spc="85" dirty="0">
                <a:solidFill>
                  <a:srgbClr val="001D4D"/>
                </a:solidFill>
                <a:hlinkClick r:id="rId6"/>
              </a:rPr>
              <a:t>Orden ITC/1644/2011</a:t>
            </a:r>
            <a:r>
              <a:rPr lang="es-ES" sz="1200" spc="85" dirty="0">
                <a:solidFill>
                  <a:srgbClr val="001D4D"/>
                </a:solidFill>
              </a:rPr>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732314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111</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recuerda que </a:t>
            </a:r>
            <a:r>
              <a:rPr lang="es-ES" altLang="es-ES" sz="2000" spc="85" dirty="0">
                <a:solidFill>
                  <a:srgbClr val="001D4D"/>
                </a:solidFill>
              </a:rPr>
              <a:t>la </a:t>
            </a:r>
            <a:r>
              <a:rPr lang="es-ES" altLang="es-ES" sz="2000" b="1" u="sng" spc="85" dirty="0">
                <a:solidFill>
                  <a:srgbClr val="001D4D"/>
                </a:solidFill>
              </a:rPr>
              <a:t>no incorporación de una ICT</a:t>
            </a:r>
            <a:r>
              <a:rPr lang="es-ES" altLang="es-ES" sz="2000" spc="85" dirty="0">
                <a:solidFill>
                  <a:srgbClr val="001D4D"/>
                </a:solidFill>
              </a:rPr>
              <a:t> en los edificios incluidos en el ámbito de aplicación del </a:t>
            </a:r>
            <a:r>
              <a:rPr lang="es-ES" altLang="es-ES" sz="2000" spc="85" dirty="0" smtClean="0">
                <a:solidFill>
                  <a:srgbClr val="001D4D"/>
                </a:solidFill>
              </a:rPr>
              <a:t>Real </a:t>
            </a:r>
            <a:r>
              <a:rPr lang="es-ES" altLang="es-ES" sz="2000" spc="85" dirty="0">
                <a:solidFill>
                  <a:srgbClr val="001D4D"/>
                </a:solidFill>
              </a:rPr>
              <a:t>Decreto-Ley 1/1998, </a:t>
            </a:r>
            <a:r>
              <a:rPr lang="es-ES" altLang="es-ES" sz="2000" b="1" spc="85" dirty="0">
                <a:solidFill>
                  <a:srgbClr val="001D4D"/>
                </a:solidFill>
              </a:rPr>
              <a:t>además de constituir una infracción muy grave para promotores o constructores según dispone su artículo 11</a:t>
            </a:r>
            <a:r>
              <a:rPr lang="es-ES" altLang="es-ES" sz="2000" spc="85" dirty="0">
                <a:solidFill>
                  <a:srgbClr val="001D4D"/>
                </a:solidFill>
              </a:rPr>
              <a:t>, puede conllevar serios perjuicios para el despliegue de las redes de nueva generación que están llevando a cabo los operadores, </a:t>
            </a:r>
            <a:r>
              <a:rPr lang="es-ES" altLang="es-ES" sz="2000" b="1" spc="85" dirty="0">
                <a:solidFill>
                  <a:srgbClr val="001D4D"/>
                </a:solidFill>
              </a:rPr>
              <a:t>pudiendo verse afectados, además de los futuros propietarios de las viviendas, el mismo paisaje urbano municipal, en la medida en que fuese necesario el uso de fachadas y otros elementos del dominio público para que aquéllos puedan beneficiarse de los servicios de banda </a:t>
            </a:r>
            <a:r>
              <a:rPr lang="es-ES" altLang="es-ES" sz="2000" b="1" spc="85" dirty="0" smtClean="0">
                <a:solidFill>
                  <a:srgbClr val="001D4D"/>
                </a:solidFill>
              </a:rPr>
              <a:t>ancha</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Las </a:t>
            </a:r>
            <a:r>
              <a:rPr lang="es-ES" altLang="es-ES" sz="2000" u="sng" spc="85" dirty="0">
                <a:solidFill>
                  <a:srgbClr val="001D4D"/>
                </a:solidFill>
              </a:rPr>
              <a:t>inspecciones técnicas de edificios (ITE)</a:t>
            </a:r>
            <a:r>
              <a:rPr lang="es-ES" altLang="es-ES" sz="2000" spc="85" dirty="0">
                <a:solidFill>
                  <a:srgbClr val="001D4D"/>
                </a:solidFill>
              </a:rPr>
              <a:t> son un </a:t>
            </a:r>
            <a:r>
              <a:rPr lang="es-ES" altLang="es-ES" sz="2000" spc="85" dirty="0" smtClean="0">
                <a:solidFill>
                  <a:srgbClr val="001D4D"/>
                </a:solidFill>
              </a:rPr>
              <a:t>reconocimiento obligatorio </a:t>
            </a:r>
            <a:r>
              <a:rPr lang="es-ES" altLang="es-ES" sz="2000" spc="85" dirty="0">
                <a:solidFill>
                  <a:srgbClr val="001D4D"/>
                </a:solidFill>
              </a:rPr>
              <a:t>que han de pasar las edificaciones de más de 30 años </a:t>
            </a:r>
            <a:r>
              <a:rPr lang="es-ES" altLang="es-ES" sz="2000" spc="85" dirty="0" smtClean="0">
                <a:solidFill>
                  <a:srgbClr val="001D4D"/>
                </a:solidFill>
              </a:rPr>
              <a:t>de antigüedad</a:t>
            </a:r>
            <a:r>
              <a:rPr lang="es-ES" altLang="es-ES" sz="2000" spc="85" dirty="0">
                <a:solidFill>
                  <a:srgbClr val="001D4D"/>
                </a:solidFill>
              </a:rPr>
              <a:t>, y que se lleva a cabo cada 10 </a:t>
            </a:r>
            <a:r>
              <a:rPr lang="es-ES" altLang="es-ES" sz="2000" spc="85" dirty="0" smtClean="0">
                <a:solidFill>
                  <a:srgbClr val="001D4D"/>
                </a:solidFill>
              </a:rPr>
              <a:t>años. </a:t>
            </a:r>
            <a:r>
              <a:rPr lang="es-ES" altLang="es-ES" sz="2000" u="sng" spc="85" dirty="0" smtClean="0">
                <a:solidFill>
                  <a:srgbClr val="001D4D"/>
                </a:solidFill>
              </a:rPr>
              <a:t>Los </a:t>
            </a:r>
            <a:r>
              <a:rPr lang="es-ES" altLang="es-ES" sz="2000" u="sng" spc="85" dirty="0">
                <a:solidFill>
                  <a:srgbClr val="001D4D"/>
                </a:solidFill>
              </a:rPr>
              <a:t>Ayuntamientos tienen la obligación de hacer cumplir </a:t>
            </a:r>
            <a:r>
              <a:rPr lang="es-ES" altLang="es-ES" sz="2000" u="sng" spc="85" dirty="0" smtClean="0">
                <a:solidFill>
                  <a:srgbClr val="001D4D"/>
                </a:solidFill>
              </a:rPr>
              <a:t>este reconocimiento</a:t>
            </a:r>
            <a:r>
              <a:rPr lang="es-ES" altLang="es-ES" sz="20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22161131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112</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art. 13.3 </a:t>
            </a:r>
            <a:r>
              <a:rPr lang="es-ES" altLang="es-ES" sz="2000" spc="85" dirty="0">
                <a:solidFill>
                  <a:srgbClr val="001D4D"/>
                </a:solidFill>
              </a:rPr>
              <a:t>del </a:t>
            </a:r>
            <a:r>
              <a:rPr lang="es-ES" altLang="es-ES" sz="2000" spc="85" dirty="0" smtClean="0">
                <a:solidFill>
                  <a:srgbClr val="001D4D"/>
                </a:solidFill>
                <a:hlinkClick r:id="rId6"/>
              </a:rPr>
              <a:t>RD 346/2011</a:t>
            </a:r>
            <a:r>
              <a:rPr lang="es-ES" altLang="es-ES" sz="2000" spc="85" dirty="0" smtClean="0">
                <a:solidFill>
                  <a:srgbClr val="001D4D"/>
                </a:solidFill>
              </a:rPr>
              <a:t>, </a:t>
            </a:r>
            <a:r>
              <a:rPr lang="es-ES" altLang="es-ES" sz="2000" spc="85" dirty="0">
                <a:solidFill>
                  <a:srgbClr val="001D4D"/>
                </a:solidFill>
              </a:rPr>
              <a:t>Reglamento ICT, con respecto </a:t>
            </a:r>
            <a:r>
              <a:rPr lang="es-ES" altLang="es-ES" sz="2000" spc="85" dirty="0" smtClean="0">
                <a:solidFill>
                  <a:srgbClr val="001D4D"/>
                </a:solidFill>
              </a:rPr>
              <a:t>a la </a:t>
            </a:r>
            <a:r>
              <a:rPr lang="es-ES" altLang="es-ES" sz="2000" spc="85" dirty="0">
                <a:solidFill>
                  <a:srgbClr val="001D4D"/>
                </a:solidFill>
              </a:rPr>
              <a:t>conservación de </a:t>
            </a:r>
            <a:r>
              <a:rPr lang="es-ES" altLang="es-ES" sz="2000" spc="85" dirty="0" smtClean="0">
                <a:solidFill>
                  <a:srgbClr val="001D4D"/>
                </a:solidFill>
              </a:rPr>
              <a:t>ICT indica:</a:t>
            </a:r>
            <a:endParaRPr lang="es-ES" altLang="es-ES" sz="20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«Con objeto de facilitar las labores relacionadas con las </a:t>
            </a:r>
            <a:r>
              <a:rPr lang="es-ES" altLang="es-ES" sz="1600" spc="85" dirty="0" smtClean="0">
                <a:solidFill>
                  <a:srgbClr val="001D4D"/>
                </a:solidFill>
              </a:rPr>
              <a:t>inspecciones técnicas </a:t>
            </a:r>
            <a:r>
              <a:rPr lang="es-ES" altLang="es-ES" sz="1600" spc="85" dirty="0">
                <a:solidFill>
                  <a:srgbClr val="001D4D"/>
                </a:solidFill>
              </a:rPr>
              <a:t>de las edificaciones en materia de infraestructuras </a:t>
            </a:r>
            <a:r>
              <a:rPr lang="es-ES" altLang="es-ES" sz="1600" spc="85" dirty="0" smtClean="0">
                <a:solidFill>
                  <a:srgbClr val="001D4D"/>
                </a:solidFill>
              </a:rPr>
              <a:t>e instalaciones </a:t>
            </a:r>
            <a:r>
              <a:rPr lang="es-ES" altLang="es-ES" sz="1600" spc="85" dirty="0">
                <a:solidFill>
                  <a:srgbClr val="001D4D"/>
                </a:solidFill>
              </a:rPr>
              <a:t>de telecomunicaciones, el anexo IV de este </a:t>
            </a:r>
            <a:r>
              <a:rPr lang="es-ES" altLang="es-ES" sz="1600" spc="85" dirty="0" smtClean="0">
                <a:solidFill>
                  <a:srgbClr val="001D4D"/>
                </a:solidFill>
              </a:rPr>
              <a:t>reglamento incluye</a:t>
            </a:r>
            <a:r>
              <a:rPr lang="es-ES" altLang="es-ES" sz="1600" spc="85" dirty="0">
                <a:solidFill>
                  <a:srgbClr val="001D4D"/>
                </a:solidFill>
              </a:rPr>
              <a:t>, con carácter orientativo, un </a:t>
            </a:r>
            <a:r>
              <a:rPr lang="es-ES" altLang="es-ES" sz="1600" b="1" u="sng" spc="85" dirty="0">
                <a:solidFill>
                  <a:srgbClr val="001D4D"/>
                </a:solidFill>
              </a:rPr>
              <a:t>protocolo de pruebas</a:t>
            </a:r>
            <a:r>
              <a:rPr lang="es-ES" altLang="es-ES" sz="1600" spc="85" dirty="0">
                <a:solidFill>
                  <a:srgbClr val="001D4D"/>
                </a:solidFill>
              </a:rPr>
              <a:t> para </a:t>
            </a:r>
            <a:r>
              <a:rPr lang="es-ES" altLang="es-ES" sz="1600" spc="85" dirty="0" smtClean="0">
                <a:solidFill>
                  <a:srgbClr val="001D4D"/>
                </a:solidFill>
              </a:rPr>
              <a:t>evaluar el </a:t>
            </a:r>
            <a:r>
              <a:rPr lang="es-ES" altLang="es-ES" sz="1600" spc="85" dirty="0">
                <a:solidFill>
                  <a:srgbClr val="001D4D"/>
                </a:solidFill>
              </a:rPr>
              <a:t>estado de operatividad de las citadas infraestructuras e instalaciones</a:t>
            </a:r>
            <a:r>
              <a:rPr lang="es-ES" altLang="es-ES" sz="16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El </a:t>
            </a:r>
            <a:r>
              <a:rPr lang="es-ES" altLang="es-ES" sz="2000" b="1" spc="85" dirty="0">
                <a:solidFill>
                  <a:srgbClr val="001D4D"/>
                </a:solidFill>
              </a:rPr>
              <a:t>protocolo de pruebas </a:t>
            </a:r>
            <a:r>
              <a:rPr lang="es-ES" altLang="es-ES" sz="2000" spc="85" dirty="0">
                <a:solidFill>
                  <a:srgbClr val="001D4D"/>
                </a:solidFill>
              </a:rPr>
              <a:t>podrá ser requerido a la propiedad del </a:t>
            </a:r>
            <a:r>
              <a:rPr lang="es-ES" altLang="es-ES" sz="2000" spc="85" dirty="0" smtClean="0">
                <a:solidFill>
                  <a:srgbClr val="001D4D"/>
                </a:solidFill>
              </a:rPr>
              <a:t>edificio por </a:t>
            </a:r>
            <a:r>
              <a:rPr lang="es-ES" altLang="es-ES" sz="2000" spc="85" dirty="0">
                <a:solidFill>
                  <a:srgbClr val="001D4D"/>
                </a:solidFill>
              </a:rPr>
              <a:t>la empresa o entidad encargada de la realización de la ITE con el </a:t>
            </a:r>
            <a:r>
              <a:rPr lang="es-ES" altLang="es-ES" sz="2000" spc="85" dirty="0" smtClean="0">
                <a:solidFill>
                  <a:srgbClr val="001D4D"/>
                </a:solidFill>
              </a:rPr>
              <a:t>fin de </a:t>
            </a:r>
            <a:r>
              <a:rPr lang="es-ES" altLang="es-ES" sz="2000" spc="85" dirty="0">
                <a:solidFill>
                  <a:srgbClr val="001D4D"/>
                </a:solidFill>
              </a:rPr>
              <a:t>verificar el estado de correcta conservación de las instalaciones </a:t>
            </a:r>
            <a:r>
              <a:rPr lang="es-ES" altLang="es-ES" sz="2000" spc="85" dirty="0" smtClean="0">
                <a:solidFill>
                  <a:srgbClr val="001D4D"/>
                </a:solidFill>
              </a:rPr>
              <a:t>de telecomunicaciones</a:t>
            </a:r>
            <a:r>
              <a:rPr lang="es-ES" altLang="es-ES" sz="2000" spc="85" dirty="0">
                <a:solidFill>
                  <a:srgbClr val="001D4D"/>
                </a:solidFill>
              </a:rPr>
              <a:t>, incorporándolos, si procede, al informe </a:t>
            </a:r>
            <a:r>
              <a:rPr lang="es-ES" altLang="es-ES" sz="2000" spc="85" dirty="0" smtClean="0">
                <a:solidFill>
                  <a:srgbClr val="001D4D"/>
                </a:solidFill>
              </a:rPr>
              <a:t>de inspección técnica.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1D4D"/>
                </a:solidFill>
              </a:rPr>
              <a:t>Presentación de documentación de </a:t>
            </a:r>
            <a:r>
              <a:rPr lang="es-ES" altLang="es-ES" sz="2000" b="1" spc="85" dirty="0" err="1" smtClean="0">
                <a:solidFill>
                  <a:srgbClr val="001D4D"/>
                </a:solidFill>
              </a:rPr>
              <a:t>ICTs</a:t>
            </a:r>
            <a:r>
              <a:rPr lang="es-ES" altLang="es-ES" sz="2000" spc="85" dirty="0" smtClean="0">
                <a:solidFill>
                  <a:srgbClr val="001D4D"/>
                </a:solidFill>
              </a:rPr>
              <a:t>: formularios disponibles en </a:t>
            </a:r>
            <a:r>
              <a:rPr lang="es-ES" altLang="es-ES" sz="2000" spc="85" dirty="0" smtClean="0">
                <a:solidFill>
                  <a:srgbClr val="001D4D"/>
                </a:solidFill>
                <a:hlinkClick r:id="rId7"/>
              </a:rPr>
              <a:t>Procedimiento Sede Ministerio</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948547"/>
            <a:ext cx="785939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a:t>
            </a:r>
            <a:r>
              <a:rPr lang="es-ES" sz="1200" spc="85" dirty="0">
                <a:solidFill>
                  <a:srgbClr val="001D4D"/>
                </a:solidFill>
              </a:rPr>
              <a:t>13 del </a:t>
            </a:r>
            <a:r>
              <a:rPr lang="es-ES" sz="1200" spc="85" dirty="0" smtClean="0">
                <a:solidFill>
                  <a:srgbClr val="001D4D"/>
                </a:solidFill>
                <a:hlinkClick r:id="rId6"/>
              </a:rPr>
              <a:t>Real </a:t>
            </a:r>
            <a:r>
              <a:rPr lang="es-ES" sz="1200" spc="85" dirty="0">
                <a:solidFill>
                  <a:srgbClr val="001D4D"/>
                </a:solidFill>
                <a:hlinkClick r:id="rId6"/>
              </a:rPr>
              <a:t>Decreto 346/2011</a:t>
            </a:r>
            <a:r>
              <a:rPr lang="es-ES" sz="1200" spc="85" dirty="0">
                <a:solidFill>
                  <a:srgbClr val="001D4D"/>
                </a:solidFill>
              </a:rPr>
              <a:t> (Reglamento ICT).</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5324990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8" name="Imagen 7"/>
          <p:cNvPicPr>
            <a:picLocks noChangeAspect="1"/>
          </p:cNvPicPr>
          <p:nvPr/>
        </p:nvPicPr>
        <p:blipFill>
          <a:blip r:embed="rId9"/>
          <a:stretch>
            <a:fillRect/>
          </a:stretch>
        </p:blipFill>
        <p:spPr>
          <a:xfrm>
            <a:off x="564846" y="816232"/>
            <a:ext cx="7196012" cy="5234387"/>
          </a:xfrm>
          <a:prstGeom prst="rect">
            <a:avLst/>
          </a:prstGeom>
          <a:ln>
            <a:solidFill>
              <a:schemeClr val="accent1"/>
            </a:solidFill>
          </a:ln>
        </p:spPr>
      </p:pic>
      <p:sp>
        <p:nvSpPr>
          <p:cNvPr id="11" name="Llamada con línea 1 10"/>
          <p:cNvSpPr/>
          <p:nvPr/>
        </p:nvSpPr>
        <p:spPr>
          <a:xfrm>
            <a:off x="8572700" y="1529776"/>
            <a:ext cx="3083592" cy="3106880"/>
          </a:xfrm>
          <a:prstGeom prst="borderCallout1">
            <a:avLst>
              <a:gd name="adj1" fmla="val 18750"/>
              <a:gd name="adj2" fmla="val -8333"/>
              <a:gd name="adj3" fmla="val 55124"/>
              <a:gd name="adj4" fmla="val -260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Diagrama de </a:t>
            </a:r>
            <a:r>
              <a:rPr lang="es-ES" b="1" dirty="0" smtClean="0">
                <a:solidFill>
                  <a:schemeClr val="tx1"/>
                </a:solidFill>
              </a:rPr>
              <a:t>ICT</a:t>
            </a:r>
            <a:r>
              <a:rPr lang="es-ES" dirty="0" smtClean="0">
                <a:solidFill>
                  <a:schemeClr val="tx1"/>
                </a:solidFill>
              </a:rPr>
              <a:t> en un edificio, con dos recintos principales:</a:t>
            </a:r>
          </a:p>
          <a:p>
            <a:endParaRPr lang="es-ES" dirty="0" smtClean="0">
              <a:solidFill>
                <a:schemeClr val="tx1"/>
              </a:solidFill>
            </a:endParaRPr>
          </a:p>
          <a:p>
            <a:pPr marL="342900" indent="-342900">
              <a:buFont typeface="Arial" panose="020B0604020202020204" pitchFamily="34" charset="0"/>
              <a:buChar char="•"/>
            </a:pPr>
            <a:r>
              <a:rPr lang="es-ES" b="1" dirty="0" smtClean="0">
                <a:solidFill>
                  <a:schemeClr val="tx1"/>
                </a:solidFill>
              </a:rPr>
              <a:t>RITI</a:t>
            </a:r>
            <a:r>
              <a:rPr lang="es-ES" dirty="0" smtClean="0">
                <a:solidFill>
                  <a:schemeClr val="tx1"/>
                </a:solidFill>
              </a:rPr>
              <a:t>: Recinto de Instalaciones de Telecomunicación Inferior</a:t>
            </a:r>
          </a:p>
          <a:p>
            <a:endParaRPr lang="es-ES" dirty="0" smtClean="0">
              <a:solidFill>
                <a:schemeClr val="tx1"/>
              </a:solidFill>
            </a:endParaRPr>
          </a:p>
          <a:p>
            <a:pPr marL="342900" indent="-342900">
              <a:buFont typeface="Arial" panose="020B0604020202020204" pitchFamily="34" charset="0"/>
              <a:buChar char="•"/>
            </a:pPr>
            <a:r>
              <a:rPr lang="es-ES" b="1" dirty="0" smtClean="0">
                <a:solidFill>
                  <a:schemeClr val="tx1"/>
                </a:solidFill>
              </a:rPr>
              <a:t>RITS</a:t>
            </a:r>
            <a:r>
              <a:rPr lang="es-ES" dirty="0" smtClean="0">
                <a:solidFill>
                  <a:schemeClr val="tx1"/>
                </a:solidFill>
              </a:rPr>
              <a:t>: </a:t>
            </a:r>
            <a:r>
              <a:rPr lang="es-ES" dirty="0">
                <a:solidFill>
                  <a:schemeClr val="tx1"/>
                </a:solidFill>
              </a:rPr>
              <a:t>Recinto de Instalaciones de Telecomunicación </a:t>
            </a:r>
            <a:r>
              <a:rPr lang="es-ES" dirty="0" smtClean="0">
                <a:solidFill>
                  <a:schemeClr val="tx1"/>
                </a:solidFill>
              </a:rPr>
              <a:t>Superior</a:t>
            </a:r>
            <a:endParaRPr lang="es-ES" dirty="0">
              <a:solidFill>
                <a:schemeClr val="tx1"/>
              </a:solidFill>
            </a:endParaRPr>
          </a:p>
          <a:p>
            <a:pPr marL="342900" indent="-342900" algn="ctr">
              <a:buAutoNum type="arabicPeriod"/>
            </a:pPr>
            <a:endParaRPr lang="es-ES" dirty="0">
              <a:solidFill>
                <a:schemeClr val="tx1"/>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26654066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114</a:t>
            </a:fld>
            <a:endParaRPr spc="13"/>
          </a:p>
        </p:txBody>
      </p:sp>
      <p:sp>
        <p:nvSpPr>
          <p:cNvPr id="17" name="Rectangle 2"/>
          <p:cNvSpPr txBox="1">
            <a:spLocks noChangeArrowheads="1"/>
          </p:cNvSpPr>
          <p:nvPr/>
        </p:nvSpPr>
        <p:spPr bwMode="auto">
          <a:xfrm>
            <a:off x="304088" y="877298"/>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9" name="Imagen 8"/>
          <p:cNvPicPr>
            <a:picLocks noChangeAspect="1"/>
          </p:cNvPicPr>
          <p:nvPr/>
        </p:nvPicPr>
        <p:blipFill>
          <a:blip r:embed="rId9"/>
          <a:stretch>
            <a:fillRect/>
          </a:stretch>
        </p:blipFill>
        <p:spPr>
          <a:xfrm>
            <a:off x="304088" y="967264"/>
            <a:ext cx="5984111" cy="2736518"/>
          </a:xfrm>
          <a:prstGeom prst="rect">
            <a:avLst/>
          </a:prstGeom>
          <a:ln>
            <a:solidFill>
              <a:schemeClr val="accent1"/>
            </a:solidFill>
          </a:ln>
        </p:spPr>
      </p:pic>
      <p:pic>
        <p:nvPicPr>
          <p:cNvPr id="10" name="Imagen 9"/>
          <p:cNvPicPr>
            <a:picLocks noChangeAspect="1"/>
          </p:cNvPicPr>
          <p:nvPr/>
        </p:nvPicPr>
        <p:blipFill>
          <a:blip r:embed="rId10"/>
          <a:stretch>
            <a:fillRect/>
          </a:stretch>
        </p:blipFill>
        <p:spPr>
          <a:xfrm>
            <a:off x="6436465" y="983222"/>
            <a:ext cx="3335135" cy="4928715"/>
          </a:xfrm>
          <a:prstGeom prst="rect">
            <a:avLst/>
          </a:prstGeom>
          <a:ln>
            <a:solidFill>
              <a:schemeClr val="accent1"/>
            </a:solidFill>
          </a:ln>
        </p:spPr>
      </p:pic>
      <p:sp>
        <p:nvSpPr>
          <p:cNvPr id="24" name="Llamada con línea 1 23"/>
          <p:cNvSpPr/>
          <p:nvPr/>
        </p:nvSpPr>
        <p:spPr>
          <a:xfrm>
            <a:off x="1669100" y="4200873"/>
            <a:ext cx="3512744" cy="1754826"/>
          </a:xfrm>
          <a:prstGeom prst="borderCallout1">
            <a:avLst>
              <a:gd name="adj1" fmla="val 693"/>
              <a:gd name="adj2" fmla="val 37028"/>
              <a:gd name="adj3" fmla="val -28254"/>
              <a:gd name="adj4" fmla="val 161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Despliegue de red </a:t>
            </a:r>
            <a:r>
              <a:rPr lang="es-ES" dirty="0">
                <a:solidFill>
                  <a:schemeClr val="tx1"/>
                </a:solidFill>
              </a:rPr>
              <a:t>para dar continuidad a una instalación que sea necesaria para proporcionar acceso a </a:t>
            </a:r>
            <a:r>
              <a:rPr lang="es-ES" dirty="0" smtClean="0">
                <a:solidFill>
                  <a:schemeClr val="tx1"/>
                </a:solidFill>
              </a:rPr>
              <a:t>redes y servicios de telecomunicaciones en </a:t>
            </a:r>
            <a:r>
              <a:rPr lang="es-ES" dirty="0">
                <a:solidFill>
                  <a:schemeClr val="tx1"/>
                </a:solidFill>
              </a:rPr>
              <a:t>edificios o fincas colindantes o cercanas</a:t>
            </a:r>
          </a:p>
        </p:txBody>
      </p:sp>
      <p:sp>
        <p:nvSpPr>
          <p:cNvPr id="25" name="Llamada con línea 1 24"/>
          <p:cNvSpPr/>
          <p:nvPr/>
        </p:nvSpPr>
        <p:spPr>
          <a:xfrm>
            <a:off x="10033398" y="2127564"/>
            <a:ext cx="1936969" cy="2353902"/>
          </a:xfrm>
          <a:prstGeom prst="borderCallout1">
            <a:avLst>
              <a:gd name="adj1" fmla="val -460"/>
              <a:gd name="adj2" fmla="val 38430"/>
              <a:gd name="adj3" fmla="val -17778"/>
              <a:gd name="adj4" fmla="val -141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Instalación </a:t>
            </a:r>
            <a:r>
              <a:rPr lang="es-ES" dirty="0">
                <a:solidFill>
                  <a:schemeClr val="tx1"/>
                </a:solidFill>
              </a:rPr>
              <a:t>de tramos finales de red fija de muy</a:t>
            </a:r>
          </a:p>
          <a:p>
            <a:r>
              <a:rPr lang="es-ES" dirty="0">
                <a:solidFill>
                  <a:schemeClr val="tx1"/>
                </a:solidFill>
              </a:rPr>
              <a:t>alta capacidad en vertical sobre fachada de </a:t>
            </a:r>
            <a:r>
              <a:rPr lang="es-ES" dirty="0" smtClean="0">
                <a:solidFill>
                  <a:schemeClr val="tx1"/>
                </a:solidFill>
              </a:rPr>
              <a:t>edificación sin ICT</a:t>
            </a:r>
            <a:endParaRPr lang="es-ES" dirty="0">
              <a:solidFill>
                <a:schemeClr val="tx1"/>
              </a:solidFill>
            </a:endParaRPr>
          </a:p>
        </p:txBody>
      </p:sp>
      <p:pic>
        <p:nvPicPr>
          <p:cNvPr id="31" name="Imagen 30"/>
          <p:cNvPicPr>
            <a:picLocks noChangeAspect="1"/>
          </p:cNvPicPr>
          <p:nvPr/>
        </p:nvPicPr>
        <p:blipFill>
          <a:blip r:embed="rId11"/>
          <a:stretch>
            <a:fillRect/>
          </a:stretch>
        </p:blipFill>
        <p:spPr>
          <a:xfrm>
            <a:off x="8824324" y="105357"/>
            <a:ext cx="3251426" cy="522217"/>
          </a:xfrm>
          <a:prstGeom prst="rect">
            <a:avLst/>
          </a:prstGeom>
        </p:spPr>
      </p:pic>
      <p:sp>
        <p:nvSpPr>
          <p:cNvPr id="33" name="object 29"/>
          <p:cNvSpPr txBox="1"/>
          <p:nvPr/>
        </p:nvSpPr>
        <p:spPr>
          <a:xfrm>
            <a:off x="2257271" y="151871"/>
            <a:ext cx="6567053"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ICTs - Aspectos importantes a tener en cuenta</a:t>
            </a:r>
          </a:p>
        </p:txBody>
      </p:sp>
    </p:spTree>
    <p:extLst>
      <p:ext uri="{BB962C8B-B14F-4D97-AF65-F5344CB8AC3E}">
        <p14:creationId xmlns:p14="http://schemas.microsoft.com/office/powerpoint/2010/main" val="13322000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46723" y="2854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Infraestructuras comunes y redes de comunicaciones electrónicas en los edificios</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84582" y="1255638"/>
            <a:ext cx="3689447" cy="2464219"/>
          </a:xfrm>
          <a:prstGeom prst="borderCallout2">
            <a:avLst>
              <a:gd name="adj1" fmla="val 69376"/>
              <a:gd name="adj2" fmla="val 101420"/>
              <a:gd name="adj3" fmla="val 77046"/>
              <a:gd name="adj4" fmla="val 110740"/>
              <a:gd name="adj5" fmla="val 73381"/>
              <a:gd name="adj6" fmla="val 1350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¿Dónde pueden los operadores instalar redes fijas de comunicaciones electrónicas de alta y muy alta capacidad?</a:t>
            </a:r>
          </a:p>
          <a:p>
            <a:pPr marL="342900" indent="-342900">
              <a:buFont typeface="+mj-lt"/>
              <a:buAutoNum type="arabicPeriod"/>
            </a:pPr>
            <a:r>
              <a:rPr lang="es-ES" sz="1300" b="1" dirty="0" smtClean="0">
                <a:solidFill>
                  <a:srgbClr val="00B0F0"/>
                </a:solidFill>
              </a:rPr>
              <a:t>Edificios, fincas y conjuntos inmobiliarios </a:t>
            </a:r>
            <a:r>
              <a:rPr lang="es-ES" sz="1300" dirty="0" smtClean="0">
                <a:solidFill>
                  <a:schemeClr val="tx1"/>
                </a:solidFill>
              </a:rPr>
              <a:t>que estén acogidos, o deban acogerse, al </a:t>
            </a:r>
            <a:r>
              <a:rPr lang="es-ES" sz="1300" b="1" dirty="0" smtClean="0">
                <a:solidFill>
                  <a:srgbClr val="00B0F0"/>
                </a:solidFill>
              </a:rPr>
              <a:t>régimen de propiedad horizontal</a:t>
            </a:r>
            <a:r>
              <a:rPr lang="es-ES" sz="1300" dirty="0" smtClean="0">
                <a:solidFill>
                  <a:schemeClr val="tx1"/>
                </a:solidFill>
              </a:rPr>
              <a:t>, o…</a:t>
            </a:r>
          </a:p>
          <a:p>
            <a:pPr marL="342900" indent="-342900">
              <a:buFont typeface="+mj-lt"/>
              <a:buAutoNum type="arabicPeriod"/>
            </a:pPr>
            <a:r>
              <a:rPr lang="es-ES" sz="1300" dirty="0" smtClean="0">
                <a:solidFill>
                  <a:schemeClr val="tx1"/>
                </a:solidFill>
              </a:rPr>
              <a:t>… hayan sido o sean </a:t>
            </a:r>
            <a:r>
              <a:rPr lang="es-ES" sz="1300" b="1" dirty="0" smtClean="0">
                <a:solidFill>
                  <a:srgbClr val="00B0F0"/>
                </a:solidFill>
              </a:rPr>
              <a:t>objeto de arrendamiento por plazo superior a un año</a:t>
            </a:r>
            <a:r>
              <a:rPr lang="es-ES" sz="1300" dirty="0" smtClean="0">
                <a:solidFill>
                  <a:schemeClr val="tx1"/>
                </a:solidFill>
              </a:rPr>
              <a:t>, salvo los que alberguen una sola vivienda.</a:t>
            </a:r>
            <a:endParaRPr lang="es-ES" sz="1300" dirty="0">
              <a:solidFill>
                <a:schemeClr val="tx1"/>
              </a:solidFill>
            </a:endParaRPr>
          </a:p>
        </p:txBody>
      </p:sp>
      <p:sp>
        <p:nvSpPr>
          <p:cNvPr id="29" name="Llamada con línea 2 28"/>
          <p:cNvSpPr/>
          <p:nvPr/>
        </p:nvSpPr>
        <p:spPr>
          <a:xfrm>
            <a:off x="8607721" y="724811"/>
            <a:ext cx="3456878" cy="3311934"/>
          </a:xfrm>
          <a:prstGeom prst="borderCallout2">
            <a:avLst>
              <a:gd name="adj1" fmla="val 60703"/>
              <a:gd name="adj2" fmla="val -2651"/>
              <a:gd name="adj3" fmla="val 76281"/>
              <a:gd name="adj4" fmla="val -34991"/>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pasos sigue el operador antes de instalar?</a:t>
            </a:r>
          </a:p>
          <a:p>
            <a:pPr marL="342900" indent="-342900">
              <a:buAutoNum type="arabicPeriod"/>
            </a:pPr>
            <a:r>
              <a:rPr lang="es-ES" altLang="es-ES" sz="1300" dirty="0" smtClean="0">
                <a:solidFill>
                  <a:schemeClr val="tx1"/>
                </a:solidFill>
              </a:rPr>
              <a:t>El operador deberá </a:t>
            </a:r>
            <a:r>
              <a:rPr lang="es-ES" altLang="es-ES" sz="1300" b="1" dirty="0" smtClean="0">
                <a:solidFill>
                  <a:srgbClr val="00B0F0"/>
                </a:solidFill>
              </a:rPr>
              <a:t>comunicarlo por escrito</a:t>
            </a:r>
            <a:r>
              <a:rPr lang="es-ES" altLang="es-ES" sz="1300" dirty="0" smtClean="0">
                <a:solidFill>
                  <a:schemeClr val="tx1"/>
                </a:solidFill>
              </a:rPr>
              <a:t> a la comunidad de propietarios o, en su caso, al propietario del edificio.</a:t>
            </a:r>
          </a:p>
          <a:p>
            <a:pPr marL="342900" indent="-342900">
              <a:buAutoNum type="arabicPeriod"/>
            </a:pPr>
            <a:r>
              <a:rPr lang="es-ES" altLang="es-ES" sz="1300" b="1" dirty="0" smtClean="0">
                <a:solidFill>
                  <a:srgbClr val="00B0F0"/>
                </a:solidFill>
              </a:rPr>
              <a:t>No podrá realizar la instalación </a:t>
            </a:r>
            <a:r>
              <a:rPr lang="es-ES" altLang="es-ES" sz="1300" dirty="0" smtClean="0">
                <a:solidFill>
                  <a:schemeClr val="tx1"/>
                </a:solidFill>
              </a:rPr>
              <a:t>si en el plazo de 1 mes </a:t>
            </a:r>
            <a:r>
              <a:rPr lang="es-ES" altLang="es-ES" sz="1300" b="1" dirty="0" smtClean="0">
                <a:solidFill>
                  <a:srgbClr val="00B0F0"/>
                </a:solidFill>
              </a:rPr>
              <a:t>se cumple</a:t>
            </a:r>
            <a:r>
              <a:rPr lang="es-ES" altLang="es-ES" sz="1300" dirty="0" smtClean="0">
                <a:solidFill>
                  <a:schemeClr val="tx1"/>
                </a:solidFill>
              </a:rPr>
              <a:t>:</a:t>
            </a:r>
          </a:p>
          <a:p>
            <a:pPr marL="800100" lvl="1" indent="-342900">
              <a:buFont typeface="+mj-lt"/>
              <a:buAutoNum type="alphaLcParenR"/>
            </a:pPr>
            <a:r>
              <a:rPr lang="es-ES" altLang="es-ES" sz="1300" dirty="0" smtClean="0">
                <a:solidFill>
                  <a:schemeClr val="tx1"/>
                </a:solidFill>
              </a:rPr>
              <a:t>Todos los copropietarios o arrendatarios se niegan, o bien,</a:t>
            </a:r>
          </a:p>
          <a:p>
            <a:pPr marL="800100" lvl="1" indent="-342900">
              <a:buFont typeface="+mj-lt"/>
              <a:buAutoNum type="alphaLcParenR"/>
            </a:pPr>
            <a:r>
              <a:rPr lang="es-ES" altLang="es-ES" sz="1300" dirty="0" smtClean="0">
                <a:solidFill>
                  <a:schemeClr val="tx1"/>
                </a:solidFill>
              </a:rPr>
              <a:t>Se va a instalar una ICT o adaptar la existente en 3 meses.</a:t>
            </a:r>
          </a:p>
          <a:p>
            <a:pPr marL="342900" indent="-342900">
              <a:buFont typeface="+mj-lt"/>
              <a:buAutoNum type="arabicPeriod"/>
            </a:pPr>
            <a:r>
              <a:rPr lang="es-ES" altLang="es-ES" sz="1300" dirty="0" smtClean="0">
                <a:solidFill>
                  <a:schemeClr val="tx1"/>
                </a:solidFill>
              </a:rPr>
              <a:t>Trascurrido el mes: </a:t>
            </a:r>
            <a:r>
              <a:rPr lang="es-ES" altLang="es-ES" sz="1300" b="1" dirty="0" smtClean="0">
                <a:solidFill>
                  <a:srgbClr val="00B0F0"/>
                </a:solidFill>
              </a:rPr>
              <a:t>si no se dan esos casos</a:t>
            </a:r>
            <a:r>
              <a:rPr lang="es-ES" altLang="es-ES" sz="1300" dirty="0" smtClean="0">
                <a:solidFill>
                  <a:schemeClr val="tx1"/>
                </a:solidFill>
              </a:rPr>
              <a:t>, </a:t>
            </a:r>
            <a:r>
              <a:rPr lang="es-ES" altLang="es-ES" sz="1300" b="1" dirty="0" smtClean="0">
                <a:solidFill>
                  <a:srgbClr val="00B0F0"/>
                </a:solidFill>
              </a:rPr>
              <a:t>el operador estará habilitado para iniciar la instalación</a:t>
            </a:r>
            <a:r>
              <a:rPr lang="es-ES" altLang="es-ES" sz="1300" dirty="0" smtClean="0">
                <a:solidFill>
                  <a:schemeClr val="tx1"/>
                </a:solidFill>
              </a:rPr>
              <a:t> previa comunicación del día de inicio de la misma.</a:t>
            </a:r>
          </a:p>
        </p:txBody>
      </p:sp>
      <p:sp>
        <p:nvSpPr>
          <p:cNvPr id="31" name="Llamada con línea 2 30"/>
          <p:cNvSpPr/>
          <p:nvPr/>
        </p:nvSpPr>
        <p:spPr>
          <a:xfrm>
            <a:off x="8607720" y="4109493"/>
            <a:ext cx="3468029" cy="2144525"/>
          </a:xfrm>
          <a:prstGeom prst="borderCallout2">
            <a:avLst>
              <a:gd name="adj1" fmla="val 20127"/>
              <a:gd name="adj2" fmla="val -2207"/>
              <a:gd name="adj3" fmla="val -12230"/>
              <a:gd name="adj4" fmla="val -18020"/>
              <a:gd name="adj5" fmla="val -30081"/>
              <a:gd name="adj6" fmla="val -613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¿Cuándo no aplican los pasos descritos de instalación?</a:t>
            </a:r>
          </a:p>
          <a:p>
            <a:pPr marL="342900" indent="-342900">
              <a:buFont typeface="+mj-lt"/>
              <a:buAutoNum type="arabicPeriod"/>
            </a:pPr>
            <a:r>
              <a:rPr lang="es-ES" sz="1300" b="1" dirty="0">
                <a:solidFill>
                  <a:srgbClr val="00B0F0"/>
                </a:solidFill>
              </a:rPr>
              <a:t>O</a:t>
            </a:r>
            <a:r>
              <a:rPr lang="es-ES" sz="1300" b="1" dirty="0" smtClean="0">
                <a:solidFill>
                  <a:srgbClr val="00B0F0"/>
                </a:solidFill>
              </a:rPr>
              <a:t>tro operador haya iniciado o instalado tramos finales</a:t>
            </a:r>
            <a:r>
              <a:rPr lang="es-ES" sz="1300" dirty="0" smtClean="0">
                <a:solidFill>
                  <a:schemeClr val="tx1"/>
                </a:solidFill>
              </a:rPr>
              <a:t> de dichas redes.</a:t>
            </a:r>
          </a:p>
          <a:p>
            <a:pPr marL="342900" indent="-342900">
              <a:buFont typeface="+mj-lt"/>
              <a:buAutoNum type="arabicPeriod"/>
            </a:pPr>
            <a:r>
              <a:rPr lang="es-ES" sz="1300" dirty="0" smtClean="0">
                <a:solidFill>
                  <a:schemeClr val="tx1"/>
                </a:solidFill>
              </a:rPr>
              <a:t>Se trate de </a:t>
            </a:r>
            <a:r>
              <a:rPr lang="es-ES" sz="1300" b="1" dirty="0" smtClean="0">
                <a:solidFill>
                  <a:srgbClr val="00B0F0"/>
                </a:solidFill>
              </a:rPr>
              <a:t>servidumbre de paso </a:t>
            </a:r>
            <a:r>
              <a:rPr lang="es-ES" sz="1300" dirty="0" smtClean="0">
                <a:solidFill>
                  <a:schemeClr val="tx1"/>
                </a:solidFill>
              </a:rPr>
              <a:t>para realizar una instalación en edificios o fincas colindantes o cercanas </a:t>
            </a:r>
            <a:r>
              <a:rPr lang="es-ES" sz="1300" b="1" dirty="0" smtClean="0">
                <a:solidFill>
                  <a:srgbClr val="00B0F0"/>
                </a:solidFill>
              </a:rPr>
              <a:t>y no exista otra alternativa</a:t>
            </a:r>
            <a:r>
              <a:rPr lang="es-ES" sz="1300" dirty="0" smtClean="0">
                <a:solidFill>
                  <a:schemeClr val="tx1"/>
                </a:solidFill>
              </a:rPr>
              <a:t> económicamente eficiente y técnicamente viable.</a:t>
            </a:r>
            <a:endParaRPr lang="es-ES" sz="1300" dirty="0">
              <a:solidFill>
                <a:schemeClr val="tx1"/>
              </a:solidFill>
            </a:endParaRPr>
          </a:p>
        </p:txBody>
      </p:sp>
      <p:sp>
        <p:nvSpPr>
          <p:cNvPr id="33" name="Llamada con línea 2 32"/>
          <p:cNvSpPr/>
          <p:nvPr/>
        </p:nvSpPr>
        <p:spPr>
          <a:xfrm>
            <a:off x="411096" y="3797405"/>
            <a:ext cx="2985912" cy="2444315"/>
          </a:xfrm>
          <a:prstGeom prst="borderCallout2">
            <a:avLst>
              <a:gd name="adj1" fmla="val 37039"/>
              <a:gd name="adj2" fmla="val 103136"/>
              <a:gd name="adj3" fmla="val 13055"/>
              <a:gd name="adj4" fmla="val 111754"/>
              <a:gd name="adj5" fmla="val -12585"/>
              <a:gd name="adj6" fmla="val 15736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pasa si no existe ICT en el edificio o no se puede usar para estos despliegues?</a:t>
            </a:r>
          </a:p>
          <a:p>
            <a:pPr marL="342900" indent="-342900">
              <a:buFont typeface="+mj-lt"/>
              <a:buAutoNum type="arabicPeriod"/>
            </a:pPr>
            <a:r>
              <a:rPr lang="es-ES" sz="1300" dirty="0">
                <a:solidFill>
                  <a:schemeClr val="tx1"/>
                </a:solidFill>
              </a:rPr>
              <a:t>D</a:t>
            </a:r>
            <a:r>
              <a:rPr lang="es-ES" sz="1300" dirty="0" smtClean="0">
                <a:solidFill>
                  <a:schemeClr val="tx1"/>
                </a:solidFill>
              </a:rPr>
              <a:t>icha instalación podrá realizarse haciendo uso de los </a:t>
            </a:r>
            <a:r>
              <a:rPr lang="es-ES" sz="1300" b="1" dirty="0" smtClean="0">
                <a:solidFill>
                  <a:srgbClr val="00B0F0"/>
                </a:solidFill>
              </a:rPr>
              <a:t>elementos comunes de la edificación</a:t>
            </a:r>
            <a:r>
              <a:rPr lang="es-ES" sz="1300" dirty="0" smtClean="0">
                <a:solidFill>
                  <a:schemeClr val="tx1"/>
                </a:solidFill>
              </a:rPr>
              <a:t>.</a:t>
            </a:r>
          </a:p>
          <a:p>
            <a:pPr marL="342900" indent="-342900">
              <a:buFont typeface="+mj-lt"/>
              <a:buAutoNum type="arabicPeriod"/>
            </a:pPr>
            <a:r>
              <a:rPr lang="es-ES" sz="1300" b="1" dirty="0" smtClean="0">
                <a:solidFill>
                  <a:srgbClr val="00B0F0"/>
                </a:solidFill>
              </a:rPr>
              <a:t>Si no es posible el uso de esos elementos</a:t>
            </a:r>
            <a:r>
              <a:rPr lang="es-ES" sz="1300" dirty="0" smtClean="0">
                <a:solidFill>
                  <a:schemeClr val="tx1"/>
                </a:solidFill>
              </a:rPr>
              <a:t>, la instalación podrá realizarse utilizando las </a:t>
            </a:r>
            <a:r>
              <a:rPr lang="es-ES" sz="1300" b="1" dirty="0" smtClean="0">
                <a:solidFill>
                  <a:srgbClr val="00B0F0"/>
                </a:solidFill>
              </a:rPr>
              <a:t>fachadas de las edificaciones</a:t>
            </a:r>
            <a:r>
              <a:rPr lang="es-ES" sz="1300" dirty="0" smtClean="0">
                <a:solidFill>
                  <a:schemeClr val="tx1"/>
                </a:solidFill>
              </a:rPr>
              <a:t>.</a:t>
            </a:r>
          </a:p>
        </p:txBody>
      </p:sp>
      <p:sp>
        <p:nvSpPr>
          <p:cNvPr id="24" name="Llamada con línea 2 23"/>
          <p:cNvSpPr/>
          <p:nvPr/>
        </p:nvSpPr>
        <p:spPr>
          <a:xfrm>
            <a:off x="3891064" y="714875"/>
            <a:ext cx="4434787" cy="1823341"/>
          </a:xfrm>
          <a:prstGeom prst="borderCallout2">
            <a:avLst>
              <a:gd name="adj1" fmla="val 102291"/>
              <a:gd name="adj2" fmla="val 66640"/>
              <a:gd name="adj3" fmla="val 112279"/>
              <a:gd name="adj4" fmla="val 64800"/>
              <a:gd name="adj5" fmla="val 117859"/>
              <a:gd name="adj6" fmla="val 573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a:t>
            </a:r>
            <a:r>
              <a:rPr lang="es-ES" b="1" dirty="0" smtClean="0">
                <a:solidFill>
                  <a:schemeClr val="tx1"/>
                </a:solidFill>
              </a:rPr>
              <a:t>equisito imprescindible para conceder licencias y permisos de primera ocupación </a:t>
            </a:r>
            <a:endParaRPr lang="es-ES" b="1" dirty="0">
              <a:solidFill>
                <a:schemeClr val="tx1"/>
              </a:solidFill>
            </a:endParaRPr>
          </a:p>
          <a:p>
            <a:r>
              <a:rPr lang="es-ES" sz="1300" b="1" dirty="0" smtClean="0">
                <a:solidFill>
                  <a:srgbClr val="00B0F0"/>
                </a:solidFill>
              </a:rPr>
              <a:t>Exigir </a:t>
            </a:r>
            <a:r>
              <a:rPr lang="es-ES" sz="1300" b="1" dirty="0">
                <a:solidFill>
                  <a:srgbClr val="00B0F0"/>
                </a:solidFill>
              </a:rPr>
              <a:t>la evidencia de haberse presentado en la sede electrónica del Ministerio el  Boletín de la Instalación y el Protocolo de Pruebas asociado de la ICT</a:t>
            </a:r>
            <a:r>
              <a:rPr lang="es-ES" sz="1300" dirty="0">
                <a:solidFill>
                  <a:schemeClr val="tx1"/>
                </a:solidFill>
              </a:rPr>
              <a:t>, además de la Certificación de Fin de Obra en los casos en que sea </a:t>
            </a:r>
            <a:r>
              <a:rPr lang="es-ES" sz="1300" dirty="0" smtClean="0">
                <a:solidFill>
                  <a:schemeClr val="tx1"/>
                </a:solidFill>
              </a:rPr>
              <a:t>exigible.</a:t>
            </a:r>
            <a:endParaRPr lang="es-ES" sz="1300" dirty="0">
              <a:solidFill>
                <a:schemeClr val="tx1"/>
              </a:solidFill>
            </a:endParaRPr>
          </a:p>
        </p:txBody>
      </p:sp>
      <p:sp>
        <p:nvSpPr>
          <p:cNvPr id="34" name="Llamada con línea 2 33"/>
          <p:cNvSpPr/>
          <p:nvPr/>
        </p:nvSpPr>
        <p:spPr>
          <a:xfrm>
            <a:off x="4393580" y="4022624"/>
            <a:ext cx="3077737" cy="2231393"/>
          </a:xfrm>
          <a:prstGeom prst="borderCallout2">
            <a:avLst>
              <a:gd name="adj1" fmla="val -2142"/>
              <a:gd name="adj2" fmla="val 43934"/>
              <a:gd name="adj3" fmla="val -4992"/>
              <a:gd name="adj4" fmla="val 55299"/>
              <a:gd name="adj5" fmla="val -9907"/>
              <a:gd name="adj6" fmla="val 53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a:t>
            </a:r>
            <a:r>
              <a:rPr lang="es-ES" sz="1300" dirty="0" smtClean="0">
                <a:solidFill>
                  <a:schemeClr val="tx1"/>
                </a:solidFill>
              </a:rPr>
              <a:t>obras.</a:t>
            </a:r>
          </a:p>
        </p:txBody>
      </p:sp>
      <p:sp>
        <p:nvSpPr>
          <p:cNvPr id="32" name="CuadroTexto 31"/>
          <p:cNvSpPr txBox="1"/>
          <p:nvPr/>
        </p:nvSpPr>
        <p:spPr>
          <a:xfrm>
            <a:off x="35643" y="1207190"/>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6" name="CuadroTexto 35"/>
          <p:cNvSpPr txBox="1"/>
          <p:nvPr/>
        </p:nvSpPr>
        <p:spPr>
          <a:xfrm>
            <a:off x="368142" y="3770743"/>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8" name="CuadroTexto 37"/>
          <p:cNvSpPr txBox="1"/>
          <p:nvPr/>
        </p:nvSpPr>
        <p:spPr>
          <a:xfrm>
            <a:off x="8548528" y="683109"/>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9" name="CuadroTexto 38"/>
          <p:cNvSpPr txBox="1"/>
          <p:nvPr/>
        </p:nvSpPr>
        <p:spPr>
          <a:xfrm>
            <a:off x="8577140" y="4068798"/>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40" name="CuadroTexto 39"/>
          <p:cNvSpPr txBox="1"/>
          <p:nvPr/>
        </p:nvSpPr>
        <p:spPr>
          <a:xfrm>
            <a:off x="4358078" y="4011845"/>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41" name="CuadroTexto 40"/>
          <p:cNvSpPr txBox="1"/>
          <p:nvPr/>
        </p:nvSpPr>
        <p:spPr>
          <a:xfrm>
            <a:off x="3851854" y="692837"/>
            <a:ext cx="2010487" cy="261610"/>
          </a:xfrm>
          <a:prstGeom prst="rect">
            <a:avLst/>
          </a:prstGeom>
          <a:noFill/>
          <a:ln>
            <a:noFill/>
          </a:ln>
        </p:spPr>
        <p:txBody>
          <a:bodyPr wrap="none" rtlCol="0">
            <a:spAutoFit/>
          </a:bodyPr>
          <a:lstStyle/>
          <a:p>
            <a:r>
              <a:rPr lang="es-ES" sz="1100" b="1" dirty="0"/>
              <a:t>A</a:t>
            </a:r>
            <a:r>
              <a:rPr lang="es-ES" sz="1100" b="1" dirty="0" smtClean="0"/>
              <a:t>rt. 6.8 Orden ITC/1644/2011</a:t>
            </a:r>
            <a:endParaRPr lang="es-ES" sz="1100" b="1" dirty="0"/>
          </a:p>
        </p:txBody>
      </p:sp>
      <p:sp>
        <p:nvSpPr>
          <p:cNvPr id="42" name="CuadroTexto 4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43" name="CuadroTexto 42"/>
          <p:cNvSpPr txBox="1"/>
          <p:nvPr/>
        </p:nvSpPr>
        <p:spPr>
          <a:xfrm>
            <a:off x="104038" y="741110"/>
            <a:ext cx="2575658" cy="384230"/>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4" name="Imagen 43"/>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8432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34" grpId="0" animBg="1"/>
      <p:bldP spid="32" grpId="0"/>
      <p:bldP spid="36" grpId="0"/>
      <p:bldP spid="38" grpId="0"/>
      <p:bldP spid="39" grpId="0"/>
      <p:bldP spid="40" grpId="0"/>
      <p:bldP spid="4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182770" y="2645191"/>
            <a:ext cx="7494494" cy="1360269"/>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9</a:t>
            </a:r>
            <a:r>
              <a:rPr lang="es-ES" sz="4000" b="1" spc="-13" dirty="0" smtClean="0">
                <a:solidFill>
                  <a:srgbClr val="25408F"/>
                </a:solidFill>
                <a:latin typeface="Arial"/>
                <a:cs typeface="Arial"/>
              </a:rPr>
              <a:t>. </a:t>
            </a:r>
            <a:r>
              <a:rPr lang="es-ES" sz="4000" b="1" spc="-13" dirty="0">
                <a:solidFill>
                  <a:srgbClr val="25408F"/>
                </a:solidFill>
                <a:latin typeface="Arial"/>
                <a:cs typeface="Arial"/>
              </a:rPr>
              <a:t>Emisiones radioeléctricas </a:t>
            </a:r>
            <a:r>
              <a:rPr lang="es-ES" sz="4000" b="1" spc="-13" dirty="0" smtClean="0">
                <a:solidFill>
                  <a:srgbClr val="25408F"/>
                </a:solidFill>
                <a:latin typeface="Arial"/>
                <a:cs typeface="Arial"/>
              </a:rPr>
              <a:t>y </a:t>
            </a:r>
          </a:p>
          <a:p>
            <a:pPr marL="10752" marR="1442357">
              <a:lnSpc>
                <a:spcPts val="3302"/>
              </a:lnSpc>
              <a:spcBef>
                <a:spcPts val="322"/>
              </a:spcBef>
            </a:pPr>
            <a:r>
              <a:rPr lang="es-ES" sz="4000" b="1" spc="-13" dirty="0" smtClean="0">
                <a:solidFill>
                  <a:srgbClr val="25408F"/>
                </a:solidFill>
                <a:latin typeface="Arial"/>
                <a:cs typeface="Arial"/>
              </a:rPr>
              <a:t>Salud </a:t>
            </a:r>
            <a:r>
              <a:rPr lang="es-ES" sz="4000" b="1" spc="-13" dirty="0">
                <a:solidFill>
                  <a:srgbClr val="25408F"/>
                </a:solidFill>
                <a:latin typeface="Arial"/>
                <a:cs typeface="Arial"/>
              </a:rPr>
              <a:t>Pública</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4110666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591627"/>
            <a:ext cx="6245114" cy="3399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 action="ppaction://hlinksldjump"/>
              </a:rPr>
              <a:t>Emisiones radioeléctricas seguras: </a:t>
            </a:r>
            <a:r>
              <a:rPr lang="es-ES" altLang="es-ES" sz="2032" b="1" spc="85" dirty="0" smtClean="0">
                <a:solidFill>
                  <a:srgbClr val="001D4D"/>
                </a:solidFill>
                <a:cs typeface="Trebuchet MS"/>
                <a:hlinkClick r:id="rId2" action="ppaction://hlinksldjump"/>
              </a:rPr>
              <a:t>sin </a:t>
            </a:r>
            <a:r>
              <a:rPr lang="es-ES" altLang="es-ES" sz="2032" b="1" spc="85" dirty="0">
                <a:solidFill>
                  <a:srgbClr val="001D4D"/>
                </a:solidFill>
                <a:cs typeface="Trebuchet MS"/>
                <a:hlinkClick r:id="rId2" action="ppaction://hlinksldjump"/>
              </a:rPr>
              <a:t>impacto en la Salud </a:t>
            </a:r>
            <a:r>
              <a:rPr lang="es-ES" altLang="es-ES" sz="2032" b="1" spc="85" dirty="0" smtClean="0">
                <a:solidFill>
                  <a:srgbClr val="001D4D"/>
                </a:solidFill>
                <a:cs typeface="Trebuchet MS"/>
                <a:hlinkClick r:id="rId2" action="ppaction://hlinksldjump"/>
              </a:rPr>
              <a:t>Pública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3" action="ppaction://hlinksldjump"/>
              </a:rPr>
              <a:t>Normativa de </a:t>
            </a:r>
            <a:r>
              <a:rPr lang="es-ES" altLang="es-ES" sz="2032" b="1" spc="85" dirty="0" smtClean="0">
                <a:solidFill>
                  <a:srgbClr val="001D4D"/>
                </a:solidFill>
                <a:cs typeface="Trebuchet MS"/>
                <a:hlinkClick r:id="rId3"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4" action="ppaction://hlinksldjump"/>
              </a:rPr>
              <a:t>Acciones de Supervisión y </a:t>
            </a:r>
            <a:r>
              <a:rPr lang="es-ES" altLang="es-ES" sz="2032" b="1" spc="85" dirty="0" smtClean="0">
                <a:solidFill>
                  <a:srgbClr val="001D4D"/>
                </a:solidFill>
                <a:cs typeface="Trebuchet MS"/>
                <a:hlinkClick r:id="rId4" action="ppaction://hlinksldjump"/>
              </a:rPr>
              <a:t>Control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Puntos relevantes a destacar</a:t>
            </a: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6" cstate="print"/>
            <a:stretch>
              <a:fillRect/>
            </a:stretch>
          </p:blipFill>
          <p:spPr>
            <a:xfrm>
              <a:off x="1971624" y="7478910"/>
              <a:ext cx="979881" cy="468165"/>
            </a:xfrm>
            <a:prstGeom prst="rect">
              <a:avLst/>
            </a:prstGeom>
          </p:spPr>
        </p:pic>
        <p:pic>
          <p:nvPicPr>
            <p:cNvPr id="5" name="object 5"/>
            <p:cNvPicPr/>
            <p:nvPr/>
          </p:nvPicPr>
          <p:blipFill>
            <a:blip r:embed="rId7" cstate="print"/>
            <a:stretch>
              <a:fillRect/>
            </a:stretch>
          </p:blipFill>
          <p:spPr>
            <a:xfrm>
              <a:off x="3033238" y="7546685"/>
              <a:ext cx="201100" cy="200912"/>
            </a:xfrm>
            <a:prstGeom prst="rect">
              <a:avLst/>
            </a:prstGeom>
          </p:spPr>
        </p:pic>
        <p:pic>
          <p:nvPicPr>
            <p:cNvPr id="6" name="object 6"/>
            <p:cNvPicPr/>
            <p:nvPr/>
          </p:nvPicPr>
          <p:blipFill>
            <a:blip r:embed="rId8"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9"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117</a:t>
            </a:fld>
            <a:endParaRPr lang="es-ES" sz="1100" spc="13" dirty="0"/>
          </a:p>
        </p:txBody>
      </p:sp>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2"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3"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4"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5"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6"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7"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8"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9"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0"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1"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2"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3"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9</a:t>
            </a: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5"/>
          <a:stretch>
            <a:fillRect/>
          </a:stretch>
        </p:blipFill>
        <p:spPr>
          <a:xfrm>
            <a:off x="1486909" y="2308668"/>
            <a:ext cx="1929183" cy="309849"/>
          </a:xfrm>
          <a:prstGeom prst="rect">
            <a:avLst/>
          </a:prstGeom>
        </p:spPr>
      </p:pic>
      <p:pic>
        <p:nvPicPr>
          <p:cNvPr id="63" name="Imagen 62"/>
          <p:cNvPicPr>
            <a:picLocks noChangeAspect="1"/>
          </p:cNvPicPr>
          <p:nvPr/>
        </p:nvPicPr>
        <p:blipFill>
          <a:blip r:embed="rId2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6873115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118</a:t>
            </a:fld>
            <a:endParaRPr spc="13"/>
          </a:p>
        </p:txBody>
      </p:sp>
      <p:sp>
        <p:nvSpPr>
          <p:cNvPr id="17" name="Rectangle 2"/>
          <p:cNvSpPr txBox="1">
            <a:spLocks noChangeArrowheads="1"/>
          </p:cNvSpPr>
          <p:nvPr/>
        </p:nvSpPr>
        <p:spPr bwMode="auto">
          <a:xfrm>
            <a:off x="564846" y="155005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¿Por qué no hay impacto en la Salud Pública por las emisiones 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La comunidad </a:t>
            </a:r>
            <a:r>
              <a:rPr lang="es-ES" altLang="es-ES" u="sng" spc="85" dirty="0">
                <a:solidFill>
                  <a:srgbClr val="001D4D"/>
                </a:solidFill>
                <a:cs typeface="Trebuchet MS"/>
              </a:rPr>
              <a:t>científica</a:t>
            </a:r>
            <a:r>
              <a:rPr lang="es-ES" altLang="es-ES" spc="85" dirty="0">
                <a:solidFill>
                  <a:srgbClr val="001D4D"/>
                </a:solidFill>
                <a:cs typeface="Trebuchet MS"/>
              </a:rPr>
              <a:t>, nacional e internacional, </a:t>
            </a:r>
            <a:r>
              <a:rPr lang="es-ES" altLang="es-ES" u="sng" spc="85" dirty="0">
                <a:solidFill>
                  <a:srgbClr val="001D4D"/>
                </a:solidFill>
                <a:cs typeface="Trebuchet MS"/>
              </a:rPr>
              <a:t>está de acuerdo en que </a:t>
            </a:r>
            <a:r>
              <a:rPr lang="es-ES" altLang="es-ES" u="sng" spc="85" dirty="0" smtClean="0">
                <a:solidFill>
                  <a:srgbClr val="001D4D"/>
                </a:solidFill>
                <a:cs typeface="Trebuchet MS"/>
              </a:rPr>
              <a:t>la potencia </a:t>
            </a:r>
            <a:r>
              <a:rPr lang="es-ES" altLang="es-ES" u="sng" spc="85" dirty="0">
                <a:solidFill>
                  <a:srgbClr val="001D4D"/>
                </a:solidFill>
                <a:cs typeface="Trebuchet MS"/>
              </a:rPr>
              <a:t>generada</a:t>
            </a:r>
            <a:r>
              <a:rPr lang="es-ES" altLang="es-ES" spc="85" dirty="0">
                <a:solidFill>
                  <a:srgbClr val="001D4D"/>
                </a:solidFill>
                <a:cs typeface="Trebuchet MS"/>
              </a:rPr>
              <a:t> por las estaciones </a:t>
            </a:r>
            <a:r>
              <a:rPr lang="es-ES" altLang="es-ES" spc="85" dirty="0" smtClean="0">
                <a:solidFill>
                  <a:srgbClr val="001D4D"/>
                </a:solidFill>
                <a:cs typeface="Trebuchet MS"/>
              </a:rPr>
              <a:t>radioeléctricas de telecomunicaciones </a:t>
            </a:r>
            <a:r>
              <a:rPr lang="es-ES" altLang="es-ES" u="sng" spc="85" dirty="0" smtClean="0">
                <a:solidFill>
                  <a:srgbClr val="001D4D"/>
                </a:solidFill>
                <a:cs typeface="Trebuchet MS"/>
              </a:rPr>
              <a:t>es </a:t>
            </a:r>
            <a:r>
              <a:rPr lang="es-ES" altLang="es-ES" u="sng" spc="85" dirty="0">
                <a:solidFill>
                  <a:srgbClr val="001D4D"/>
                </a:solidFill>
                <a:cs typeface="Trebuchet MS"/>
              </a:rPr>
              <a:t>demasiado baja para producir riesgos para la salud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Las </a:t>
            </a:r>
            <a:r>
              <a:rPr lang="es-ES" altLang="es-ES" u="sng" spc="85" dirty="0">
                <a:solidFill>
                  <a:srgbClr val="001D4D"/>
                </a:solidFill>
                <a:cs typeface="Trebuchet MS"/>
              </a:rPr>
              <a:t>estaciones radioeléctricas de </a:t>
            </a:r>
            <a:r>
              <a:rPr lang="es-ES" altLang="es-ES" u="sng" spc="85" dirty="0" smtClean="0">
                <a:solidFill>
                  <a:srgbClr val="001D4D"/>
                </a:solidFill>
                <a:cs typeface="Trebuchet MS"/>
              </a:rPr>
              <a:t>telecomunicaciones</a:t>
            </a:r>
            <a:r>
              <a:rPr lang="es-ES" altLang="es-ES" spc="85" dirty="0" smtClean="0">
                <a:solidFill>
                  <a:srgbClr val="001D4D"/>
                </a:solidFill>
                <a:cs typeface="Trebuchet MS"/>
              </a:rPr>
              <a:t>, en los rangos de radiofrecuencias usadas para ofrecer servicios de telecomunicaciones (radio, TV, telefonía móvil, </a:t>
            </a:r>
            <a:r>
              <a:rPr lang="es-ES" altLang="es-ES" spc="85" dirty="0" err="1" smtClean="0">
                <a:solidFill>
                  <a:srgbClr val="001D4D"/>
                </a:solidFill>
                <a:cs typeface="Trebuchet MS"/>
              </a:rPr>
              <a:t>Wi</a:t>
            </a:r>
            <a:r>
              <a:rPr lang="es-ES" altLang="es-ES" spc="85" dirty="0" smtClean="0">
                <a:solidFill>
                  <a:srgbClr val="001D4D"/>
                </a:solidFill>
                <a:cs typeface="Trebuchet MS"/>
              </a:rPr>
              <a:t>-Fi, etc.), </a:t>
            </a:r>
            <a:r>
              <a:rPr lang="es-ES" altLang="es-ES" b="1" u="sng" spc="85" dirty="0" smtClean="0">
                <a:solidFill>
                  <a:srgbClr val="001D4D"/>
                </a:solidFill>
                <a:cs typeface="Trebuchet MS"/>
              </a:rPr>
              <a:t>emiten radiaciones </a:t>
            </a:r>
            <a:r>
              <a:rPr lang="es-ES" altLang="es-ES" b="1" u="sng" spc="85" dirty="0">
                <a:solidFill>
                  <a:srgbClr val="001D4D"/>
                </a:solidFill>
                <a:cs typeface="Trebuchet MS"/>
              </a:rPr>
              <a:t>no ionizantes</a:t>
            </a:r>
            <a:r>
              <a:rPr lang="es-ES" altLang="es-ES" spc="85" dirty="0">
                <a:solidFill>
                  <a:srgbClr val="001D4D"/>
                </a:solidFill>
                <a:cs typeface="Trebuchet MS"/>
              </a:rPr>
              <a:t>, es decir, </a:t>
            </a:r>
            <a:r>
              <a:rPr lang="es-ES" altLang="es-ES" spc="85" dirty="0" smtClean="0">
                <a:solidFill>
                  <a:srgbClr val="001D4D"/>
                </a:solidFill>
                <a:cs typeface="Trebuchet MS"/>
              </a:rPr>
              <a:t>no tienen </a:t>
            </a:r>
            <a:r>
              <a:rPr lang="es-ES" altLang="es-ES" spc="85" dirty="0">
                <a:solidFill>
                  <a:srgbClr val="001D4D"/>
                </a:solidFill>
                <a:cs typeface="Trebuchet MS"/>
              </a:rPr>
              <a:t>la energía suficiente para alterar las estructuras </a:t>
            </a:r>
            <a:r>
              <a:rPr lang="es-ES" altLang="es-ES" spc="85" dirty="0" smtClean="0">
                <a:solidFill>
                  <a:srgbClr val="001D4D"/>
                </a:solidFill>
                <a:cs typeface="Trebuchet MS"/>
              </a:rPr>
              <a:t>celulares. </a:t>
            </a:r>
            <a:r>
              <a:rPr lang="es-ES" altLang="es-ES" b="1" spc="85" dirty="0" smtClean="0">
                <a:solidFill>
                  <a:srgbClr val="001D4D"/>
                </a:solidFill>
                <a:cs typeface="Trebuchet MS"/>
              </a:rPr>
              <a:t>Por tanto, ni emiten ni crean radioactividad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 Comité Científico Asesor en Radiofrecuencias y Salud </a:t>
            </a:r>
            <a:r>
              <a:rPr lang="es-ES" altLang="es-ES" spc="85" dirty="0" smtClean="0">
                <a:solidFill>
                  <a:srgbClr val="001D4D"/>
                </a:solidFill>
                <a:cs typeface="Trebuchet MS"/>
              </a:rPr>
              <a:t>(</a:t>
            </a:r>
            <a:r>
              <a:rPr lang="es-ES" altLang="es-ES" spc="85" dirty="0">
                <a:solidFill>
                  <a:srgbClr val="001D4D"/>
                </a:solidFill>
                <a:cs typeface="Trebuchet MS"/>
              </a:rPr>
              <a:t>CCARS) </a:t>
            </a:r>
            <a:r>
              <a:rPr lang="es-ES" altLang="es-ES" spc="85" dirty="0" smtClean="0">
                <a:solidFill>
                  <a:srgbClr val="001D4D"/>
                </a:solidFill>
                <a:cs typeface="Trebuchet MS"/>
              </a:rPr>
              <a:t>publicó (2013</a:t>
            </a:r>
            <a:r>
              <a:rPr lang="es-ES" altLang="es-ES" spc="85" dirty="0">
                <a:solidFill>
                  <a:srgbClr val="001D4D"/>
                </a:solidFill>
                <a:cs typeface="Trebuchet MS"/>
              </a:rPr>
              <a:t>) el Informe sobre Radiofrecuencias y </a:t>
            </a:r>
            <a:r>
              <a:rPr lang="es-ES" altLang="es-ES" spc="85" dirty="0" smtClean="0">
                <a:solidFill>
                  <a:srgbClr val="001D4D"/>
                </a:solidFill>
                <a:cs typeface="Trebuchet MS"/>
              </a:rPr>
              <a:t>Salud, </a:t>
            </a:r>
            <a:r>
              <a:rPr lang="es-ES" altLang="es-ES" spc="85" dirty="0">
                <a:solidFill>
                  <a:srgbClr val="001D4D"/>
                </a:solidFill>
                <a:cs typeface="Trebuchet MS"/>
              </a:rPr>
              <a:t>en el que se recoge una valoración de los </a:t>
            </a:r>
            <a:r>
              <a:rPr lang="es-ES" altLang="es-ES" spc="85" dirty="0" smtClean="0">
                <a:solidFill>
                  <a:srgbClr val="001D4D"/>
                </a:solidFill>
                <a:cs typeface="Trebuchet MS"/>
              </a:rPr>
              <a:t>riesgos relacionados </a:t>
            </a:r>
            <a:r>
              <a:rPr lang="es-ES" altLang="es-ES" spc="85" dirty="0">
                <a:solidFill>
                  <a:srgbClr val="001D4D"/>
                </a:solidFill>
                <a:cs typeface="Trebuchet MS"/>
              </a:rPr>
              <a:t>con la exposición a señales de radiofrecuencias. </a:t>
            </a:r>
            <a:r>
              <a:rPr lang="es-ES" altLang="es-ES" b="1" u="sng" spc="85" dirty="0" smtClean="0">
                <a:solidFill>
                  <a:srgbClr val="001D4D"/>
                </a:solidFill>
                <a:cs typeface="Trebuchet MS"/>
              </a:rPr>
              <a:t>Su conclusión </a:t>
            </a:r>
            <a:r>
              <a:rPr lang="es-ES" altLang="es-ES" b="1" u="sng" spc="85" dirty="0">
                <a:solidFill>
                  <a:srgbClr val="001D4D"/>
                </a:solidFill>
                <a:cs typeface="Trebuchet MS"/>
              </a:rPr>
              <a:t>es que no hay indicios de que la exposición a las emisiones </a:t>
            </a:r>
            <a:r>
              <a:rPr lang="es-ES" altLang="es-ES" b="1" u="sng" spc="85" dirty="0" smtClean="0">
                <a:solidFill>
                  <a:srgbClr val="001D4D"/>
                </a:solidFill>
                <a:cs typeface="Trebuchet MS"/>
              </a:rPr>
              <a:t>de las </a:t>
            </a:r>
            <a:r>
              <a:rPr lang="es-ES" altLang="es-ES" b="1" u="sng" spc="85" dirty="0">
                <a:solidFill>
                  <a:srgbClr val="001D4D"/>
                </a:solidFill>
                <a:cs typeface="Trebuchet MS"/>
              </a:rPr>
              <a:t>antenas de telefonía móvil sea peligrosa para la </a:t>
            </a:r>
            <a:r>
              <a:rPr lang="es-ES" altLang="es-ES" b="1" u="sng" spc="85" dirty="0" smtClean="0">
                <a:solidFill>
                  <a:srgbClr val="001D4D"/>
                </a:solidFill>
                <a:cs typeface="Trebuchet MS"/>
              </a:rPr>
              <a:t>salud</a:t>
            </a:r>
            <a:r>
              <a:rPr lang="es-ES" altLang="es-ES" spc="85" dirty="0">
                <a:solidFill>
                  <a:srgbClr val="001D4D"/>
                </a:solidFill>
                <a:cs typeface="Trebuchet MS"/>
              </a:rPr>
              <a:t> </a:t>
            </a:r>
            <a:r>
              <a:rPr lang="es-ES" altLang="es-ES" spc="85" dirty="0" smtClean="0">
                <a:solidFill>
                  <a:srgbClr val="001D4D"/>
                </a:solidFill>
                <a:cs typeface="Trebuchet MS"/>
              </a:rPr>
              <a:t>(misma conclusión en informe 2020-2022 – ver </a:t>
            </a:r>
            <a:r>
              <a:rPr lang="es-ES" altLang="es-ES" b="1" spc="85" dirty="0" smtClean="0">
                <a:solidFill>
                  <a:srgbClr val="001D4D"/>
                </a:solidFill>
                <a:cs typeface="Trebuchet MS"/>
              </a:rPr>
              <a:t>NOTA</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5155"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a:t>
            </a:r>
            <a:r>
              <a:rPr lang="es-ES" sz="2032" b="1" spc="85" dirty="0">
                <a:solidFill>
                  <a:schemeClr val="accent1">
                    <a:lumMod val="75000"/>
                  </a:schemeClr>
                </a:solidFill>
                <a:cs typeface="Calibri"/>
              </a:rPr>
              <a:t>seguras: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sin </a:t>
            </a:r>
            <a:r>
              <a:rPr lang="es-ES" sz="2032" b="1" spc="85" dirty="0">
                <a:solidFill>
                  <a:schemeClr val="accent1">
                    <a:lumMod val="75000"/>
                  </a:schemeClr>
                </a:solidFill>
                <a:cs typeface="Calibri"/>
              </a:rPr>
              <a:t>impacto en la Salud Pública</a:t>
            </a:r>
          </a:p>
        </p:txBody>
      </p:sp>
      <p:sp>
        <p:nvSpPr>
          <p:cNvPr id="24" name="CuadroTexto 23"/>
          <p:cNvSpPr txBox="1"/>
          <p:nvPr/>
        </p:nvSpPr>
        <p:spPr>
          <a:xfrm>
            <a:off x="231663" y="5995277"/>
            <a:ext cx="7370920"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a:t>
            </a:r>
            <a:r>
              <a:rPr lang="es-ES" sz="1100" dirty="0"/>
              <a:t>Es muy interesante el contenido, se ofrece enlace </a:t>
            </a:r>
            <a:r>
              <a:rPr lang="es-ES" sz="1100" dirty="0" smtClean="0"/>
              <a:t>web del último </a:t>
            </a:r>
            <a:r>
              <a:rPr lang="es-ES" sz="1100" dirty="0" smtClean="0">
                <a:hlinkClick r:id="rId9"/>
              </a:rPr>
              <a:t>Informe sobre Radiofrecuencias y Salud (2020-2022)</a:t>
            </a:r>
            <a:r>
              <a:rPr lang="es-ES" sz="1100" dirty="0" smtClean="0"/>
              <a:t> </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437513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119</a:t>
            </a:fld>
            <a:endParaRPr spc="13"/>
          </a:p>
        </p:txBody>
      </p:sp>
      <p:sp>
        <p:nvSpPr>
          <p:cNvPr id="17" name="Rectangle 2"/>
          <p:cNvSpPr txBox="1">
            <a:spLocks noChangeArrowheads="1"/>
          </p:cNvSpPr>
          <p:nvPr/>
        </p:nvSpPr>
        <p:spPr bwMode="auto">
          <a:xfrm>
            <a:off x="668334" y="1705601"/>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¿Por qué no hay impacto en la Salud Pública por las emisiones 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De acuerdo con las investigaciones científicas actuales</a:t>
            </a:r>
            <a:r>
              <a:rPr lang="es-ES" altLang="es-ES" spc="85" dirty="0">
                <a:solidFill>
                  <a:srgbClr val="001D4D"/>
                </a:solidFill>
                <a:cs typeface="Trebuchet MS"/>
              </a:rPr>
              <a:t> y </a:t>
            </a:r>
            <a:r>
              <a:rPr lang="es-ES" altLang="es-ES" spc="85" dirty="0" smtClean="0">
                <a:solidFill>
                  <a:srgbClr val="001D4D"/>
                </a:solidFill>
                <a:cs typeface="Trebuchet MS"/>
              </a:rPr>
              <a:t>las recomendaciones </a:t>
            </a:r>
            <a:r>
              <a:rPr lang="es-ES" altLang="es-ES" spc="85" dirty="0">
                <a:solidFill>
                  <a:srgbClr val="001D4D"/>
                </a:solidFill>
                <a:cs typeface="Trebuchet MS"/>
              </a:rPr>
              <a:t>de las agencias competentes en la evaluación de </a:t>
            </a:r>
            <a:r>
              <a:rPr lang="es-ES" altLang="es-ES" spc="85" dirty="0" smtClean="0">
                <a:solidFill>
                  <a:srgbClr val="001D4D"/>
                </a:solidFill>
                <a:cs typeface="Trebuchet MS"/>
              </a:rPr>
              <a:t>los efectos </a:t>
            </a:r>
            <a:r>
              <a:rPr lang="es-ES" altLang="es-ES" spc="85" dirty="0">
                <a:solidFill>
                  <a:srgbClr val="001D4D"/>
                </a:solidFill>
                <a:cs typeface="Trebuchet MS"/>
              </a:rPr>
              <a:t>sobre los campos electromagnéticos (CEM), </a:t>
            </a:r>
            <a:r>
              <a:rPr lang="es-ES" altLang="es-ES" u="sng" spc="85" dirty="0">
                <a:solidFill>
                  <a:srgbClr val="001D4D"/>
                </a:solidFill>
                <a:cs typeface="Trebuchet MS"/>
              </a:rPr>
              <a:t>los </a:t>
            </a:r>
            <a:r>
              <a:rPr lang="es-ES" altLang="es-ES" u="sng" spc="85" dirty="0" smtClean="0">
                <a:solidFill>
                  <a:srgbClr val="001D4D"/>
                </a:solidFill>
                <a:cs typeface="Trebuchet MS"/>
              </a:rPr>
              <a:t>límites establecidos </a:t>
            </a:r>
            <a:r>
              <a:rPr lang="es-ES" altLang="es-ES" u="sng" spc="85" dirty="0">
                <a:solidFill>
                  <a:srgbClr val="001D4D"/>
                </a:solidFill>
                <a:cs typeface="Trebuchet MS"/>
              </a:rPr>
              <a:t>garantizan la protección de la salud</a:t>
            </a:r>
            <a:r>
              <a:rPr lang="es-ES" altLang="es-ES" spc="85" dirty="0">
                <a:solidFill>
                  <a:srgbClr val="001D4D"/>
                </a:solidFill>
                <a:cs typeface="Trebuchet MS"/>
              </a:rPr>
              <a:t> frente a </a:t>
            </a:r>
            <a:r>
              <a:rPr lang="es-ES" altLang="es-ES" spc="85" dirty="0" smtClean="0">
                <a:solidFill>
                  <a:srgbClr val="001D4D"/>
                </a:solidFill>
                <a:cs typeface="Trebuchet MS"/>
              </a:rPr>
              <a:t>campos electromagnéticos.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La normativa actualmente vigente en España asegura que</a:t>
            </a:r>
            <a:r>
              <a:rPr lang="es-ES" altLang="es-ES"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establecen condiciones </a:t>
            </a:r>
            <a:r>
              <a:rPr lang="es-ES" altLang="es-ES" spc="85" dirty="0">
                <a:solidFill>
                  <a:srgbClr val="001D4D"/>
                </a:solidFill>
                <a:cs typeface="Trebuchet MS"/>
              </a:rPr>
              <a:t>de protección del dominio público </a:t>
            </a:r>
            <a:r>
              <a:rPr lang="es-ES" altLang="es-ES" spc="85" dirty="0" smtClean="0">
                <a:solidFill>
                  <a:srgbClr val="001D4D"/>
                </a:solidFill>
                <a:cs typeface="Trebuchet MS"/>
              </a:rPr>
              <a:t>radioeléctrico y restricciones </a:t>
            </a:r>
            <a:r>
              <a:rPr lang="es-ES" altLang="es-ES" spc="85" dirty="0">
                <a:solidFill>
                  <a:srgbClr val="001D4D"/>
                </a:solidFill>
                <a:cs typeface="Trebuchet MS"/>
              </a:rPr>
              <a:t>a las emisiones </a:t>
            </a:r>
            <a:r>
              <a:rPr lang="es-ES" altLang="es-ES" spc="85" dirty="0" smtClean="0">
                <a:solidFill>
                  <a:srgbClr val="001D4D"/>
                </a:solidFill>
                <a:cs typeface="Trebuchet MS"/>
              </a:rPr>
              <a:t>radioeléctricas, así como </a:t>
            </a:r>
            <a:r>
              <a:rPr lang="es-ES" altLang="es-ES" spc="85" dirty="0">
                <a:solidFill>
                  <a:srgbClr val="001D4D"/>
                </a:solidFill>
                <a:cs typeface="Trebuchet MS"/>
              </a:rPr>
              <a:t>medidas de protección sanitaria frente a </a:t>
            </a:r>
            <a:r>
              <a:rPr lang="es-ES" altLang="es-ES" spc="85" dirty="0" smtClean="0">
                <a:solidFill>
                  <a:srgbClr val="001D4D"/>
                </a:solidFill>
                <a:cs typeface="Trebuchet MS"/>
              </a:rPr>
              <a:t>dichas emisiones, tal que se asegura la Salud Pública de los ciudadanos.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definen actividades de </a:t>
            </a:r>
            <a:r>
              <a:rPr lang="es-ES" altLang="es-ES" spc="85" dirty="0">
                <a:solidFill>
                  <a:srgbClr val="001D4D"/>
                </a:solidFill>
                <a:cs typeface="Trebuchet MS"/>
              </a:rPr>
              <a:t>Supervisión y </a:t>
            </a:r>
            <a:r>
              <a:rPr lang="es-ES" altLang="es-ES" spc="85" dirty="0" smtClean="0">
                <a:solidFill>
                  <a:srgbClr val="001D4D"/>
                </a:solidFill>
                <a:cs typeface="Trebuchet MS"/>
              </a:rPr>
              <a:t>Control de las emisiones radioeléctricas, así como las Entidades competentes de llevarlas a cabo, con el objetivo de asegurar el cumplimiento normativo actualmente vigente acerca de emisiones radioeléctricas de telecomunicaciones.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119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75155"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a:t>
            </a:r>
            <a:r>
              <a:rPr lang="es-ES" sz="2032" b="1" spc="85" dirty="0">
                <a:solidFill>
                  <a:schemeClr val="accent1">
                    <a:lumMod val="75000"/>
                  </a:schemeClr>
                </a:solidFill>
                <a:cs typeface="Calibri"/>
              </a:rPr>
              <a:t>seguras: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sin </a:t>
            </a:r>
            <a:r>
              <a:rPr lang="es-ES" sz="2032" b="1" spc="85" dirty="0">
                <a:solidFill>
                  <a:schemeClr val="accent1">
                    <a:lumMod val="75000"/>
                  </a:schemeClr>
                </a:solidFill>
                <a:cs typeface="Calibri"/>
              </a:rPr>
              <a:t>impacto en la Salud Pública</a:t>
            </a:r>
          </a:p>
        </p:txBody>
      </p:sp>
    </p:spTree>
    <p:extLst>
      <p:ext uri="{BB962C8B-B14F-4D97-AF65-F5344CB8AC3E}">
        <p14:creationId xmlns:p14="http://schemas.microsoft.com/office/powerpoint/2010/main" val="87123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a:t>
            </a:fld>
            <a:endParaRPr spc="13"/>
          </a:p>
        </p:txBody>
      </p:sp>
      <p:sp>
        <p:nvSpPr>
          <p:cNvPr id="17" name="Rectangle 2"/>
          <p:cNvSpPr txBox="1">
            <a:spLocks noChangeArrowheads="1"/>
          </p:cNvSpPr>
          <p:nvPr/>
        </p:nvSpPr>
        <p:spPr bwMode="auto">
          <a:xfrm>
            <a:off x="336455" y="990006"/>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Sigue vigente la </a:t>
            </a:r>
            <a:r>
              <a:rPr lang="es-ES" altLang="es-ES" sz="2000" b="1" spc="85" dirty="0">
                <a:solidFill>
                  <a:srgbClr val="001D4D"/>
                </a:solidFill>
              </a:rPr>
              <a:t>Disposición transitoria novena </a:t>
            </a:r>
            <a:r>
              <a:rPr lang="es-ES" altLang="es-ES" sz="2000" spc="85" dirty="0">
                <a:solidFill>
                  <a:srgbClr val="001D4D"/>
                </a:solidFill>
              </a:rPr>
              <a:t>de la Ley </a:t>
            </a:r>
            <a:r>
              <a:rPr lang="es-ES" altLang="es-ES" sz="2000" spc="85" dirty="0" smtClean="0">
                <a:solidFill>
                  <a:srgbClr val="001D4D"/>
                </a:solidFill>
              </a:rPr>
              <a:t>9/2014 “</a:t>
            </a:r>
            <a:r>
              <a:rPr lang="es-ES" altLang="es-ES" sz="2000" b="1" i="1" spc="85" dirty="0" smtClean="0">
                <a:solidFill>
                  <a:srgbClr val="001D4D"/>
                </a:solidFill>
              </a:rPr>
              <a:t>Adaptación </a:t>
            </a:r>
            <a:r>
              <a:rPr lang="es-ES" altLang="es-ES" sz="2000" b="1" i="1" spc="85" dirty="0">
                <a:solidFill>
                  <a:srgbClr val="001D4D"/>
                </a:solidFill>
              </a:rPr>
              <a:t>de la normativa y </a:t>
            </a:r>
            <a:r>
              <a:rPr lang="es-ES" altLang="es-ES" sz="2000" b="1" i="1" spc="85" dirty="0" smtClean="0">
                <a:solidFill>
                  <a:srgbClr val="001D4D"/>
                </a:solidFill>
              </a:rPr>
              <a:t>los instrumentos </a:t>
            </a:r>
            <a:r>
              <a:rPr lang="es-ES" altLang="es-ES" sz="2000" b="1" i="1" spc="85" dirty="0">
                <a:solidFill>
                  <a:srgbClr val="001D4D"/>
                </a:solidFill>
              </a:rPr>
              <a:t>de planificación territorial o urbanística </a:t>
            </a:r>
            <a:r>
              <a:rPr lang="es-ES" altLang="es-ES" sz="2000" b="1" i="1" spc="85" dirty="0" smtClean="0">
                <a:solidFill>
                  <a:srgbClr val="001D4D"/>
                </a:solidFill>
              </a:rPr>
              <a:t>elaborados por </a:t>
            </a:r>
            <a:r>
              <a:rPr lang="es-ES" altLang="es-ES" sz="2000" b="1" i="1" spc="85" dirty="0">
                <a:solidFill>
                  <a:srgbClr val="001D4D"/>
                </a:solidFill>
              </a:rPr>
              <a:t>las </a:t>
            </a:r>
            <a:r>
              <a:rPr lang="es-ES" altLang="es-ES" sz="2000" b="1" i="1" spc="85" dirty="0" smtClean="0">
                <a:solidFill>
                  <a:srgbClr val="001D4D"/>
                </a:solidFill>
              </a:rPr>
              <a:t>Administraciones </a:t>
            </a:r>
            <a:r>
              <a:rPr lang="es-ES" altLang="es-ES" sz="2000" b="1" i="1" spc="85" dirty="0">
                <a:solidFill>
                  <a:srgbClr val="001D4D"/>
                </a:solidFill>
              </a:rPr>
              <a:t>P</a:t>
            </a:r>
            <a:r>
              <a:rPr lang="es-ES" altLang="es-ES" sz="2000" b="1" i="1" spc="85" dirty="0" smtClean="0">
                <a:solidFill>
                  <a:srgbClr val="001D4D"/>
                </a:solidFill>
              </a:rPr>
              <a:t>úblicas </a:t>
            </a:r>
            <a:r>
              <a:rPr lang="es-ES" altLang="es-ES" sz="2000" b="1" i="1" spc="85" dirty="0">
                <a:solidFill>
                  <a:srgbClr val="001D4D"/>
                </a:solidFill>
              </a:rPr>
              <a:t>competentes que afecten </a:t>
            </a:r>
            <a:r>
              <a:rPr lang="es-ES" altLang="es-ES" sz="2000" b="1" i="1" spc="85" dirty="0" smtClean="0">
                <a:solidFill>
                  <a:srgbClr val="001D4D"/>
                </a:solidFill>
              </a:rPr>
              <a:t>al despliegue </a:t>
            </a:r>
            <a:r>
              <a:rPr lang="es-ES" altLang="es-ES" sz="2000" b="1" i="1" spc="85" dirty="0">
                <a:solidFill>
                  <a:srgbClr val="001D4D"/>
                </a:solidFill>
              </a:rPr>
              <a:t>de las redes públicas de comunicaciones </a:t>
            </a:r>
            <a:r>
              <a:rPr lang="es-ES" altLang="es-ES" sz="2000" b="1" i="1" spc="85" dirty="0" smtClean="0">
                <a:solidFill>
                  <a:srgbClr val="001D4D"/>
                </a:solidFill>
              </a:rPr>
              <a:t>electrónicas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spc="85" dirty="0">
                <a:solidFill>
                  <a:srgbClr val="001D4D"/>
                </a:solidFill>
              </a:rPr>
              <a:t>normativa y los instrumentos de planificación territorial o </a:t>
            </a:r>
            <a:r>
              <a:rPr lang="es-ES" altLang="es-ES" sz="2000" spc="85" dirty="0" smtClean="0">
                <a:solidFill>
                  <a:srgbClr val="001D4D"/>
                </a:solidFill>
              </a:rPr>
              <a:t>urbanística elaborados </a:t>
            </a:r>
            <a:r>
              <a:rPr lang="es-ES" altLang="es-ES" sz="2000" spc="85" dirty="0">
                <a:solidFill>
                  <a:srgbClr val="001D4D"/>
                </a:solidFill>
              </a:rPr>
              <a:t>por las </a:t>
            </a:r>
            <a:r>
              <a:rPr lang="es-ES" altLang="es-ES" sz="2000" spc="85" dirty="0" smtClean="0">
                <a:solidFill>
                  <a:srgbClr val="001D4D"/>
                </a:solidFill>
              </a:rPr>
              <a:t>Administraciones </a:t>
            </a:r>
            <a:r>
              <a:rPr lang="es-ES" altLang="es-ES" sz="2000" spc="85" dirty="0">
                <a:solidFill>
                  <a:srgbClr val="001D4D"/>
                </a:solidFill>
              </a:rPr>
              <a:t>P</a:t>
            </a:r>
            <a:r>
              <a:rPr lang="es-ES" altLang="es-ES" sz="2000" spc="85" dirty="0" smtClean="0">
                <a:solidFill>
                  <a:srgbClr val="001D4D"/>
                </a:solidFill>
              </a:rPr>
              <a:t>úblicas </a:t>
            </a:r>
            <a:r>
              <a:rPr lang="es-ES" altLang="es-ES" sz="2000" spc="85" dirty="0">
                <a:solidFill>
                  <a:srgbClr val="001D4D"/>
                </a:solidFill>
              </a:rPr>
              <a:t>competentes que afecten </a:t>
            </a:r>
            <a:r>
              <a:rPr lang="es-ES" altLang="es-ES" sz="2000" spc="85" dirty="0" smtClean="0">
                <a:solidFill>
                  <a:srgbClr val="001D4D"/>
                </a:solidFill>
              </a:rPr>
              <a:t>al despliegue </a:t>
            </a:r>
            <a:r>
              <a:rPr lang="es-ES" altLang="es-ES" sz="2000" spc="85" dirty="0">
                <a:solidFill>
                  <a:srgbClr val="001D4D"/>
                </a:solidFill>
              </a:rPr>
              <a:t>de las redes públicas de comunicaciones electrónicas </a:t>
            </a:r>
            <a:r>
              <a:rPr lang="es-ES" altLang="es-ES" sz="2000" u="sng" spc="85" dirty="0" smtClean="0">
                <a:solidFill>
                  <a:srgbClr val="001D4D"/>
                </a:solidFill>
              </a:rPr>
              <a:t>deberán adaptarse </a:t>
            </a:r>
            <a:r>
              <a:rPr lang="es-ES" altLang="es-ES" sz="2000" u="sng" spc="85" dirty="0">
                <a:solidFill>
                  <a:srgbClr val="001D4D"/>
                </a:solidFill>
              </a:rPr>
              <a:t>a lo establecido en los artículos 34 y 35 en el plazo máximo de </a:t>
            </a:r>
            <a:r>
              <a:rPr lang="es-ES" altLang="es-ES" sz="2000" u="sng" spc="85" dirty="0" smtClean="0">
                <a:solidFill>
                  <a:srgbClr val="001D4D"/>
                </a:solidFill>
              </a:rPr>
              <a:t>un año </a:t>
            </a:r>
            <a:r>
              <a:rPr lang="es-ES" altLang="es-ES" sz="2000" u="sng" spc="85" dirty="0">
                <a:solidFill>
                  <a:srgbClr val="001D4D"/>
                </a:solidFill>
              </a:rPr>
              <a:t>desde la entrada en vigor de la presente Ley</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tanto, desde el 11 de mayo de 2015</a:t>
            </a:r>
            <a:r>
              <a:rPr lang="es-ES" altLang="es-ES" sz="2000" spc="85" dirty="0">
                <a:solidFill>
                  <a:srgbClr val="001D4D"/>
                </a:solidFill>
              </a:rPr>
              <a:t>, </a:t>
            </a:r>
            <a:r>
              <a:rPr lang="es-ES" altLang="es-ES" sz="2000" b="1" u="sng" spc="85" dirty="0">
                <a:solidFill>
                  <a:srgbClr val="001D4D"/>
                </a:solidFill>
              </a:rPr>
              <a:t>toda</a:t>
            </a:r>
            <a:r>
              <a:rPr lang="es-ES" altLang="es-ES" sz="2000" spc="85" dirty="0">
                <a:solidFill>
                  <a:srgbClr val="001D4D"/>
                </a:solidFill>
              </a:rPr>
              <a:t> la normativa y </a:t>
            </a:r>
            <a:r>
              <a:rPr lang="es-ES" altLang="es-ES" sz="2000" b="1" u="sng" spc="85" dirty="0" smtClean="0">
                <a:solidFill>
                  <a:srgbClr val="001D4D"/>
                </a:solidFill>
              </a:rPr>
              <a:t>todos</a:t>
            </a:r>
            <a:r>
              <a:rPr lang="es-ES" altLang="es-ES" sz="2000" spc="85" dirty="0" smtClean="0">
                <a:solidFill>
                  <a:srgbClr val="001D4D"/>
                </a:solidFill>
              </a:rPr>
              <a:t> los </a:t>
            </a:r>
            <a:r>
              <a:rPr lang="es-ES" altLang="es-ES" sz="2000" spc="85" dirty="0">
                <a:solidFill>
                  <a:srgbClr val="001D4D"/>
                </a:solidFill>
              </a:rPr>
              <a:t>instrumentos de planificación territorial o urbanística elaborados por las </a:t>
            </a:r>
            <a:r>
              <a:rPr lang="es-ES" altLang="es-ES" sz="2000" spc="85" dirty="0" smtClean="0">
                <a:solidFill>
                  <a:srgbClr val="001D4D"/>
                </a:solidFill>
              </a:rPr>
              <a:t>Administraciones </a:t>
            </a:r>
            <a:r>
              <a:rPr lang="es-ES" altLang="es-ES" sz="2000" spc="85" dirty="0">
                <a:solidFill>
                  <a:srgbClr val="001D4D"/>
                </a:solidFill>
              </a:rPr>
              <a:t>P</a:t>
            </a:r>
            <a:r>
              <a:rPr lang="es-ES" altLang="es-ES" sz="2000" spc="85" dirty="0" smtClean="0">
                <a:solidFill>
                  <a:srgbClr val="001D4D"/>
                </a:solidFill>
              </a:rPr>
              <a:t>úblicas competentes </a:t>
            </a:r>
            <a:r>
              <a:rPr lang="es-ES" altLang="es-ES" sz="2000" u="sng" spc="85" dirty="0" smtClean="0">
                <a:solidFill>
                  <a:srgbClr val="001D4D"/>
                </a:solidFill>
              </a:rPr>
              <a:t>deben estar alineados con </a:t>
            </a:r>
            <a:r>
              <a:rPr lang="es-ES" altLang="es-ES" sz="2000" u="sng" spc="85" dirty="0">
                <a:solidFill>
                  <a:srgbClr val="001D4D"/>
                </a:solidFill>
              </a:rPr>
              <a:t>la Ley </a:t>
            </a:r>
            <a:r>
              <a:rPr lang="es-ES" altLang="es-ES" sz="2000" u="sng" spc="85" dirty="0" smtClean="0">
                <a:solidFill>
                  <a:srgbClr val="001D4D"/>
                </a:solidFill>
              </a:rPr>
              <a:t>9/2014</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comparten dos sentencias del Tribunal Supremo que están relacionadas con el cumplimiento de esta DT 9ª.</a:t>
            </a: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33288725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120</a:t>
            </a:fld>
            <a:endParaRPr spc="13"/>
          </a:p>
        </p:txBody>
      </p:sp>
      <p:sp>
        <p:nvSpPr>
          <p:cNvPr id="17" name="Rectangle 2"/>
          <p:cNvSpPr txBox="1">
            <a:spLocks noChangeArrowheads="1"/>
          </p:cNvSpPr>
          <p:nvPr/>
        </p:nvSpPr>
        <p:spPr bwMode="auto">
          <a:xfrm>
            <a:off x="612915" y="135492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hlinkClick r:id="rId6"/>
              </a:rPr>
              <a:t>Ley 11/2022</a:t>
            </a:r>
            <a:r>
              <a:rPr lang="es-ES" altLang="es-ES" sz="1900" spc="85" dirty="0">
                <a:solidFill>
                  <a:srgbClr val="001D4D"/>
                </a:solidFill>
                <a:cs typeface="Trebuchet MS"/>
              </a:rPr>
              <a:t>, de 28 de junio, General de </a:t>
            </a:r>
            <a:r>
              <a:rPr lang="es-ES" altLang="es-ES" sz="1900" spc="85" dirty="0" smtClean="0">
                <a:solidFill>
                  <a:srgbClr val="001D4D"/>
                </a:solidFill>
                <a:cs typeface="Trebuchet MS"/>
              </a:rPr>
              <a:t>Telecomunicaciones.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Disposición adicional duodécima</a:t>
            </a:r>
            <a:r>
              <a:rPr lang="es-ES" altLang="es-ES" sz="1900" spc="85" dirty="0">
                <a:solidFill>
                  <a:srgbClr val="001D4D"/>
                </a:solidFill>
                <a:cs typeface="Trebuchet MS"/>
              </a:rPr>
              <a:t>. Creación de la Comisión sobre radiofrecuencias y </a:t>
            </a:r>
            <a:r>
              <a:rPr lang="es-ES" altLang="es-ES" sz="1900" spc="85" dirty="0" smtClean="0">
                <a:solidFill>
                  <a:srgbClr val="001D4D"/>
                </a:solidFill>
                <a:cs typeface="Trebuchet MS"/>
              </a:rPr>
              <a:t>salud.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cs typeface="Trebuchet MS"/>
              </a:rPr>
              <a:t>El </a:t>
            </a:r>
            <a:r>
              <a:rPr lang="es-ES" altLang="es-ES" sz="1900" b="1" spc="85" dirty="0">
                <a:solidFill>
                  <a:srgbClr val="001D4D"/>
                </a:solidFill>
                <a:cs typeface="Trebuchet MS"/>
                <a:hlinkClick r:id="rId7"/>
              </a:rPr>
              <a:t>Real Decreto 1066/2001</a:t>
            </a:r>
            <a:r>
              <a:rPr lang="es-ES" altLang="es-ES" sz="1900" spc="85" dirty="0">
                <a:solidFill>
                  <a:srgbClr val="001D4D"/>
                </a:solidFill>
                <a:cs typeface="Trebuchet MS"/>
              </a:rPr>
              <a:t>, de 28 de septiembre, por el que se aprobó el reglamento que establece las condiciones de protección del dominio público radioeléctrico, restricciones a las emisiones radioeléctricas y medidas de protección sanitaria frente a emisiones </a:t>
            </a:r>
            <a:r>
              <a:rPr lang="es-ES" altLang="es-ES" sz="1900" spc="85" dirty="0" smtClean="0">
                <a:solidFill>
                  <a:srgbClr val="001D4D"/>
                </a:solidFill>
                <a:cs typeface="Trebuchet MS"/>
              </a:rPr>
              <a:t>radioeléctricas.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cs typeface="Trebuchet MS"/>
              </a:rPr>
              <a:t>El </a:t>
            </a:r>
            <a:r>
              <a:rPr lang="es-ES" altLang="es-ES" sz="1900" b="1" spc="85" dirty="0">
                <a:solidFill>
                  <a:srgbClr val="001D4D"/>
                </a:solidFill>
                <a:cs typeface="Trebuchet MS"/>
                <a:hlinkClick r:id="rId8"/>
              </a:rPr>
              <a:t>Real Decreto 123/2017</a:t>
            </a:r>
            <a:r>
              <a:rPr lang="es-ES" altLang="es-ES" sz="1900" spc="85" dirty="0">
                <a:solidFill>
                  <a:srgbClr val="001D4D"/>
                </a:solidFill>
                <a:cs typeface="Trebuchet MS"/>
              </a:rPr>
              <a:t>, de 24 de febrero, por el que se aprueba el Reglamento sobre el uso del dominio público </a:t>
            </a:r>
            <a:r>
              <a:rPr lang="es-ES" altLang="es-ES" sz="1900" spc="85" dirty="0" smtClean="0">
                <a:solidFill>
                  <a:srgbClr val="001D4D"/>
                </a:solidFill>
                <a:cs typeface="Trebuchet MS"/>
              </a:rPr>
              <a:t>radioeléctrico.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L</a:t>
            </a:r>
            <a:r>
              <a:rPr lang="es-ES" altLang="es-ES" sz="1900" spc="85" dirty="0" smtClean="0">
                <a:solidFill>
                  <a:srgbClr val="001D4D"/>
                </a:solidFill>
                <a:cs typeface="Trebuchet MS"/>
              </a:rPr>
              <a:t>a </a:t>
            </a:r>
            <a:r>
              <a:rPr lang="es-ES" altLang="es-ES" sz="1900" b="1" spc="85" dirty="0">
                <a:solidFill>
                  <a:srgbClr val="001D4D"/>
                </a:solidFill>
                <a:cs typeface="Trebuchet MS"/>
                <a:hlinkClick r:id="rId9"/>
              </a:rPr>
              <a:t>Orden CTE/23/2002</a:t>
            </a:r>
            <a:r>
              <a:rPr lang="es-ES" altLang="es-ES" sz="1900" spc="85" dirty="0">
                <a:solidFill>
                  <a:srgbClr val="001D4D"/>
                </a:solidFill>
                <a:cs typeface="Trebuchet MS"/>
              </a:rPr>
              <a:t>, de 11 de enero, por la que se establecen condiciones para la presentación de determinados estudios y certificaciones por operadores de servicios de </a:t>
            </a:r>
            <a:r>
              <a:rPr lang="es-ES" altLang="es-ES" sz="1900" spc="85" dirty="0" smtClean="0">
                <a:solidFill>
                  <a:srgbClr val="001D4D"/>
                </a:solidFill>
                <a:cs typeface="Trebuchet MS"/>
              </a:rPr>
              <a:t>telecomunicaciones.</a:t>
            </a:r>
          </a:p>
        </p:txBody>
      </p:sp>
      <p:pic>
        <p:nvPicPr>
          <p:cNvPr id="18" name="Imagen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2"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68578" y="165433"/>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Normativa </a:t>
            </a:r>
            <a:r>
              <a:rPr lang="es-ES" sz="2032" b="1" spc="85" dirty="0">
                <a:solidFill>
                  <a:schemeClr val="accent1">
                    <a:lumMod val="75000"/>
                  </a:schemeClr>
                </a:solidFill>
                <a:cs typeface="Calibri"/>
              </a:rPr>
              <a:t>de aplicación</a:t>
            </a:r>
          </a:p>
        </p:txBody>
      </p:sp>
      <p:sp>
        <p:nvSpPr>
          <p:cNvPr id="24" name="CuadroTexto 23"/>
          <p:cNvSpPr txBox="1"/>
          <p:nvPr/>
        </p:nvSpPr>
        <p:spPr>
          <a:xfrm>
            <a:off x="192467" y="5948547"/>
            <a:ext cx="7126374"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a:t>
            </a:r>
            <a:r>
              <a:rPr lang="es-ES" sz="1200" spc="85" dirty="0">
                <a:solidFill>
                  <a:srgbClr val="001D4D"/>
                </a:solidFill>
              </a:rPr>
              <a:t>la Disposición adicional </a:t>
            </a:r>
            <a:r>
              <a:rPr lang="es-ES" sz="1200" spc="85" dirty="0" smtClean="0">
                <a:solidFill>
                  <a:srgbClr val="001D4D"/>
                </a:solidFill>
              </a:rPr>
              <a:t>duodécima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13"/>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8917585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121</a:t>
            </a:fld>
            <a:endParaRPr spc="13"/>
          </a:p>
        </p:txBody>
      </p:sp>
      <p:sp>
        <p:nvSpPr>
          <p:cNvPr id="17" name="Rectangle 2"/>
          <p:cNvSpPr txBox="1">
            <a:spLocks noChangeArrowheads="1"/>
          </p:cNvSpPr>
          <p:nvPr/>
        </p:nvSpPr>
        <p:spPr bwMode="auto">
          <a:xfrm>
            <a:off x="564846" y="144565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Ministerio de Asuntos Económicos y Transformación Digital tiene </a:t>
            </a:r>
            <a:r>
              <a:rPr lang="es-ES" altLang="es-ES" sz="1700" spc="85" dirty="0" smtClean="0">
                <a:solidFill>
                  <a:srgbClr val="001D4D"/>
                </a:solidFill>
                <a:cs typeface="Trebuchet MS"/>
              </a:rPr>
              <a:t>la competencia </a:t>
            </a:r>
            <a:r>
              <a:rPr lang="es-ES" altLang="es-ES" sz="1700" spc="85" dirty="0">
                <a:solidFill>
                  <a:srgbClr val="001D4D"/>
                </a:solidFill>
                <a:cs typeface="Trebuchet MS"/>
              </a:rPr>
              <a:t>exclusiva para realizar la inspección de telecomunicaciones </a:t>
            </a:r>
            <a:r>
              <a:rPr lang="es-ES" altLang="es-ES" sz="1700" spc="85" dirty="0" smtClean="0">
                <a:solidFill>
                  <a:srgbClr val="001D4D"/>
                </a:solidFill>
                <a:cs typeface="Trebuchet MS"/>
              </a:rPr>
              <a:t>en los </a:t>
            </a:r>
            <a:r>
              <a:rPr lang="es-ES" altLang="es-ES" sz="1700" spc="85" dirty="0">
                <a:solidFill>
                  <a:srgbClr val="001D4D"/>
                </a:solidFill>
                <a:cs typeface="Trebuchet MS"/>
              </a:rPr>
              <a:t>siguientes </a:t>
            </a:r>
            <a:r>
              <a:rPr lang="es-ES" altLang="es-ES" sz="1700" spc="85" dirty="0" smtClean="0">
                <a:solidFill>
                  <a:srgbClr val="001D4D"/>
                </a:solidFill>
                <a:cs typeface="Trebuchet MS"/>
              </a:rPr>
              <a:t>ámbitos (ver </a:t>
            </a:r>
            <a:r>
              <a:rPr lang="es-ES" altLang="es-ES" sz="1700" b="1" spc="85" dirty="0" smtClean="0">
                <a:solidFill>
                  <a:srgbClr val="001D4D"/>
                </a:solidFill>
                <a:cs typeface="Trebuchet MS"/>
              </a:rPr>
              <a:t>artículo 86.b</a:t>
            </a:r>
            <a:r>
              <a:rPr lang="es-ES" altLang="es-ES" sz="1700" spc="85" dirty="0" smtClean="0">
                <a:solidFill>
                  <a:srgbClr val="001D4D"/>
                </a:solidFill>
                <a:cs typeface="Trebuchet MS"/>
              </a:rPr>
              <a:t> de LGTEL):</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a:t>
            </a:r>
            <a:r>
              <a:rPr lang="es-ES" altLang="es-ES" sz="1700" u="sng" spc="85" dirty="0">
                <a:solidFill>
                  <a:srgbClr val="001D4D"/>
                </a:solidFill>
                <a:cs typeface="Trebuchet MS"/>
              </a:rPr>
              <a:t>inspección y el control de las instalaciones </a:t>
            </a:r>
            <a:r>
              <a:rPr lang="es-ES" altLang="es-ES" sz="1700" u="sng" spc="85" dirty="0" smtClean="0">
                <a:solidFill>
                  <a:srgbClr val="001D4D"/>
                </a:solidFill>
                <a:cs typeface="Trebuchet MS"/>
              </a:rPr>
              <a:t>radioeléctricas</a:t>
            </a:r>
            <a:r>
              <a:rPr lang="es-ES" altLang="es-ES" sz="1700" spc="85" dirty="0" smtClean="0">
                <a:solidFill>
                  <a:srgbClr val="001D4D"/>
                </a:solidFill>
                <a:cs typeface="Trebuchet MS"/>
              </a:rPr>
              <a:t>, </a:t>
            </a:r>
            <a:r>
              <a:rPr lang="es-ES" altLang="es-ES" sz="1700" spc="85" dirty="0">
                <a:solidFill>
                  <a:srgbClr val="001D4D"/>
                </a:solidFill>
                <a:cs typeface="Trebuchet MS"/>
              </a:rPr>
              <a:t>así como de los servicios y de las redes de </a:t>
            </a:r>
            <a:r>
              <a:rPr lang="es-ES" altLang="es-ES" sz="1700" spc="85" dirty="0" smtClean="0">
                <a:solidFill>
                  <a:srgbClr val="001D4D"/>
                </a:solidFill>
                <a:cs typeface="Trebuchet MS"/>
              </a:rPr>
              <a:t>telecomunicaciones.</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Reconocimiento </a:t>
            </a:r>
            <a:r>
              <a:rPr lang="es-ES" altLang="es-ES" sz="1700" spc="85" dirty="0">
                <a:solidFill>
                  <a:srgbClr val="001D4D"/>
                </a:solidFill>
                <a:cs typeface="Trebuchet MS"/>
              </a:rPr>
              <a:t>técnico de las instalaciones </a:t>
            </a:r>
            <a:r>
              <a:rPr lang="es-ES" altLang="es-ES" sz="1700" u="sng" spc="85" dirty="0">
                <a:solidFill>
                  <a:srgbClr val="001D4D"/>
                </a:solidFill>
                <a:cs typeface="Trebuchet MS"/>
              </a:rPr>
              <a:t>previo a la </a:t>
            </a:r>
            <a:r>
              <a:rPr lang="es-ES" altLang="es-ES" sz="1700" u="sng" spc="85" dirty="0" smtClean="0">
                <a:solidFill>
                  <a:srgbClr val="001D4D"/>
                </a:solidFill>
                <a:cs typeface="Trebuchet MS"/>
              </a:rPr>
              <a:t>autorización para </a:t>
            </a:r>
            <a:r>
              <a:rPr lang="es-ES" altLang="es-ES" sz="1700" u="sng" spc="85" dirty="0">
                <a:solidFill>
                  <a:srgbClr val="001D4D"/>
                </a:solidFill>
                <a:cs typeface="Trebuchet MS"/>
              </a:rPr>
              <a:t>la puesta en servicio (APS) de las estaciones </a:t>
            </a:r>
            <a:r>
              <a:rPr lang="es-ES" altLang="es-ES" sz="1700" u="sng" spc="85" dirty="0" smtClean="0">
                <a:solidFill>
                  <a:srgbClr val="001D4D"/>
                </a:solidFill>
                <a:cs typeface="Trebuchet MS"/>
              </a:rPr>
              <a:t>radioeléctricas</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Verificación del uso efectivo y eficiente del dominio público radioeléctrico por los titulares de derechos de </a:t>
            </a:r>
            <a:r>
              <a:rPr lang="es-ES" altLang="es-ES" sz="1700" spc="85" dirty="0" smtClean="0">
                <a:solidFill>
                  <a:srgbClr val="001D4D"/>
                </a:solidFill>
                <a:cs typeface="Trebuchet MS"/>
              </a:rPr>
              <a:t>uso.</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Medición de los </a:t>
            </a:r>
            <a:r>
              <a:rPr lang="es-ES" altLang="es-ES" sz="1700" u="sng" spc="85" dirty="0">
                <a:solidFill>
                  <a:srgbClr val="001D4D"/>
                </a:solidFill>
                <a:cs typeface="Trebuchet MS"/>
              </a:rPr>
              <a:t>niveles de exposición radioeléctrica</a:t>
            </a:r>
            <a:r>
              <a:rPr lang="es-ES" altLang="es-ES" sz="1700" spc="85" dirty="0">
                <a:solidFill>
                  <a:srgbClr val="001D4D"/>
                </a:solidFill>
                <a:cs typeface="Trebuchet MS"/>
              </a:rPr>
              <a:t> (NER) </a:t>
            </a:r>
            <a:r>
              <a:rPr lang="es-ES" altLang="es-ES" sz="1700" spc="85" dirty="0" smtClean="0">
                <a:solidFill>
                  <a:srgbClr val="001D4D"/>
                </a:solidFill>
                <a:cs typeface="Trebuchet MS"/>
              </a:rPr>
              <a:t>y </a:t>
            </a:r>
            <a:r>
              <a:rPr lang="es-ES" altLang="es-ES" sz="1700" u="sng" spc="85" dirty="0" smtClean="0">
                <a:solidFill>
                  <a:srgbClr val="001D4D"/>
                </a:solidFill>
                <a:cs typeface="Trebuchet MS"/>
              </a:rPr>
              <a:t>verificación </a:t>
            </a:r>
            <a:r>
              <a:rPr lang="es-ES" altLang="es-ES" sz="1700" u="sng" spc="85" dirty="0">
                <a:solidFill>
                  <a:srgbClr val="001D4D"/>
                </a:solidFill>
                <a:cs typeface="Trebuchet MS"/>
              </a:rPr>
              <a:t>de que se encuentran por debajo de los límites </a:t>
            </a:r>
            <a:r>
              <a:rPr lang="es-ES" altLang="es-ES" sz="1700" u="sng" spc="85" dirty="0" smtClean="0">
                <a:solidFill>
                  <a:srgbClr val="001D4D"/>
                </a:solidFill>
                <a:cs typeface="Trebuchet MS"/>
              </a:rPr>
              <a:t>máximos permitidos</a:t>
            </a:r>
            <a:r>
              <a:rPr lang="es-ES" altLang="es-ES" sz="1700"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Comprobación </a:t>
            </a:r>
            <a:r>
              <a:rPr lang="es-ES" altLang="es-ES" sz="1700" spc="85" dirty="0">
                <a:solidFill>
                  <a:srgbClr val="001D4D"/>
                </a:solidFill>
                <a:cs typeface="Trebuchet MS"/>
              </a:rPr>
              <a:t>técnica de emisiones radioeléctricas (CTER) y </a:t>
            </a:r>
            <a:r>
              <a:rPr lang="es-ES" altLang="es-ES" sz="1700" spc="85" dirty="0" smtClean="0">
                <a:solidFill>
                  <a:srgbClr val="001D4D"/>
                </a:solidFill>
                <a:cs typeface="Trebuchet MS"/>
              </a:rPr>
              <a:t>su adecuación </a:t>
            </a:r>
            <a:r>
              <a:rPr lang="es-ES" altLang="es-ES" sz="1700" spc="85" dirty="0">
                <a:solidFill>
                  <a:srgbClr val="001D4D"/>
                </a:solidFill>
                <a:cs typeface="Trebuchet MS"/>
              </a:rPr>
              <a:t>a los derechos de uso otorgados y a los parámetros </a:t>
            </a:r>
            <a:r>
              <a:rPr lang="es-ES" altLang="es-ES" sz="1700" spc="85" dirty="0" smtClean="0">
                <a:solidFill>
                  <a:srgbClr val="001D4D"/>
                </a:solidFill>
                <a:cs typeface="Trebuchet MS"/>
              </a:rPr>
              <a:t>técnicos de </a:t>
            </a:r>
            <a:r>
              <a:rPr lang="es-ES" altLang="es-ES" sz="1700" spc="85" dirty="0">
                <a:solidFill>
                  <a:srgbClr val="001D4D"/>
                </a:solidFill>
                <a:cs typeface="Trebuchet MS"/>
              </a:rPr>
              <a:t>utilización autorizados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2789"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Acciones </a:t>
            </a:r>
            <a:r>
              <a:rPr lang="es-ES" sz="2032" b="1" spc="85" dirty="0">
                <a:solidFill>
                  <a:schemeClr val="accent1">
                    <a:lumMod val="75000"/>
                  </a:schemeClr>
                </a:solidFill>
                <a:cs typeface="Calibri"/>
              </a:rPr>
              <a:t>de Supervisión y Control</a:t>
            </a:r>
          </a:p>
        </p:txBody>
      </p:sp>
      <p:sp>
        <p:nvSpPr>
          <p:cNvPr id="24" name="CuadroTexto 23"/>
          <p:cNvSpPr txBox="1"/>
          <p:nvPr/>
        </p:nvSpPr>
        <p:spPr>
          <a:xfrm>
            <a:off x="192467" y="5948547"/>
            <a:ext cx="11479361"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a:t>
            </a:r>
            <a:r>
              <a:rPr lang="es-ES" sz="1200" spc="85" dirty="0">
                <a:solidFill>
                  <a:srgbClr val="001D4D"/>
                </a:solidFill>
              </a:rPr>
              <a:t>86 </a:t>
            </a:r>
            <a:r>
              <a:rPr lang="es-ES" sz="1200" i="1" spc="85" dirty="0">
                <a:solidFill>
                  <a:srgbClr val="001D4D"/>
                </a:solidFill>
              </a:rPr>
              <a:t>Facultades del Gobierno para la administración del dominio público </a:t>
            </a:r>
            <a:r>
              <a:rPr lang="es-ES" sz="1200" i="1" spc="85" dirty="0" smtClean="0">
                <a:solidFill>
                  <a:srgbClr val="001D4D"/>
                </a:solidFill>
              </a:rPr>
              <a:t>radioeléctrico </a:t>
            </a:r>
            <a:r>
              <a:rPr lang="es-ES" sz="1200" spc="85" dirty="0" smtClean="0">
                <a:solidFill>
                  <a:srgbClr val="001D4D"/>
                </a:solidFill>
              </a:rPr>
              <a:t>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927284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122</a:t>
            </a:fld>
            <a:endParaRPr spc="13"/>
          </a:p>
        </p:txBody>
      </p:sp>
      <p:sp>
        <p:nvSpPr>
          <p:cNvPr id="17" name="Rectangle 2"/>
          <p:cNvSpPr txBox="1">
            <a:spLocks noChangeArrowheads="1"/>
          </p:cNvSpPr>
          <p:nvPr/>
        </p:nvSpPr>
        <p:spPr bwMode="auto">
          <a:xfrm>
            <a:off x="564846" y="1373805"/>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Ministerio de Asuntos Económicos y Transformación Digital tiene </a:t>
            </a:r>
            <a:r>
              <a:rPr lang="es-ES" altLang="es-ES" sz="1700" spc="85" dirty="0" smtClean="0">
                <a:solidFill>
                  <a:srgbClr val="001D4D"/>
                </a:solidFill>
                <a:cs typeface="Trebuchet MS"/>
              </a:rPr>
              <a:t>la competencia </a:t>
            </a:r>
            <a:r>
              <a:rPr lang="es-ES" altLang="es-ES" sz="1700" spc="85" dirty="0">
                <a:solidFill>
                  <a:srgbClr val="001D4D"/>
                </a:solidFill>
                <a:cs typeface="Trebuchet MS"/>
              </a:rPr>
              <a:t>exclusiva para realizar la inspección de telecomunicaciones </a:t>
            </a:r>
            <a:r>
              <a:rPr lang="es-ES" altLang="es-ES" sz="1700" spc="85" dirty="0" smtClean="0">
                <a:solidFill>
                  <a:srgbClr val="001D4D"/>
                </a:solidFill>
                <a:cs typeface="Trebuchet MS"/>
              </a:rPr>
              <a:t>en los </a:t>
            </a:r>
            <a:r>
              <a:rPr lang="es-ES" altLang="es-ES" sz="1700" spc="85" dirty="0">
                <a:solidFill>
                  <a:srgbClr val="001D4D"/>
                </a:solidFill>
                <a:cs typeface="Trebuchet MS"/>
              </a:rPr>
              <a:t>siguientes </a:t>
            </a:r>
            <a:r>
              <a:rPr lang="es-ES" altLang="es-ES" sz="1700" spc="85" dirty="0" smtClean="0">
                <a:solidFill>
                  <a:srgbClr val="001D4D"/>
                </a:solidFill>
                <a:cs typeface="Trebuchet MS"/>
              </a:rPr>
              <a:t>ámbitos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Anualmente, se </a:t>
            </a:r>
            <a:r>
              <a:rPr lang="es-ES" altLang="es-ES" sz="1700" u="sng" spc="85" dirty="0" smtClean="0">
                <a:solidFill>
                  <a:srgbClr val="001D4D"/>
                </a:solidFill>
                <a:cs typeface="Trebuchet MS"/>
              </a:rPr>
              <a:t>lleva a cabo </a:t>
            </a:r>
            <a:r>
              <a:rPr lang="es-ES" altLang="es-ES" sz="1700" u="sng" spc="85" dirty="0">
                <a:solidFill>
                  <a:srgbClr val="001D4D"/>
                </a:solidFill>
                <a:cs typeface="Trebuchet MS"/>
              </a:rPr>
              <a:t>un plan de inspección</a:t>
            </a:r>
            <a:r>
              <a:rPr lang="es-ES" altLang="es-ES" sz="1700" spc="85" dirty="0">
                <a:solidFill>
                  <a:srgbClr val="001D4D"/>
                </a:solidFill>
                <a:cs typeface="Trebuchet MS"/>
              </a:rPr>
              <a:t>. Desde 2003 se han hecho casi 2,5 millones de mediciones, incluidos espacios sensibles y </a:t>
            </a:r>
            <a:r>
              <a:rPr lang="es-ES" altLang="es-ES" sz="1700" spc="85" dirty="0" smtClean="0">
                <a:solidFill>
                  <a:srgbClr val="001D4D"/>
                </a:solidFill>
                <a:cs typeface="Trebuchet MS"/>
              </a:rPr>
              <a:t>los </a:t>
            </a:r>
            <a:r>
              <a:rPr lang="es-ES" altLang="es-ES" sz="1700" spc="85" dirty="0">
                <a:solidFill>
                  <a:srgbClr val="001D4D"/>
                </a:solidFill>
                <a:cs typeface="Trebuchet MS"/>
              </a:rPr>
              <a:t>niveles de emisión están </a:t>
            </a:r>
            <a:r>
              <a:rPr lang="es-ES" altLang="es-ES" sz="1700" b="1" u="sng" spc="85" dirty="0">
                <a:solidFill>
                  <a:srgbClr val="001D4D"/>
                </a:solidFill>
                <a:cs typeface="Trebuchet MS"/>
              </a:rPr>
              <a:t>muy por debajo</a:t>
            </a:r>
            <a:r>
              <a:rPr lang="es-ES" altLang="es-ES" sz="1700" b="1" spc="85" dirty="0">
                <a:solidFill>
                  <a:srgbClr val="001D4D"/>
                </a:solidFill>
                <a:cs typeface="Trebuchet MS"/>
              </a:rPr>
              <a:t> </a:t>
            </a:r>
            <a:r>
              <a:rPr lang="es-ES" altLang="es-ES" sz="1700" spc="85" dirty="0">
                <a:solidFill>
                  <a:srgbClr val="001D4D"/>
                </a:solidFill>
                <a:cs typeface="Trebuchet MS"/>
              </a:rPr>
              <a:t>de los límites </a:t>
            </a:r>
            <a:r>
              <a:rPr lang="es-ES" altLang="es-ES" sz="1700" spc="85" dirty="0" smtClean="0">
                <a:solidFill>
                  <a:srgbClr val="001D4D"/>
                </a:solidFill>
                <a:cs typeface="Trebuchet MS"/>
              </a:rPr>
              <a:t>regulados.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Web con información del Ministerio acerca </a:t>
            </a:r>
            <a:r>
              <a:rPr lang="es-ES" altLang="es-ES" sz="1700" spc="85" dirty="0">
                <a:solidFill>
                  <a:srgbClr val="001D4D"/>
                </a:solidFill>
                <a:cs typeface="Trebuchet MS"/>
              </a:rPr>
              <a:t>de inspecciones: </a:t>
            </a:r>
            <a:r>
              <a:rPr lang="es-ES" altLang="es-ES" sz="1700" spc="85" dirty="0" smtClean="0">
                <a:solidFill>
                  <a:srgbClr val="001D4D"/>
                </a:solidFill>
                <a:cs typeface="Trebuchet MS"/>
                <a:hlinkClick r:id="rId6"/>
              </a:rPr>
              <a:t>Informes e inspección de niveles de exposición</a:t>
            </a: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Los </a:t>
            </a:r>
            <a:r>
              <a:rPr lang="es-ES" altLang="es-ES" sz="1700" spc="85" dirty="0">
                <a:solidFill>
                  <a:srgbClr val="001D4D"/>
                </a:solidFill>
                <a:cs typeface="Trebuchet MS"/>
              </a:rPr>
              <a:t>funcionarios destinados </a:t>
            </a:r>
            <a:r>
              <a:rPr lang="es-ES" altLang="es-ES" sz="1700" spc="85" dirty="0" smtClean="0">
                <a:solidFill>
                  <a:srgbClr val="001D4D"/>
                </a:solidFill>
                <a:cs typeface="Trebuchet MS"/>
              </a:rPr>
              <a:t>las </a:t>
            </a:r>
            <a:r>
              <a:rPr lang="es-ES" altLang="es-ES" sz="1700" u="sng" spc="85" dirty="0" smtClean="0">
                <a:solidFill>
                  <a:srgbClr val="001D4D"/>
                </a:solidFill>
                <a:cs typeface="Trebuchet MS"/>
              </a:rPr>
              <a:t>Jefaturas </a:t>
            </a:r>
            <a:r>
              <a:rPr lang="es-ES" altLang="es-ES" sz="1700" u="sng" spc="85" dirty="0">
                <a:solidFill>
                  <a:srgbClr val="001D4D"/>
                </a:solidFill>
                <a:cs typeface="Trebuchet MS"/>
              </a:rPr>
              <a:t>Provinciales de Inspección </a:t>
            </a:r>
            <a:r>
              <a:rPr lang="es-ES" altLang="es-ES" sz="1700" u="sng" spc="85" dirty="0" smtClean="0">
                <a:solidFill>
                  <a:srgbClr val="001D4D"/>
                </a:solidFill>
                <a:cs typeface="Trebuchet MS"/>
              </a:rPr>
              <a:t>de Telecomunicaciones</a:t>
            </a:r>
            <a:r>
              <a:rPr lang="es-ES" altLang="es-ES" sz="1700" spc="85" dirty="0" smtClean="0">
                <a:solidFill>
                  <a:srgbClr val="001D4D"/>
                </a:solidFill>
                <a:cs typeface="Trebuchet MS"/>
              </a:rPr>
              <a:t> </a:t>
            </a:r>
            <a:r>
              <a:rPr lang="es-ES" altLang="es-ES" sz="1700" spc="85" dirty="0">
                <a:solidFill>
                  <a:srgbClr val="001D4D"/>
                </a:solidFill>
                <a:cs typeface="Trebuchet MS"/>
              </a:rPr>
              <a:t>en el ejercicio de sus funciones inspectoras </a:t>
            </a:r>
            <a:r>
              <a:rPr lang="es-ES" altLang="es-ES" sz="1700" spc="85" dirty="0" smtClean="0">
                <a:solidFill>
                  <a:srgbClr val="001D4D"/>
                </a:solidFill>
                <a:cs typeface="Trebuchet MS"/>
              </a:rPr>
              <a:t>en materia </a:t>
            </a:r>
            <a:r>
              <a:rPr lang="es-ES" altLang="es-ES" sz="1700" spc="85" dirty="0">
                <a:solidFill>
                  <a:srgbClr val="001D4D"/>
                </a:solidFill>
                <a:cs typeface="Trebuchet MS"/>
              </a:rPr>
              <a:t>de telecomunicaciones, </a:t>
            </a:r>
            <a:r>
              <a:rPr lang="es-ES" altLang="es-ES" sz="1700" u="sng" spc="85" dirty="0">
                <a:solidFill>
                  <a:srgbClr val="001D4D"/>
                </a:solidFill>
                <a:cs typeface="Trebuchet MS"/>
              </a:rPr>
              <a:t>tienen la consideración de </a:t>
            </a:r>
            <a:r>
              <a:rPr lang="es-ES" altLang="es-ES" sz="1700" u="sng" spc="85" dirty="0" smtClean="0">
                <a:solidFill>
                  <a:srgbClr val="001D4D"/>
                </a:solidFill>
                <a:cs typeface="Trebuchet MS"/>
              </a:rPr>
              <a:t>autoridad pública</a:t>
            </a:r>
            <a:r>
              <a:rPr lang="es-ES" altLang="es-ES" sz="1700" spc="85" dirty="0" smtClean="0">
                <a:solidFill>
                  <a:srgbClr val="001D4D"/>
                </a:solidFill>
                <a:cs typeface="Trebuchet MS"/>
              </a:rPr>
              <a:t>. </a:t>
            </a:r>
            <a:r>
              <a:rPr lang="es-ES" altLang="es-ES" sz="1700" spc="85" dirty="0">
                <a:solidFill>
                  <a:srgbClr val="001D4D"/>
                </a:solidFill>
                <a:cs typeface="Trebuchet MS"/>
              </a:rPr>
              <a:t>Estos funcionarios pueden realizar comprobaciones, inspecciones </a:t>
            </a:r>
            <a:r>
              <a:rPr lang="es-ES" altLang="es-ES" sz="1700" spc="85" dirty="0" smtClean="0">
                <a:solidFill>
                  <a:srgbClr val="001D4D"/>
                </a:solidFill>
                <a:cs typeface="Trebuchet MS"/>
              </a:rPr>
              <a:t>o auditorías </a:t>
            </a:r>
            <a:r>
              <a:rPr lang="es-ES" altLang="es-ES" sz="1700" spc="85" dirty="0">
                <a:solidFill>
                  <a:srgbClr val="001D4D"/>
                </a:solidFill>
                <a:cs typeface="Trebuchet MS"/>
              </a:rPr>
              <a:t>de las redes de telecomunicaciones en el interior de edificios </a:t>
            </a:r>
            <a:r>
              <a:rPr lang="es-ES" altLang="es-ES" sz="1700" spc="85" dirty="0" smtClean="0">
                <a:solidFill>
                  <a:srgbClr val="001D4D"/>
                </a:solidFill>
                <a:cs typeface="Trebuchet MS"/>
              </a:rPr>
              <a:t>y de </a:t>
            </a:r>
            <a:r>
              <a:rPr lang="es-ES" altLang="es-ES" sz="1700" spc="85" dirty="0">
                <a:solidFill>
                  <a:srgbClr val="001D4D"/>
                </a:solidFill>
                <a:cs typeface="Trebuchet MS"/>
              </a:rPr>
              <a:t>los servicios que prestan</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Todas las personas, físicas o jurídicas, implicadas en actividades </a:t>
            </a:r>
            <a:r>
              <a:rPr lang="es-ES" altLang="es-ES" sz="1700" u="sng" spc="85" dirty="0" smtClean="0">
                <a:solidFill>
                  <a:srgbClr val="001D4D"/>
                </a:solidFill>
                <a:cs typeface="Trebuchet MS"/>
              </a:rPr>
              <a:t>de comunicaciones </a:t>
            </a:r>
            <a:r>
              <a:rPr lang="es-ES" altLang="es-ES" sz="1700" u="sng" spc="85" dirty="0">
                <a:solidFill>
                  <a:srgbClr val="001D4D"/>
                </a:solidFill>
                <a:cs typeface="Trebuchet MS"/>
              </a:rPr>
              <a:t>electrónicas o que den soporte a dichas </a:t>
            </a:r>
            <a:r>
              <a:rPr lang="es-ES" altLang="es-ES" sz="1700" u="sng" spc="85" dirty="0" smtClean="0">
                <a:solidFill>
                  <a:srgbClr val="001D4D"/>
                </a:solidFill>
                <a:cs typeface="Trebuchet MS"/>
              </a:rPr>
              <a:t>actividades, directa </a:t>
            </a:r>
            <a:r>
              <a:rPr lang="es-ES" altLang="es-ES" sz="1700" u="sng" spc="85" dirty="0">
                <a:solidFill>
                  <a:srgbClr val="001D4D"/>
                </a:solidFill>
                <a:cs typeface="Trebuchet MS"/>
              </a:rPr>
              <a:t>o indirectamente, están obligadas a colaborar con la </a:t>
            </a:r>
            <a:r>
              <a:rPr lang="es-ES" altLang="es-ES" sz="1700" u="sng" spc="85" dirty="0" smtClean="0">
                <a:solidFill>
                  <a:srgbClr val="001D4D"/>
                </a:solidFill>
                <a:cs typeface="Trebuchet MS"/>
              </a:rPr>
              <a:t>inspección de </a:t>
            </a:r>
            <a:r>
              <a:rPr lang="es-ES" altLang="es-ES" sz="1700" u="sng" spc="85" dirty="0">
                <a:solidFill>
                  <a:srgbClr val="001D4D"/>
                </a:solidFill>
                <a:cs typeface="Trebuchet MS"/>
              </a:rPr>
              <a:t>telecomunicaciones</a:t>
            </a:r>
            <a:r>
              <a:rPr lang="es-ES" altLang="es-ES" sz="1700" spc="85" dirty="0">
                <a:solidFill>
                  <a:srgbClr val="001D4D"/>
                </a:solidFill>
                <a:cs typeface="Trebuchet MS"/>
              </a:rPr>
              <a:t>, a poner a su disposición la </a:t>
            </a:r>
            <a:r>
              <a:rPr lang="es-ES" altLang="es-ES" sz="1700" spc="85" dirty="0" smtClean="0">
                <a:solidFill>
                  <a:srgbClr val="001D4D"/>
                </a:solidFill>
                <a:cs typeface="Trebuchet MS"/>
              </a:rPr>
              <a:t>información, documentación </a:t>
            </a:r>
            <a:r>
              <a:rPr lang="es-ES" altLang="es-ES" sz="1700" spc="85" dirty="0">
                <a:solidFill>
                  <a:srgbClr val="001D4D"/>
                </a:solidFill>
                <a:cs typeface="Trebuchet MS"/>
              </a:rPr>
              <a:t>y equipos que les sean requeridos, a facilitar el acceso </a:t>
            </a:r>
            <a:r>
              <a:rPr lang="es-ES" altLang="es-ES" sz="1700" spc="85" dirty="0" smtClean="0">
                <a:solidFill>
                  <a:srgbClr val="001D4D"/>
                </a:solidFill>
                <a:cs typeface="Trebuchet MS"/>
              </a:rPr>
              <a:t>de los </a:t>
            </a:r>
            <a:r>
              <a:rPr lang="es-ES" altLang="es-ES" sz="1700" spc="85" dirty="0">
                <a:solidFill>
                  <a:srgbClr val="001D4D"/>
                </a:solidFill>
                <a:cs typeface="Trebuchet MS"/>
              </a:rPr>
              <a:t>inspectores de telecomunicaciones a sus instalaciones, y a </a:t>
            </a:r>
            <a:r>
              <a:rPr lang="es-ES" altLang="es-ES" sz="1700" spc="85" dirty="0" smtClean="0">
                <a:solidFill>
                  <a:srgbClr val="001D4D"/>
                </a:solidFill>
                <a:cs typeface="Trebuchet MS"/>
              </a:rPr>
              <a:t>someterse a </a:t>
            </a:r>
            <a:r>
              <a:rPr lang="es-ES" altLang="es-ES" sz="1700" spc="85" dirty="0">
                <a:solidFill>
                  <a:srgbClr val="001D4D"/>
                </a:solidFill>
                <a:cs typeface="Trebuchet MS"/>
              </a:rPr>
              <a:t>sus </a:t>
            </a:r>
            <a:r>
              <a:rPr lang="es-ES" altLang="es-ES" sz="1700" spc="85" dirty="0" smtClean="0">
                <a:solidFill>
                  <a:srgbClr val="001D4D"/>
                </a:solidFill>
                <a:cs typeface="Trebuchet MS"/>
              </a:rPr>
              <a:t>inspecciones.</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1992789"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Acciones </a:t>
            </a:r>
            <a:r>
              <a:rPr lang="es-ES" sz="2032" b="1" spc="85" dirty="0">
                <a:solidFill>
                  <a:schemeClr val="accent1">
                    <a:lumMod val="75000"/>
                  </a:schemeClr>
                </a:solidFill>
                <a:cs typeface="Calibri"/>
              </a:rPr>
              <a:t>de Supervisión y Control</a:t>
            </a:r>
          </a:p>
        </p:txBody>
      </p:sp>
    </p:spTree>
    <p:extLst>
      <p:ext uri="{BB962C8B-B14F-4D97-AF65-F5344CB8AC3E}">
        <p14:creationId xmlns:p14="http://schemas.microsoft.com/office/powerpoint/2010/main" val="185288902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27680" y="111175"/>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y Salud Pública</a:t>
            </a:r>
            <a:endParaRPr lang="es-ES" sz="2032" b="1" spc="85" dirty="0">
              <a:solidFill>
                <a:schemeClr val="accent1">
                  <a:lumMod val="75000"/>
                </a:schemeClr>
              </a:solidFill>
              <a:cs typeface="Calibri"/>
            </a:endParaRPr>
          </a:p>
        </p:txBody>
      </p:sp>
      <p:sp>
        <p:nvSpPr>
          <p:cNvPr id="8" name="Elipse 7"/>
          <p:cNvSpPr/>
          <p:nvPr/>
        </p:nvSpPr>
        <p:spPr>
          <a:xfrm>
            <a:off x="5320926" y="3149846"/>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371297"/>
          </a:xfrm>
          <a:prstGeom prst="borderCallout2">
            <a:avLst>
              <a:gd name="adj1" fmla="val 46832"/>
              <a:gd name="adj2" fmla="val 101039"/>
              <a:gd name="adj3" fmla="val 42932"/>
              <a:gd name="adj4" fmla="val 103808"/>
              <a:gd name="adj5" fmla="val 45932"/>
              <a:gd name="adj6" fmla="val 1080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¿Por qué no hay impacto en la Salud Pública por las emisiones radioeléctricas?</a:t>
            </a:r>
          </a:p>
          <a:p>
            <a:pPr marL="342900" indent="-342900">
              <a:buFont typeface="+mj-lt"/>
              <a:buAutoNum type="arabicPeriod"/>
            </a:pPr>
            <a:r>
              <a:rPr lang="es-ES" sz="1300" dirty="0" smtClean="0">
                <a:solidFill>
                  <a:schemeClr val="tx1"/>
                </a:solidFill>
              </a:rPr>
              <a:t>La</a:t>
            </a:r>
            <a:r>
              <a:rPr lang="es-ES" sz="1300" b="1" dirty="0" smtClean="0">
                <a:solidFill>
                  <a:srgbClr val="00B0F0"/>
                </a:solidFill>
              </a:rPr>
              <a:t> comunidad científica</a:t>
            </a:r>
            <a:r>
              <a:rPr lang="es-ES" sz="1300" dirty="0" smtClean="0">
                <a:solidFill>
                  <a:schemeClr val="tx1"/>
                </a:solidFill>
              </a:rPr>
              <a:t>, nacional e internacional, </a:t>
            </a:r>
            <a:r>
              <a:rPr lang="es-ES" sz="1300" b="1" dirty="0" smtClean="0">
                <a:solidFill>
                  <a:srgbClr val="00B0F0"/>
                </a:solidFill>
              </a:rPr>
              <a:t>está de acuerdo en que la potencia generada por las estaciones radioeléctricas de telecomunicaciones es demasiado baja para producir riesgos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Las estaciones radioeléctricas de telecomunicaciones </a:t>
            </a:r>
            <a:r>
              <a:rPr lang="es-ES" sz="1300" b="1" dirty="0" smtClean="0">
                <a:solidFill>
                  <a:srgbClr val="00B0F0"/>
                </a:solidFill>
              </a:rPr>
              <a:t>emiten radiaciones no ionizantes</a:t>
            </a:r>
            <a:r>
              <a:rPr lang="es-ES" sz="1300" dirty="0" smtClean="0">
                <a:solidFill>
                  <a:schemeClr val="tx1"/>
                </a:solidFill>
              </a:rPr>
              <a:t>, es decir, no tienen la energía suficiente para alterar las estructuras celulares. Por tanto, </a:t>
            </a:r>
            <a:r>
              <a:rPr lang="es-ES" sz="1300" b="1" dirty="0" smtClean="0">
                <a:solidFill>
                  <a:srgbClr val="00B0F0"/>
                </a:solidFill>
              </a:rPr>
              <a:t>ni emiten ni crean radioactividad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El </a:t>
            </a:r>
            <a:r>
              <a:rPr lang="es-ES" sz="1300" b="1" dirty="0" smtClean="0">
                <a:solidFill>
                  <a:srgbClr val="00B0F0"/>
                </a:solidFill>
              </a:rPr>
              <a:t>Comité Científico Asesor en Radiofrecuencias y Salud</a:t>
            </a:r>
            <a:r>
              <a:rPr lang="es-ES" sz="1300" dirty="0" smtClean="0">
                <a:solidFill>
                  <a:schemeClr val="tx1"/>
                </a:solidFill>
              </a:rPr>
              <a:t> (CCARS) en sus análisis e informes concluye que</a:t>
            </a:r>
            <a:r>
              <a:rPr lang="es-ES" sz="1300" b="1" dirty="0" smtClean="0">
                <a:solidFill>
                  <a:srgbClr val="00B0F0"/>
                </a:solidFill>
              </a:rPr>
              <a:t> no hay indicios de que la exposición a las emisiones de las antenas de telefonía móvil sea peligrosa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 normativa actualmente vigente en España asegura que:</a:t>
            </a:r>
          </a:p>
          <a:p>
            <a:pPr marL="800100" lvl="1" indent="-342900">
              <a:buFont typeface="+mj-lt"/>
              <a:buAutoNum type="alphaLcParenR"/>
            </a:pPr>
            <a:r>
              <a:rPr lang="es-ES" sz="1300" dirty="0" smtClean="0">
                <a:solidFill>
                  <a:schemeClr val="tx1"/>
                </a:solidFill>
              </a:rPr>
              <a:t>Se establecen </a:t>
            </a:r>
            <a:r>
              <a:rPr lang="es-ES" sz="1300" b="1" dirty="0" smtClean="0">
                <a:solidFill>
                  <a:srgbClr val="00B0F0"/>
                </a:solidFill>
              </a:rPr>
              <a:t>condiciones de protección del dominio público radioeléctrico y restricciones a las emisiones radioeléctricas</a:t>
            </a:r>
            <a:r>
              <a:rPr lang="es-ES" sz="1300" dirty="0" smtClean="0">
                <a:solidFill>
                  <a:schemeClr val="tx1"/>
                </a:solidFill>
              </a:rPr>
              <a:t>, así como medidas de protección sanitaria frente a dichas emisiones, tal que se asegura la Salud Pública de los ciudadanos.</a:t>
            </a:r>
          </a:p>
          <a:p>
            <a:pPr marL="800100" lvl="1" indent="-342900">
              <a:buFont typeface="+mj-lt"/>
              <a:buAutoNum type="alphaLcParenR"/>
            </a:pPr>
            <a:r>
              <a:rPr lang="es-ES" sz="1300" dirty="0" smtClean="0">
                <a:solidFill>
                  <a:schemeClr val="tx1"/>
                </a:solidFill>
              </a:rPr>
              <a:t>Existen </a:t>
            </a:r>
            <a:r>
              <a:rPr lang="es-ES" sz="1300" b="1" dirty="0" smtClean="0">
                <a:solidFill>
                  <a:srgbClr val="00B0F0"/>
                </a:solidFill>
              </a:rPr>
              <a:t>actividades de Supervisión y Control de las emisiones radioeléctricas</a:t>
            </a:r>
            <a:r>
              <a:rPr lang="es-ES" sz="1300" dirty="0" smtClean="0">
                <a:solidFill>
                  <a:schemeClr val="tx1"/>
                </a:solidFill>
              </a:rPr>
              <a:t>, así como las Entidades competentes de llevarlas a cabo, con el objetivo de asegurar el cumplimiento normativo acerca de emisiones radioeléctricas de telecomunicaciones.</a:t>
            </a:r>
          </a:p>
        </p:txBody>
      </p:sp>
      <p:sp>
        <p:nvSpPr>
          <p:cNvPr id="29" name="Llamada con línea 2 28"/>
          <p:cNvSpPr/>
          <p:nvPr/>
        </p:nvSpPr>
        <p:spPr>
          <a:xfrm>
            <a:off x="6980662" y="1844740"/>
            <a:ext cx="5028181" cy="4383569"/>
          </a:xfrm>
          <a:prstGeom prst="borderCallout2">
            <a:avLst>
              <a:gd name="adj1" fmla="val 40718"/>
              <a:gd name="adj2" fmla="val -1055"/>
              <a:gd name="adj3" fmla="val 41552"/>
              <a:gd name="adj4" fmla="val -3114"/>
              <a:gd name="adj5" fmla="val 39949"/>
              <a:gd name="adj6" fmla="val -523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Acciones de Supervisión y Control</a:t>
            </a:r>
          </a:p>
          <a:p>
            <a:pPr marL="342900" indent="-342900">
              <a:buAutoNum type="arabicPeriod"/>
            </a:pPr>
            <a:r>
              <a:rPr lang="es-ES" sz="1300" b="1" dirty="0" smtClean="0">
                <a:solidFill>
                  <a:srgbClr val="00B0F0"/>
                </a:solidFill>
              </a:rPr>
              <a:t>El Ministerio tiene la competencia exclusiva para realizar la inspección de telecomunicaciones en los ámbitos como</a:t>
            </a:r>
            <a:r>
              <a:rPr lang="es-ES" sz="1300" dirty="0" smtClean="0">
                <a:solidFill>
                  <a:schemeClr val="tx1"/>
                </a:solidFill>
              </a:rPr>
              <a:t>:</a:t>
            </a:r>
          </a:p>
          <a:p>
            <a:pPr marL="800100" lvl="1" indent="-342900">
              <a:buFont typeface="+mj-lt"/>
              <a:buAutoNum type="alphaLcParenR"/>
            </a:pPr>
            <a:r>
              <a:rPr lang="es-ES" sz="1300" dirty="0" smtClean="0">
                <a:solidFill>
                  <a:schemeClr val="tx1"/>
                </a:solidFill>
              </a:rPr>
              <a:t>La inspección y el control de las instalaciones radioeléctricas.</a:t>
            </a:r>
          </a:p>
          <a:p>
            <a:pPr marL="800100" lvl="1" indent="-342900">
              <a:buFont typeface="+mj-lt"/>
              <a:buAutoNum type="alphaLcParenR"/>
            </a:pPr>
            <a:r>
              <a:rPr lang="es-ES" sz="1300" dirty="0" smtClean="0">
                <a:solidFill>
                  <a:schemeClr val="tx1"/>
                </a:solidFill>
              </a:rPr>
              <a:t>Verificación del uso efectivo y eficiente del dominio público radioeléctrico por los titulares de derechos de uso.</a:t>
            </a:r>
          </a:p>
          <a:p>
            <a:pPr marL="800100" lvl="1" indent="-342900">
              <a:buFont typeface="+mj-lt"/>
              <a:buAutoNum type="alphaLcParenR"/>
            </a:pPr>
            <a:r>
              <a:rPr lang="es-ES" sz="1300" dirty="0" smtClean="0">
                <a:solidFill>
                  <a:schemeClr val="tx1"/>
                </a:solidFill>
              </a:rPr>
              <a:t>Medición de los niveles de exposición radioeléctrica (NER) y verificación de que se encuentran por debajo de los límites máximos permitidos.</a:t>
            </a:r>
          </a:p>
          <a:p>
            <a:pPr marL="800100" lvl="1" indent="-342900">
              <a:buFont typeface="+mj-lt"/>
              <a:buAutoNum type="alphaLcParenR"/>
            </a:pPr>
            <a:r>
              <a:rPr lang="es-ES" sz="1300" dirty="0" smtClean="0">
                <a:solidFill>
                  <a:schemeClr val="tx1"/>
                </a:solidFill>
              </a:rPr>
              <a:t>Comprobación técnica de emisiones radioeléctricas (CTER) y su adecuación a los derechos de uso otorgados y a los parámetros técnicos de utilización autorizados.</a:t>
            </a:r>
          </a:p>
          <a:p>
            <a:pPr marL="342900" indent="-342900">
              <a:buFont typeface="+mj-lt"/>
              <a:buAutoNum type="arabicPeriod"/>
            </a:pPr>
            <a:r>
              <a:rPr lang="es-ES" sz="1300" b="1" dirty="0" smtClean="0">
                <a:solidFill>
                  <a:srgbClr val="00B0F0"/>
                </a:solidFill>
              </a:rPr>
              <a:t>Anualmente, se lleva a cabo un plan de inspección</a:t>
            </a:r>
            <a:r>
              <a:rPr lang="es-ES" sz="1300" dirty="0" smtClean="0">
                <a:solidFill>
                  <a:schemeClr val="tx1"/>
                </a:solidFill>
              </a:rPr>
              <a:t>: </a:t>
            </a:r>
            <a:r>
              <a:rPr lang="es-ES" sz="1300" dirty="0">
                <a:solidFill>
                  <a:schemeClr val="tx1"/>
                </a:solidFill>
              </a:rPr>
              <a:t>w</a:t>
            </a:r>
            <a:r>
              <a:rPr lang="es-ES" sz="1300" dirty="0" smtClean="0">
                <a:solidFill>
                  <a:schemeClr val="tx1"/>
                </a:solidFill>
              </a:rPr>
              <a:t>eb con información del Ministerio acerca de inspecciones -&gt; </a:t>
            </a:r>
            <a:r>
              <a:rPr lang="es-ES" sz="1300" dirty="0" smtClean="0">
                <a:solidFill>
                  <a:schemeClr val="tx1"/>
                </a:solidFill>
                <a:hlinkClick r:id="rId9"/>
              </a:rPr>
              <a:t>Informes e inspección de niveles de exposición</a:t>
            </a:r>
            <a:endParaRPr lang="es-ES" sz="1300" dirty="0" smtClean="0">
              <a:solidFill>
                <a:schemeClr val="tx1"/>
              </a:solidFill>
            </a:endParaRPr>
          </a:p>
          <a:p>
            <a:pPr marL="342900" indent="-342900">
              <a:buFont typeface="+mj-lt"/>
              <a:buAutoNum type="arabicPeriod"/>
            </a:pPr>
            <a:r>
              <a:rPr lang="es-ES" sz="1300" dirty="0" smtClean="0">
                <a:solidFill>
                  <a:schemeClr val="tx1"/>
                </a:solidFill>
              </a:rPr>
              <a:t>Los funcionarios destinados las Jefaturas Provinciales de Inspección de Telecomunicaciones en el ejercicio de sus funciones inspectoras en materia de telecomunicaciones, tienen la consideración de autoridad pública.</a:t>
            </a:r>
          </a:p>
        </p:txBody>
      </p:sp>
      <p:sp>
        <p:nvSpPr>
          <p:cNvPr id="25" name="CuadroTexto 24"/>
          <p:cNvSpPr txBox="1"/>
          <p:nvPr/>
        </p:nvSpPr>
        <p:spPr>
          <a:xfrm>
            <a:off x="6960232" y="1844740"/>
            <a:ext cx="1075936" cy="261610"/>
          </a:xfrm>
          <a:prstGeom prst="rect">
            <a:avLst/>
          </a:prstGeom>
          <a:noFill/>
          <a:ln>
            <a:noFill/>
          </a:ln>
        </p:spPr>
        <p:txBody>
          <a:bodyPr wrap="none" rtlCol="0">
            <a:spAutoFit/>
          </a:bodyPr>
          <a:lstStyle/>
          <a:p>
            <a:r>
              <a:rPr lang="es-ES" sz="1100" b="1" dirty="0" smtClean="0"/>
              <a:t>Art. </a:t>
            </a:r>
            <a:r>
              <a:rPr lang="es-ES" sz="1100" b="1" smtClean="0"/>
              <a:t>86.b </a:t>
            </a:r>
            <a:r>
              <a:rPr lang="es-ES" sz="1100" b="1" dirty="0" smtClean="0"/>
              <a:t>LGTEL</a:t>
            </a:r>
            <a:endParaRPr lang="es-ES" sz="1100" b="1" dirty="0"/>
          </a:p>
        </p:txBody>
      </p:sp>
      <p:sp>
        <p:nvSpPr>
          <p:cNvPr id="31" name="Llamada con línea 2 30"/>
          <p:cNvSpPr/>
          <p:nvPr/>
        </p:nvSpPr>
        <p:spPr>
          <a:xfrm>
            <a:off x="5119911" y="619351"/>
            <a:ext cx="3589610" cy="1101793"/>
          </a:xfrm>
          <a:prstGeom prst="borderCallout2">
            <a:avLst>
              <a:gd name="adj1" fmla="val 111283"/>
              <a:gd name="adj2" fmla="val 21908"/>
              <a:gd name="adj3" fmla="val 143581"/>
              <a:gd name="adj4" fmla="val 20883"/>
              <a:gd name="adj5" fmla="val 219953"/>
              <a:gd name="adj6" fmla="val 245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Normativa relacionada</a:t>
            </a:r>
          </a:p>
          <a:p>
            <a:r>
              <a:rPr lang="es-ES" sz="1400" b="1" dirty="0" smtClean="0">
                <a:solidFill>
                  <a:schemeClr val="tx1"/>
                </a:solidFill>
              </a:rPr>
              <a:t>DA 12ª LGTEL</a:t>
            </a:r>
            <a:r>
              <a:rPr lang="es-ES" sz="1400" dirty="0" smtClean="0">
                <a:solidFill>
                  <a:schemeClr val="tx1"/>
                </a:solidFill>
              </a:rPr>
              <a:t>: </a:t>
            </a:r>
            <a:r>
              <a:rPr lang="es-ES" sz="1400" b="1" dirty="0" smtClean="0">
                <a:solidFill>
                  <a:srgbClr val="00B0F0"/>
                </a:solidFill>
              </a:rPr>
              <a:t>Creación de la Comisión sobre radiofrecuencias y salud LGTEL</a:t>
            </a:r>
          </a:p>
          <a:p>
            <a:r>
              <a:rPr lang="es-ES" sz="1400" b="1" dirty="0" smtClean="0">
                <a:solidFill>
                  <a:schemeClr val="tx1"/>
                </a:solidFill>
              </a:rPr>
              <a:t>Real Decreto 1066/2001</a:t>
            </a:r>
          </a:p>
          <a:p>
            <a:r>
              <a:rPr lang="es-ES" sz="1400" b="1" dirty="0" smtClean="0">
                <a:solidFill>
                  <a:schemeClr val="tx1"/>
                </a:solidFill>
              </a:rPr>
              <a:t>Orden CTE/23/2002</a:t>
            </a:r>
          </a:p>
        </p:txBody>
      </p:sp>
      <p:sp>
        <p:nvSpPr>
          <p:cNvPr id="33" name="CuadroTexto 32"/>
          <p:cNvSpPr txBox="1"/>
          <p:nvPr/>
        </p:nvSpPr>
        <p:spPr>
          <a:xfrm>
            <a:off x="9131479" y="971150"/>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5" name="Imagen 3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508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4436" y="3033120"/>
            <a:ext cx="7494494"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10. Foro Abierto</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2214255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462887" y="170899"/>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FORO ABIERTO</a:t>
            </a:r>
            <a:endParaRPr lang="es-ES" sz="2032" b="1" spc="85" dirty="0">
              <a:solidFill>
                <a:schemeClr val="accent1">
                  <a:lumMod val="75000"/>
                </a:schemeClr>
              </a:solidFill>
              <a:cs typeface="Calibri"/>
            </a:endParaRPr>
          </a:p>
        </p:txBody>
      </p:sp>
      <p:grpSp>
        <p:nvGrpSpPr>
          <p:cNvPr id="8" name="Grupo 7"/>
          <p:cNvGrpSpPr/>
          <p:nvPr/>
        </p:nvGrpSpPr>
        <p:grpSpPr>
          <a:xfrm>
            <a:off x="1932567" y="2356537"/>
            <a:ext cx="7820897" cy="3409057"/>
            <a:chOff x="1669100" y="2344190"/>
            <a:chExt cx="8377761" cy="3604867"/>
          </a:xfrm>
        </p:grpSpPr>
        <p:pic>
          <p:nvPicPr>
            <p:cNvPr id="24" name="Picture 2" descr="508,953 Hombre Pensando Imágenes y Fotos - 123R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9100" y="2344190"/>
              <a:ext cx="3604867" cy="3604867"/>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5" name="Imagen 24"/>
            <p:cNvPicPr>
              <a:picLocks noChangeAspect="1"/>
            </p:cNvPicPr>
            <p:nvPr/>
          </p:nvPicPr>
          <p:blipFill>
            <a:blip r:embed="rId10"/>
            <a:stretch>
              <a:fillRect/>
            </a:stretch>
          </p:blipFill>
          <p:spPr>
            <a:xfrm>
              <a:off x="5985918" y="2344190"/>
              <a:ext cx="4060943" cy="3604867"/>
            </a:xfrm>
            <a:prstGeom prst="rect">
              <a:avLst/>
            </a:prstGeom>
            <a:ln>
              <a:solidFill>
                <a:schemeClr val="accent1">
                  <a:shade val="50000"/>
                </a:schemeClr>
              </a:solidFill>
            </a:ln>
          </p:spPr>
        </p:pic>
      </p:grpSp>
      <p:sp>
        <p:nvSpPr>
          <p:cNvPr id="26" name="Subtítulo 2"/>
          <p:cNvSpPr txBox="1">
            <a:spLocks/>
          </p:cNvSpPr>
          <p:nvPr/>
        </p:nvSpPr>
        <p:spPr>
          <a:xfrm>
            <a:off x="743928" y="1062733"/>
            <a:ext cx="11789158" cy="640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spc="85" dirty="0">
                <a:solidFill>
                  <a:srgbClr val="001D4D"/>
                </a:solidFill>
                <a:cs typeface="Trebuchet MS"/>
              </a:rPr>
              <a:t>Os </a:t>
            </a:r>
            <a:r>
              <a:rPr lang="es-ES" sz="2400" b="1" spc="85" dirty="0" smtClean="0">
                <a:solidFill>
                  <a:srgbClr val="001D4D"/>
                </a:solidFill>
                <a:cs typeface="Trebuchet MS"/>
              </a:rPr>
              <a:t>animo </a:t>
            </a:r>
            <a:r>
              <a:rPr lang="es-ES" sz="2400" b="1" spc="85" dirty="0">
                <a:solidFill>
                  <a:srgbClr val="001D4D"/>
                </a:solidFill>
                <a:cs typeface="Trebuchet MS"/>
              </a:rPr>
              <a:t>a </a:t>
            </a:r>
            <a:r>
              <a:rPr lang="es-ES" sz="2400" b="1" spc="85" dirty="0" smtClean="0">
                <a:solidFill>
                  <a:srgbClr val="001D4D"/>
                </a:solidFill>
                <a:cs typeface="Trebuchet MS"/>
              </a:rPr>
              <a:t>compartir…</a:t>
            </a:r>
            <a:endParaRPr lang="es-ES" sz="2400" b="1" spc="85" dirty="0">
              <a:solidFill>
                <a:srgbClr val="001D4D"/>
              </a:solidFill>
              <a:cs typeface="Trebuchet MS"/>
            </a:endParaRPr>
          </a:p>
          <a:p>
            <a:pPr marL="0" indent="0">
              <a:buNone/>
            </a:pPr>
            <a:r>
              <a:rPr lang="es-ES" sz="2400" b="1" spc="85" dirty="0">
                <a:solidFill>
                  <a:srgbClr val="001D4D"/>
                </a:solidFill>
                <a:cs typeface="Trebuchet MS"/>
              </a:rPr>
              <a:t>		</a:t>
            </a:r>
            <a:r>
              <a:rPr lang="es-ES" sz="2400" b="1" spc="85" dirty="0" smtClean="0">
                <a:solidFill>
                  <a:srgbClr val="001D4D"/>
                </a:solidFill>
                <a:cs typeface="Trebuchet MS"/>
              </a:rPr>
              <a:t>…opiniones, preguntas, dudas, experiencias, buenas prácticas…</a:t>
            </a:r>
            <a:endParaRPr lang="es-ES" sz="2400" b="1" spc="85" dirty="0">
              <a:solidFill>
                <a:srgbClr val="001D4D"/>
              </a:solidFill>
              <a:cs typeface="Trebuchet MS"/>
            </a:endParaRPr>
          </a:p>
          <a:p>
            <a:pPr marL="457200" lvl="1" indent="0">
              <a:buNone/>
            </a:pPr>
            <a:endParaRPr lang="es-ES" sz="1400" dirty="0"/>
          </a:p>
        </p:txBody>
      </p:sp>
      <p:pic>
        <p:nvPicPr>
          <p:cNvPr id="31" name="Imagen 30"/>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22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882171" y="2953437"/>
            <a:ext cx="4631403"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11. ANEXOS</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34750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31083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1: Resumen de puntos más relevantes de la Ley 11/2022</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108730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128</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71170" y="8206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Ámbito, objetivos y principios de la nueva LGTEL</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54029" y="1400641"/>
            <a:ext cx="2730712" cy="4658652"/>
          </a:xfrm>
          <a:prstGeom prst="borderCallout2">
            <a:avLst>
              <a:gd name="adj1" fmla="val 40225"/>
              <a:gd name="adj2" fmla="val 103146"/>
              <a:gd name="adj3" fmla="val 35064"/>
              <a:gd name="adj4" fmla="val 120854"/>
              <a:gd name="adj5" fmla="val 35871"/>
              <a:gd name="adj6" fmla="val 17910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Objeto y ámbito de aplicación</a:t>
            </a:r>
          </a:p>
          <a:p>
            <a:r>
              <a:rPr lang="es-ES" sz="1400" b="1" dirty="0" smtClean="0">
                <a:solidFill>
                  <a:srgbClr val="00B0F0"/>
                </a:solidFill>
              </a:rPr>
              <a:t>El objeto es la regulación de las telecomunicaciones</a:t>
            </a:r>
            <a:r>
              <a:rPr lang="es-ES" sz="1400" dirty="0" smtClean="0">
                <a:solidFill>
                  <a:schemeClr val="tx1"/>
                </a:solidFill>
              </a:rPr>
              <a:t>, que comprende la instalación y explotación de las redes y servicios de comunicaciones electrónicas, sus recursos y servicios asociados, los equipos radioeléctricos y los equipos terminales de telecomunicación, </a:t>
            </a:r>
            <a:r>
              <a:rPr lang="es-ES" sz="1400" b="1" dirty="0" smtClean="0">
                <a:solidFill>
                  <a:srgbClr val="00B0F0"/>
                </a:solidFill>
              </a:rPr>
              <a:t>de conformidad con el artículo 149.1.21.ª de la Constitución</a:t>
            </a:r>
            <a:r>
              <a:rPr lang="es-ES" sz="1400" dirty="0" smtClean="0">
                <a:solidFill>
                  <a:schemeClr val="tx1"/>
                </a:solidFill>
              </a:rPr>
              <a:t>.</a:t>
            </a:r>
          </a:p>
          <a:p>
            <a:r>
              <a:rPr lang="es-ES" sz="1400" dirty="0" smtClean="0">
                <a:solidFill>
                  <a:schemeClr val="tx1"/>
                </a:solidFill>
              </a:rPr>
              <a:t>En particular, </a:t>
            </a:r>
            <a:r>
              <a:rPr lang="es-ES" sz="1400" b="1" dirty="0" smtClean="0">
                <a:solidFill>
                  <a:srgbClr val="00B0F0"/>
                </a:solidFill>
              </a:rPr>
              <a:t>es de aplicación al dominio público radioeléctrico </a:t>
            </a:r>
            <a:r>
              <a:rPr lang="es-ES" sz="1400" dirty="0" smtClean="0">
                <a:solidFill>
                  <a:schemeClr val="tx1"/>
                </a:solidFill>
              </a:rPr>
              <a:t>utilizado por parte de todas las redes de comunicaciones electrónicas, ya sean públicas o no, y con independencia del servicio que haga uso del mismo</a:t>
            </a:r>
          </a:p>
          <a:p>
            <a:pPr algn="ctr"/>
            <a:endParaRPr lang="es-ES" sz="1400" dirty="0" smtClean="0">
              <a:solidFill>
                <a:schemeClr val="tx1"/>
              </a:solidFill>
            </a:endParaRPr>
          </a:p>
        </p:txBody>
      </p:sp>
      <p:sp>
        <p:nvSpPr>
          <p:cNvPr id="24" name="Llamada con línea 2 23"/>
          <p:cNvSpPr/>
          <p:nvPr/>
        </p:nvSpPr>
        <p:spPr>
          <a:xfrm>
            <a:off x="9229567" y="742190"/>
            <a:ext cx="2771752" cy="5461926"/>
          </a:xfrm>
          <a:prstGeom prst="borderCallout2">
            <a:avLst>
              <a:gd name="adj1" fmla="val 40769"/>
              <a:gd name="adj2" fmla="val -3733"/>
              <a:gd name="adj3" fmla="val 48485"/>
              <a:gd name="adj4" fmla="val -34423"/>
              <a:gd name="adj5" fmla="val 44400"/>
              <a:gd name="adj6" fmla="val -9696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siendo servicios básicos…</a:t>
            </a:r>
          </a:p>
          <a:p>
            <a:r>
              <a:rPr lang="es-ES" sz="1400" dirty="0" smtClean="0">
                <a:solidFill>
                  <a:schemeClr val="tx1"/>
                </a:solidFill>
              </a:rPr>
              <a:t>Las redes públicas de comunicaciones electrónicas y recursos asociados coadyuvan a la consecución de un </a:t>
            </a:r>
            <a:r>
              <a:rPr lang="es-ES" sz="1400" b="1" dirty="0" smtClean="0">
                <a:solidFill>
                  <a:srgbClr val="00B0F0"/>
                </a:solidFill>
              </a:rPr>
              <a:t>fin de interés general</a:t>
            </a:r>
            <a:r>
              <a:rPr lang="es-ES" sz="1400" dirty="0" smtClean="0">
                <a:solidFill>
                  <a:schemeClr val="tx1"/>
                </a:solidFill>
              </a:rPr>
              <a:t>, </a:t>
            </a:r>
            <a:r>
              <a:rPr lang="es-ES" sz="1400" b="1" dirty="0" smtClean="0">
                <a:solidFill>
                  <a:srgbClr val="00B0F0"/>
                </a:solidFill>
              </a:rPr>
              <a:t>constituyen equipamiento de carácter básico y su previsión en los instrumentos de planificación urbanística tiene el carácter de determinaciones estructurantes. Su instalación y despliegue constituyen obras de interés general</a:t>
            </a:r>
            <a:r>
              <a:rPr lang="es-ES" sz="1400" dirty="0" smtClean="0">
                <a:solidFill>
                  <a:schemeClr val="tx1"/>
                </a:solidFill>
              </a:rPr>
              <a:t>.</a:t>
            </a:r>
          </a:p>
          <a:p>
            <a:r>
              <a:rPr lang="es-ES" sz="1400" dirty="0" smtClean="0">
                <a:solidFill>
                  <a:schemeClr val="tx1"/>
                </a:solidFill>
              </a:rPr>
              <a:t>Por tanto, </a:t>
            </a:r>
            <a:r>
              <a:rPr lang="es-ES" sz="1400" b="1" dirty="0" smtClean="0">
                <a:solidFill>
                  <a:srgbClr val="00B0F0"/>
                </a:solidFill>
              </a:rPr>
              <a:t>las telecomunicaciones son servicios de interés general como lo pueden ser el agua, el gas y la electricidad, y como tal, deben ser contemplados en la normativa y en los instrumentos de planificación territorial o urbanística de las AAPP</a:t>
            </a:r>
            <a:r>
              <a:rPr lang="es-ES" sz="1400" dirty="0" smtClean="0">
                <a:solidFill>
                  <a:schemeClr val="tx1"/>
                </a:solidFill>
              </a:rPr>
              <a:t>, que deben permitir, impulsar y facilitar el despliegue de redes en su ámbito territorial</a:t>
            </a:r>
          </a:p>
        </p:txBody>
      </p:sp>
      <p:sp>
        <p:nvSpPr>
          <p:cNvPr id="29" name="Llamada con línea 2 28"/>
          <p:cNvSpPr/>
          <p:nvPr/>
        </p:nvSpPr>
        <p:spPr>
          <a:xfrm>
            <a:off x="3038007" y="4035315"/>
            <a:ext cx="6054560" cy="2035217"/>
          </a:xfrm>
          <a:prstGeom prst="borderCallout2">
            <a:avLst>
              <a:gd name="adj1" fmla="val -14927"/>
              <a:gd name="adj2" fmla="val 49257"/>
              <a:gd name="adj3" fmla="val -7265"/>
              <a:gd name="adj4" fmla="val 55903"/>
              <a:gd name="adj5" fmla="val -2576"/>
              <a:gd name="adj6" fmla="val 527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Las telecomunicaciones como servicios de interés general</a:t>
            </a:r>
          </a:p>
          <a:p>
            <a:pPr algn="ctr"/>
            <a:r>
              <a:rPr lang="es-ES" sz="1400" dirty="0" smtClean="0">
                <a:solidFill>
                  <a:schemeClr val="tx1"/>
                </a:solidFill>
              </a:rPr>
              <a:t> Las telecomunicaciones son </a:t>
            </a:r>
            <a:r>
              <a:rPr lang="es-ES" sz="1400" b="1" dirty="0" smtClean="0">
                <a:solidFill>
                  <a:srgbClr val="00B0F0"/>
                </a:solidFill>
              </a:rPr>
              <a:t>servicios de interés general </a:t>
            </a:r>
            <a:r>
              <a:rPr lang="es-ES" sz="1400" dirty="0" smtClean="0">
                <a:solidFill>
                  <a:schemeClr val="tx1"/>
                </a:solidFill>
              </a:rPr>
              <a:t>que </a:t>
            </a:r>
            <a:r>
              <a:rPr lang="es-ES" sz="1400" b="1" dirty="0" smtClean="0">
                <a:solidFill>
                  <a:srgbClr val="00B0F0"/>
                </a:solidFill>
              </a:rPr>
              <a:t>se prestan en régimen de libre competencia</a:t>
            </a:r>
            <a:r>
              <a:rPr lang="es-ES" sz="1400" dirty="0" smtClean="0">
                <a:solidFill>
                  <a:schemeClr val="tx1"/>
                </a:solidFill>
              </a:rPr>
              <a:t>.</a:t>
            </a:r>
          </a:p>
          <a:p>
            <a:pPr algn="ctr"/>
            <a:r>
              <a:rPr lang="es-ES" sz="1400" dirty="0" smtClean="0">
                <a:solidFill>
                  <a:schemeClr val="tx1"/>
                </a:solidFill>
              </a:rPr>
              <a:t>Se entiende por servicios de interés general, según definición de la Comisión Europea, los sujetos a obligaciones específicas de servicio público que pueden prestar tanto el Estado como el sector privado.</a:t>
            </a:r>
          </a:p>
          <a:p>
            <a:pPr algn="ctr"/>
            <a:r>
              <a:rPr lang="es-ES" sz="1400" b="1" dirty="0" smtClean="0">
                <a:solidFill>
                  <a:srgbClr val="00B0F0"/>
                </a:solidFill>
              </a:rPr>
              <a:t>Las telecomunicaciones se encuadran dentro de los servicios de interés general de carácter económico, como servicios básicos</a:t>
            </a:r>
            <a:r>
              <a:rPr lang="es-ES" sz="1400" dirty="0" smtClean="0">
                <a:solidFill>
                  <a:schemeClr val="tx1"/>
                </a:solidFill>
              </a:rPr>
              <a:t> que se prestan a cambio de una remuneración, sujetos a las normas europeas y de mercado interior</a:t>
            </a:r>
          </a:p>
        </p:txBody>
      </p:sp>
      <p:sp>
        <p:nvSpPr>
          <p:cNvPr id="9" name="CuadroTexto 8"/>
          <p:cNvSpPr txBox="1"/>
          <p:nvPr/>
        </p:nvSpPr>
        <p:spPr>
          <a:xfrm>
            <a:off x="123674" y="1710314"/>
            <a:ext cx="891591" cy="261610"/>
          </a:xfrm>
          <a:prstGeom prst="rect">
            <a:avLst/>
          </a:prstGeom>
          <a:noFill/>
          <a:ln>
            <a:noFill/>
          </a:ln>
        </p:spPr>
        <p:txBody>
          <a:bodyPr wrap="none" rtlCol="0">
            <a:spAutoFit/>
          </a:bodyPr>
          <a:lstStyle/>
          <a:p>
            <a:r>
              <a:rPr lang="es-ES" sz="1100" b="1" dirty="0" smtClean="0"/>
              <a:t>Art. 1 LGTEL</a:t>
            </a:r>
            <a:endParaRPr lang="es-ES" sz="1100" b="1" dirty="0"/>
          </a:p>
        </p:txBody>
      </p:sp>
      <p:sp>
        <p:nvSpPr>
          <p:cNvPr id="33" name="CuadroTexto 32"/>
          <p:cNvSpPr txBox="1"/>
          <p:nvPr/>
        </p:nvSpPr>
        <p:spPr>
          <a:xfrm>
            <a:off x="9180035" y="696555"/>
            <a:ext cx="1074333" cy="261610"/>
          </a:xfrm>
          <a:prstGeom prst="rect">
            <a:avLst/>
          </a:prstGeom>
          <a:noFill/>
          <a:ln>
            <a:noFill/>
          </a:ln>
        </p:spPr>
        <p:txBody>
          <a:bodyPr wrap="none" rtlCol="0">
            <a:spAutoFit/>
          </a:bodyPr>
          <a:lstStyle/>
          <a:p>
            <a:r>
              <a:rPr lang="es-ES" sz="1100" b="1" dirty="0" smtClean="0"/>
              <a:t>Art. 49.2 LGTEL</a:t>
            </a:r>
            <a:endParaRPr lang="es-ES" sz="1100" b="1" dirty="0"/>
          </a:p>
        </p:txBody>
      </p:sp>
      <p:sp>
        <p:nvSpPr>
          <p:cNvPr id="35" name="CuadroTexto 34"/>
          <p:cNvSpPr txBox="1"/>
          <p:nvPr/>
        </p:nvSpPr>
        <p:spPr>
          <a:xfrm>
            <a:off x="3038007" y="3801106"/>
            <a:ext cx="891591" cy="261610"/>
          </a:xfrm>
          <a:prstGeom prst="rect">
            <a:avLst/>
          </a:prstGeom>
          <a:noFill/>
          <a:ln>
            <a:noFill/>
          </a:ln>
        </p:spPr>
        <p:txBody>
          <a:bodyPr wrap="none" rtlCol="0">
            <a:spAutoFit/>
          </a:bodyPr>
          <a:lstStyle/>
          <a:p>
            <a:r>
              <a:rPr lang="es-ES" sz="1100" b="1" dirty="0" smtClean="0"/>
              <a:t>Art. 2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Llamada con línea 2 31"/>
          <p:cNvSpPr/>
          <p:nvPr/>
        </p:nvSpPr>
        <p:spPr>
          <a:xfrm>
            <a:off x="3143560" y="571178"/>
            <a:ext cx="5745386" cy="1706101"/>
          </a:xfrm>
          <a:prstGeom prst="borderCallout2">
            <a:avLst>
              <a:gd name="adj1" fmla="val 103896"/>
              <a:gd name="adj2" fmla="val 52057"/>
              <a:gd name="adj3" fmla="val 113767"/>
              <a:gd name="adj4" fmla="val 58316"/>
              <a:gd name="adj5" fmla="val 121705"/>
              <a:gd name="adj6" fmla="val 5495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Objetivos y principios de la ley</a:t>
            </a:r>
          </a:p>
          <a:p>
            <a:r>
              <a:rPr lang="es-ES" sz="1400" dirty="0" smtClean="0">
                <a:solidFill>
                  <a:schemeClr val="tx1"/>
                </a:solidFill>
              </a:rPr>
              <a:t>Se destacan sólo 3 de todos ellos:</a:t>
            </a:r>
          </a:p>
          <a:p>
            <a:pPr marL="342900" indent="-342900">
              <a:buFont typeface="+mj-lt"/>
              <a:buAutoNum type="arabicPeriod"/>
            </a:pPr>
            <a:r>
              <a:rPr lang="es-ES" sz="1400" dirty="0" smtClean="0">
                <a:solidFill>
                  <a:schemeClr val="tx1"/>
                </a:solidFill>
              </a:rPr>
              <a:t>Desarrollar la economía y el empleo digital, </a:t>
            </a:r>
            <a:r>
              <a:rPr lang="es-ES" sz="1400" dirty="0">
                <a:solidFill>
                  <a:schemeClr val="tx1"/>
                </a:solidFill>
              </a:rPr>
              <a:t>e impulsar </a:t>
            </a:r>
            <a:r>
              <a:rPr lang="es-ES" sz="1400" dirty="0" smtClean="0">
                <a:solidFill>
                  <a:schemeClr val="tx1"/>
                </a:solidFill>
              </a:rPr>
              <a:t>la </a:t>
            </a:r>
            <a:r>
              <a:rPr lang="es-ES" sz="1400" dirty="0">
                <a:solidFill>
                  <a:schemeClr val="tx1"/>
                </a:solidFill>
              </a:rPr>
              <a:t>cohesión social y </a:t>
            </a:r>
            <a:r>
              <a:rPr lang="es-ES" sz="1400" dirty="0" smtClean="0">
                <a:solidFill>
                  <a:schemeClr val="tx1"/>
                </a:solidFill>
              </a:rPr>
              <a:t>territorial, fomentando los </a:t>
            </a:r>
            <a:r>
              <a:rPr lang="es-ES" sz="1400" b="1" dirty="0" smtClean="0">
                <a:solidFill>
                  <a:srgbClr val="00B0F0"/>
                </a:solidFill>
              </a:rPr>
              <a:t>nuevos servicios digitales que el despliegue de nuevas redes de alta y muy alta capacidad</a:t>
            </a:r>
            <a:r>
              <a:rPr lang="es-ES" sz="1400" dirty="0">
                <a:solidFill>
                  <a:schemeClr val="tx1"/>
                </a:solidFill>
              </a:rPr>
              <a:t> </a:t>
            </a:r>
            <a:r>
              <a:rPr lang="es-ES" sz="1400" dirty="0" smtClean="0">
                <a:solidFill>
                  <a:schemeClr val="tx1"/>
                </a:solidFill>
              </a:rPr>
              <a:t>proporcionan.</a:t>
            </a:r>
          </a:p>
          <a:p>
            <a:pPr marL="342900" indent="-342900">
              <a:buFont typeface="+mj-lt"/>
              <a:buAutoNum type="arabicPeriod"/>
            </a:pPr>
            <a:r>
              <a:rPr lang="es-ES" sz="1400" dirty="0" smtClean="0">
                <a:solidFill>
                  <a:schemeClr val="tx1"/>
                </a:solidFill>
              </a:rPr>
              <a:t>Reducir el coste de despliegue de las redes de alta y muy alta capacidad.</a:t>
            </a:r>
          </a:p>
          <a:p>
            <a:pPr marL="342900" indent="-342900">
              <a:buFont typeface="+mj-lt"/>
              <a:buAutoNum type="arabicPeriod"/>
            </a:pPr>
            <a:r>
              <a:rPr lang="es-ES" sz="1400" dirty="0" smtClean="0">
                <a:solidFill>
                  <a:schemeClr val="tx1"/>
                </a:solidFill>
              </a:rPr>
              <a:t>Facilitar el despliegue de nuevas redes en el medio rural.</a:t>
            </a:r>
          </a:p>
        </p:txBody>
      </p:sp>
      <p:sp>
        <p:nvSpPr>
          <p:cNvPr id="36" name="CuadroTexto 35"/>
          <p:cNvSpPr txBox="1"/>
          <p:nvPr/>
        </p:nvSpPr>
        <p:spPr>
          <a:xfrm>
            <a:off x="3143559" y="554257"/>
            <a:ext cx="891591" cy="261610"/>
          </a:xfrm>
          <a:prstGeom prst="rect">
            <a:avLst/>
          </a:prstGeom>
          <a:noFill/>
          <a:ln>
            <a:noFill/>
          </a:ln>
        </p:spPr>
        <p:txBody>
          <a:bodyPr wrap="none" rtlCol="0">
            <a:spAutoFit/>
          </a:bodyPr>
          <a:lstStyle/>
          <a:p>
            <a:r>
              <a:rPr lang="es-ES" sz="1100" b="1" dirty="0" smtClean="0"/>
              <a:t>Art. 3 LGTEL</a:t>
            </a:r>
            <a:endParaRPr lang="es-ES" sz="1100" b="1" dirty="0"/>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8" name="Imagen 37"/>
          <p:cNvPicPr>
            <a:picLocks noChangeAspect="1"/>
          </p:cNvPicPr>
          <p:nvPr/>
        </p:nvPicPr>
        <p:blipFill>
          <a:blip r:embed="rId9"/>
          <a:stretch>
            <a:fillRect/>
          </a:stretch>
        </p:blipFill>
        <p:spPr>
          <a:xfrm>
            <a:off x="9003072" y="105358"/>
            <a:ext cx="3072677" cy="493508"/>
          </a:xfrm>
          <a:prstGeom prst="rect">
            <a:avLst/>
          </a:prstGeom>
        </p:spPr>
      </p:pic>
    </p:spTree>
    <p:extLst>
      <p:ext uri="{BB962C8B-B14F-4D97-AF65-F5344CB8AC3E}">
        <p14:creationId xmlns:p14="http://schemas.microsoft.com/office/powerpoint/2010/main" val="28094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9" grpId="0" animBg="1"/>
      <p:bldP spid="9" grpId="0"/>
      <p:bldP spid="33" grpId="0"/>
      <p:bldP spid="35" grpId="0"/>
      <p:bldP spid="32" grpId="0" animBg="1"/>
      <p:bldP spid="3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129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129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72134" y="28523"/>
            <a:ext cx="6955746" cy="636284"/>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Derecho de ocupación de dominio público y privado: ubicación compartida y uso compartido</a:t>
            </a: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5013" y="1541583"/>
            <a:ext cx="2730712" cy="3568147"/>
          </a:xfrm>
          <a:prstGeom prst="borderCallout2">
            <a:avLst>
              <a:gd name="adj1" fmla="val 46341"/>
              <a:gd name="adj2" fmla="val 101978"/>
              <a:gd name="adj3" fmla="val 41886"/>
              <a:gd name="adj4" fmla="val 126695"/>
              <a:gd name="adj5" fmla="val 43869"/>
              <a:gd name="adj6" fmla="val 17755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 la propiedad privada</a:t>
            </a:r>
          </a:p>
          <a:p>
            <a:pPr algn="ctr"/>
            <a:r>
              <a:rPr lang="es-ES" sz="1400" dirty="0" smtClean="0">
                <a:solidFill>
                  <a:schemeClr val="tx1"/>
                </a:solidFill>
              </a:rPr>
              <a:t>Los operadores tienen derecho a la ocupación de la propiedad privada </a:t>
            </a:r>
            <a:r>
              <a:rPr lang="es-ES" sz="1400" b="1" dirty="0" smtClean="0">
                <a:solidFill>
                  <a:srgbClr val="00B0F0"/>
                </a:solidFill>
              </a:rPr>
              <a:t>cuando resulte estrictamente necesario y siempre que no existan otras alternativas técnica o económicamente viables</a:t>
            </a:r>
            <a:r>
              <a:rPr lang="es-ES" sz="1400" dirty="0" smtClean="0">
                <a:solidFill>
                  <a:schemeClr val="tx1"/>
                </a:solidFill>
              </a:rPr>
              <a:t>.</a:t>
            </a:r>
          </a:p>
          <a:p>
            <a:pPr algn="ctr"/>
            <a:r>
              <a:rPr lang="es-ES" sz="1400" dirty="0" smtClean="0">
                <a:solidFill>
                  <a:schemeClr val="tx1"/>
                </a:solidFill>
              </a:rPr>
              <a:t>La ocupación de la propiedad privada se llevará a cabo tras la instrucción y resolución por el Ministerio del oportuno </a:t>
            </a:r>
            <a:r>
              <a:rPr lang="es-ES" sz="1400" b="1" dirty="0" smtClean="0">
                <a:solidFill>
                  <a:srgbClr val="00B0F0"/>
                </a:solidFill>
              </a:rPr>
              <a:t>procedimiento de expropiación forzosa</a:t>
            </a:r>
            <a:r>
              <a:rPr lang="es-ES" sz="1400" dirty="0" smtClean="0">
                <a:solidFill>
                  <a:schemeClr val="tx1"/>
                </a:solidFill>
              </a:rPr>
              <a:t>.</a:t>
            </a:r>
          </a:p>
        </p:txBody>
      </p:sp>
      <p:sp>
        <p:nvSpPr>
          <p:cNvPr id="24" name="Llamada con línea 2 23"/>
          <p:cNvSpPr/>
          <p:nvPr/>
        </p:nvSpPr>
        <p:spPr>
          <a:xfrm>
            <a:off x="9303998" y="930534"/>
            <a:ext cx="2730712" cy="4997577"/>
          </a:xfrm>
          <a:prstGeom prst="borderCallout2">
            <a:avLst>
              <a:gd name="adj1" fmla="val 43494"/>
              <a:gd name="adj2" fmla="val -2199"/>
              <a:gd name="adj3" fmla="val 48485"/>
              <a:gd name="adj4" fmla="val -34423"/>
              <a:gd name="adj5" fmla="val 44789"/>
              <a:gd name="adj6" fmla="val -10041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del dominio público</a:t>
            </a:r>
          </a:p>
          <a:p>
            <a:pPr algn="ctr"/>
            <a:r>
              <a:rPr lang="es-ES" sz="1400" dirty="0" smtClean="0">
                <a:solidFill>
                  <a:schemeClr val="tx1"/>
                </a:solidFill>
              </a:rPr>
              <a:t>Los operadores </a:t>
            </a:r>
            <a:r>
              <a:rPr lang="es-ES" sz="1400" b="1" dirty="0" smtClean="0">
                <a:solidFill>
                  <a:srgbClr val="00B0F0"/>
                </a:solidFill>
              </a:rPr>
              <a:t>tienen derecho a la ocupación del dominio público</a:t>
            </a:r>
            <a:r>
              <a:rPr lang="es-ES" sz="1400" dirty="0" smtClean="0">
                <a:solidFill>
                  <a:schemeClr val="tx1"/>
                </a:solidFill>
              </a:rPr>
              <a:t>.</a:t>
            </a:r>
          </a:p>
          <a:p>
            <a:pPr algn="ctr"/>
            <a:r>
              <a:rPr lang="es-ES" sz="1400" dirty="0" smtClean="0">
                <a:solidFill>
                  <a:schemeClr val="tx1"/>
                </a:solidFill>
              </a:rPr>
              <a:t>Los titulares del dominio público garantizarán el acceso de todos los operadores sin que </a:t>
            </a:r>
            <a:r>
              <a:rPr lang="es-ES" sz="1400" b="1" dirty="0" smtClean="0">
                <a:solidFill>
                  <a:srgbClr val="00B0F0"/>
                </a:solidFill>
              </a:rPr>
              <a:t>en ningún caso pueda establecerse derecho preferente o exclusivo alguno</a:t>
            </a:r>
            <a:r>
              <a:rPr lang="es-ES" sz="1400" dirty="0" smtClean="0">
                <a:solidFill>
                  <a:schemeClr val="tx1"/>
                </a:solidFill>
              </a:rPr>
              <a:t> y </a:t>
            </a:r>
            <a:r>
              <a:rPr lang="es-ES" sz="1400" b="1" dirty="0" smtClean="0">
                <a:solidFill>
                  <a:srgbClr val="00B0F0"/>
                </a:solidFill>
              </a:rPr>
              <a:t>no podrá ser otorgado o asignado mediante procedimientos de licitación</a:t>
            </a:r>
            <a:r>
              <a:rPr lang="es-ES" sz="1400" dirty="0" smtClean="0">
                <a:solidFill>
                  <a:schemeClr val="tx1"/>
                </a:solidFill>
              </a:rPr>
              <a:t>.</a:t>
            </a:r>
          </a:p>
          <a:p>
            <a:pPr algn="ctr"/>
            <a:r>
              <a:rPr lang="es-ES" sz="1400" b="1" dirty="0" smtClean="0">
                <a:solidFill>
                  <a:srgbClr val="00B0F0"/>
                </a:solidFill>
              </a:rPr>
              <a:t>Se podrán celebrar acuerdos o convenios</a:t>
            </a:r>
            <a:r>
              <a:rPr lang="es-ES" sz="1400" dirty="0" smtClean="0">
                <a:solidFill>
                  <a:schemeClr val="tx1"/>
                </a:solidFill>
              </a:rPr>
              <a:t> entre los operadores y los titulares o gestores del dominio público.</a:t>
            </a:r>
          </a:p>
          <a:p>
            <a:pPr algn="ctr"/>
            <a:r>
              <a:rPr lang="es-ES" sz="1400" b="1" dirty="0" smtClean="0">
                <a:solidFill>
                  <a:srgbClr val="00B0F0"/>
                </a:solidFill>
              </a:rPr>
              <a:t>Transcurrido el plazo máximo de tres meses desde su presentación, el acuerdo o convenio se entenderá aprobado</a:t>
            </a:r>
            <a:r>
              <a:rPr lang="es-ES" sz="1400" dirty="0" smtClean="0">
                <a:solidFill>
                  <a:schemeClr val="tx1"/>
                </a:solidFill>
              </a:rPr>
              <a:t> si no hubiera pronunciamiento expreso en contra justificado adecuadamente</a:t>
            </a:r>
          </a:p>
        </p:txBody>
      </p:sp>
      <p:sp>
        <p:nvSpPr>
          <p:cNvPr id="25" name="Llamada con línea 2 24"/>
          <p:cNvSpPr/>
          <p:nvPr/>
        </p:nvSpPr>
        <p:spPr>
          <a:xfrm>
            <a:off x="3038007" y="3923621"/>
            <a:ext cx="6123709" cy="2295220"/>
          </a:xfrm>
          <a:prstGeom prst="borderCallout2">
            <a:avLst>
              <a:gd name="adj1" fmla="val -2036"/>
              <a:gd name="adj2" fmla="val 71483"/>
              <a:gd name="adj3" fmla="val -13415"/>
              <a:gd name="adj4" fmla="val 64934"/>
              <a:gd name="adj5" fmla="val -24174"/>
              <a:gd name="adj6" fmla="val 56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Ubicación compartida y uso compartido de la propiedad pública o privada</a:t>
            </a:r>
          </a:p>
          <a:p>
            <a:pPr algn="ctr"/>
            <a:r>
              <a:rPr lang="es-ES" sz="1400" dirty="0" smtClean="0">
                <a:solidFill>
                  <a:schemeClr val="tx1"/>
                </a:solidFill>
              </a:rPr>
              <a:t>Los operadores podrán celebrar </a:t>
            </a:r>
            <a:r>
              <a:rPr lang="es-ES" sz="1400" b="1" dirty="0" smtClean="0">
                <a:solidFill>
                  <a:srgbClr val="00B0F0"/>
                </a:solidFill>
              </a:rPr>
              <a:t>de manera voluntaria </a:t>
            </a:r>
            <a:r>
              <a:rPr lang="es-ES" sz="1400" dirty="0" smtClean="0">
                <a:solidFill>
                  <a:schemeClr val="tx1"/>
                </a:solidFill>
              </a:rPr>
              <a:t>acuerdos entre sí para determinar las condiciones para la ubicación o el uso compartido, así como la utilización compartida del dominio público o la propiedad privada.</a:t>
            </a:r>
          </a:p>
          <a:p>
            <a:pPr algn="ctr"/>
            <a:r>
              <a:rPr lang="es-ES" sz="1400" b="1" dirty="0" smtClean="0">
                <a:solidFill>
                  <a:srgbClr val="00B0F0"/>
                </a:solidFill>
              </a:rPr>
              <a:t>Las AAPP fomentarán la celebración de acuerdos voluntarios</a:t>
            </a:r>
            <a:r>
              <a:rPr lang="es-ES" sz="1400" dirty="0" smtClean="0">
                <a:solidFill>
                  <a:schemeClr val="tx1"/>
                </a:solidFill>
              </a:rPr>
              <a:t> entre operadores.</a:t>
            </a:r>
          </a:p>
          <a:p>
            <a:pPr algn="ctr"/>
            <a:r>
              <a:rPr lang="es-ES" sz="1400" b="1" dirty="0" smtClean="0">
                <a:solidFill>
                  <a:srgbClr val="00B0F0"/>
                </a:solidFill>
              </a:rPr>
              <a:t>La compartición sólo podrá ser impuesta</a:t>
            </a:r>
            <a:r>
              <a:rPr lang="es-ES" sz="1400" dirty="0" smtClean="0">
                <a:solidFill>
                  <a:schemeClr val="tx1"/>
                </a:solidFill>
              </a:rPr>
              <a:t> de manera obligatoria a los operadores </a:t>
            </a:r>
            <a:r>
              <a:rPr lang="es-ES" sz="1400" b="1" dirty="0" smtClean="0">
                <a:solidFill>
                  <a:srgbClr val="00B0F0"/>
                </a:solidFill>
              </a:rPr>
              <a:t>mediante procedimiento instruido por parte del Ministerio</a:t>
            </a:r>
            <a:r>
              <a:rPr lang="es-ES" sz="1400" dirty="0" smtClean="0">
                <a:solidFill>
                  <a:schemeClr val="tx1"/>
                </a:solidFill>
              </a:rPr>
              <a:t>, tras petición de la Administración pública competente de manera motivada.</a:t>
            </a:r>
          </a:p>
        </p:txBody>
      </p:sp>
      <p:sp>
        <p:nvSpPr>
          <p:cNvPr id="29" name="Llamada con línea 2 28"/>
          <p:cNvSpPr/>
          <p:nvPr/>
        </p:nvSpPr>
        <p:spPr>
          <a:xfrm>
            <a:off x="3731487" y="764585"/>
            <a:ext cx="4571999" cy="1638594"/>
          </a:xfrm>
          <a:prstGeom prst="borderCallout2">
            <a:avLst>
              <a:gd name="adj1" fmla="val 103273"/>
              <a:gd name="adj2" fmla="val 69453"/>
              <a:gd name="adj3" fmla="val 122492"/>
              <a:gd name="adj4" fmla="val 66089"/>
              <a:gd name="adj5" fmla="val 129807"/>
              <a:gd name="adj6" fmla="val 5957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Otras servidumbres y limitaciones a la propiedad</a:t>
            </a:r>
          </a:p>
          <a:p>
            <a:pPr algn="ctr"/>
            <a:r>
              <a:rPr lang="es-ES" sz="1400" b="1" dirty="0" smtClean="0">
                <a:solidFill>
                  <a:srgbClr val="00B0F0"/>
                </a:solidFill>
              </a:rPr>
              <a:t>El Ministerio podrá establecer las limitaciones a la propiedad y a la intensidad de campo eléctrico y las servidumbres que resulten necesarias para la protección radioeléctrica</a:t>
            </a:r>
            <a:r>
              <a:rPr lang="es-ES" sz="1400" dirty="0" smtClean="0">
                <a:solidFill>
                  <a:schemeClr val="tx1"/>
                </a:solidFill>
              </a:rPr>
              <a:t> de determinadas instalaciones utilizadas para la prestación de servicios públicos </a:t>
            </a:r>
          </a:p>
        </p:txBody>
      </p:sp>
      <p:sp>
        <p:nvSpPr>
          <p:cNvPr id="9" name="CuadroTexto 8"/>
          <p:cNvSpPr txBox="1"/>
          <p:nvPr/>
        </p:nvSpPr>
        <p:spPr>
          <a:xfrm>
            <a:off x="165013" y="1539255"/>
            <a:ext cx="963725" cy="261610"/>
          </a:xfrm>
          <a:prstGeom prst="rect">
            <a:avLst/>
          </a:prstGeom>
          <a:noFill/>
          <a:ln>
            <a:noFill/>
          </a:ln>
        </p:spPr>
        <p:txBody>
          <a:bodyPr wrap="none" rtlCol="0">
            <a:spAutoFit/>
          </a:bodyPr>
          <a:lstStyle/>
          <a:p>
            <a:r>
              <a:rPr lang="es-ES" sz="1100" b="1" dirty="0" smtClean="0"/>
              <a:t>Art. 44 LGTEL</a:t>
            </a:r>
            <a:endParaRPr lang="es-ES" sz="1100" b="1" dirty="0"/>
          </a:p>
        </p:txBody>
      </p:sp>
      <p:sp>
        <p:nvSpPr>
          <p:cNvPr id="33" name="CuadroTexto 32"/>
          <p:cNvSpPr txBox="1"/>
          <p:nvPr/>
        </p:nvSpPr>
        <p:spPr>
          <a:xfrm>
            <a:off x="9254466" y="877316"/>
            <a:ext cx="963725" cy="261610"/>
          </a:xfrm>
          <a:prstGeom prst="rect">
            <a:avLst/>
          </a:prstGeom>
          <a:noFill/>
          <a:ln>
            <a:noFill/>
          </a:ln>
        </p:spPr>
        <p:txBody>
          <a:bodyPr wrap="none" rtlCol="0">
            <a:spAutoFit/>
          </a:bodyPr>
          <a:lstStyle/>
          <a:p>
            <a:r>
              <a:rPr lang="es-ES" sz="1100" b="1" dirty="0" smtClean="0"/>
              <a:t>Art. 45 LGTEL</a:t>
            </a:r>
            <a:endParaRPr lang="es-ES" sz="1100" b="1" dirty="0"/>
          </a:p>
        </p:txBody>
      </p:sp>
      <p:sp>
        <p:nvSpPr>
          <p:cNvPr id="34" name="CuadroTexto 33"/>
          <p:cNvSpPr txBox="1"/>
          <p:nvPr/>
        </p:nvSpPr>
        <p:spPr>
          <a:xfrm>
            <a:off x="2986658" y="3893166"/>
            <a:ext cx="963725" cy="261610"/>
          </a:xfrm>
          <a:prstGeom prst="rect">
            <a:avLst/>
          </a:prstGeom>
          <a:noFill/>
          <a:ln>
            <a:noFill/>
          </a:ln>
        </p:spPr>
        <p:txBody>
          <a:bodyPr wrap="none" rtlCol="0">
            <a:spAutoFit/>
          </a:bodyPr>
          <a:lstStyle/>
          <a:p>
            <a:r>
              <a:rPr lang="es-ES" sz="1100" b="1" dirty="0" smtClean="0"/>
              <a:t>Art. 46 LGTEL</a:t>
            </a:r>
            <a:endParaRPr lang="es-ES" sz="1100" b="1" dirty="0"/>
          </a:p>
        </p:txBody>
      </p:sp>
      <p:sp>
        <p:nvSpPr>
          <p:cNvPr id="35" name="CuadroTexto 34"/>
          <p:cNvSpPr txBox="1"/>
          <p:nvPr/>
        </p:nvSpPr>
        <p:spPr>
          <a:xfrm>
            <a:off x="3719133" y="1009359"/>
            <a:ext cx="963725" cy="261610"/>
          </a:xfrm>
          <a:prstGeom prst="rect">
            <a:avLst/>
          </a:prstGeom>
          <a:noFill/>
          <a:ln>
            <a:noFill/>
          </a:ln>
        </p:spPr>
        <p:txBody>
          <a:bodyPr wrap="none" rtlCol="0">
            <a:spAutoFit/>
          </a:bodyPr>
          <a:lstStyle/>
          <a:p>
            <a:r>
              <a:rPr lang="es-ES" sz="1100" b="1" dirty="0" smtClean="0"/>
              <a:t>Art. 47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6" name="Imagen 3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266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5" grpId="0" animBg="1"/>
      <p:bldP spid="29" grpId="0" animBg="1"/>
      <p:bldP spid="9"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a:t>
            </a:fld>
            <a:endParaRPr spc="13"/>
          </a:p>
        </p:txBody>
      </p:sp>
      <p:sp>
        <p:nvSpPr>
          <p:cNvPr id="17" name="Rectangle 2"/>
          <p:cNvSpPr txBox="1">
            <a:spLocks noChangeArrowheads="1"/>
          </p:cNvSpPr>
          <p:nvPr/>
        </p:nvSpPr>
        <p:spPr bwMode="auto">
          <a:xfrm>
            <a:off x="304088" y="1136065"/>
            <a:ext cx="11518013" cy="50259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Según </a:t>
            </a:r>
            <a:r>
              <a:rPr lang="es-ES" altLang="es-ES" sz="2000" b="1" spc="85" dirty="0" smtClean="0">
                <a:solidFill>
                  <a:srgbClr val="001D4D"/>
                </a:solidFill>
              </a:rPr>
              <a:t>Sentencia </a:t>
            </a:r>
            <a:r>
              <a:rPr lang="es-ES" altLang="es-ES" sz="2000" b="1" spc="85" dirty="0">
                <a:solidFill>
                  <a:srgbClr val="001D4D"/>
                </a:solidFill>
              </a:rPr>
              <a:t>del Tribunal Supremo 883/2017, de 22 de mayo de </a:t>
            </a:r>
            <a:r>
              <a:rPr lang="es-ES" altLang="es-ES" sz="2000" b="1" spc="85" dirty="0" smtClean="0">
                <a:solidFill>
                  <a:srgbClr val="001D4D"/>
                </a:solidFill>
              </a:rPr>
              <a:t>2017</a:t>
            </a:r>
            <a:r>
              <a:rPr lang="es-ES" altLang="es-ES" sz="2000" spc="85" dirty="0" smtClean="0">
                <a:solidFill>
                  <a:srgbClr val="001D4D"/>
                </a:solidFill>
              </a:rPr>
              <a:t>, dado que el plazo venció el pasado 11 de mayo de 2015</a:t>
            </a:r>
            <a:r>
              <a:rPr lang="es-ES" altLang="es-ES" sz="2000" spc="85" dirty="0">
                <a:solidFill>
                  <a:srgbClr val="001D4D"/>
                </a:solidFill>
              </a:rPr>
              <a:t>, se advierte que cualquier disposición contenida en la normativa o en instrumentos de planificación territorial o urbanística que no hubieran sido adaptados a los citados artículos 34 y 35 de la Ley 9/2014 (artículos 49 y 50 de la vigente Ley 11/2022), </a:t>
            </a:r>
            <a:r>
              <a:rPr lang="es-ES" altLang="es-ES" sz="2000" u="sng" spc="85" dirty="0">
                <a:solidFill>
                  <a:srgbClr val="001D4D"/>
                </a:solidFill>
              </a:rPr>
              <a:t>no resulta de </a:t>
            </a:r>
            <a:r>
              <a:rPr lang="es-ES" altLang="es-ES" sz="2000" u="sng" spc="85" dirty="0" smtClean="0">
                <a:solidFill>
                  <a:srgbClr val="001D4D"/>
                </a:solidFill>
              </a:rPr>
              <a:t>aplicación</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Según </a:t>
            </a:r>
            <a:r>
              <a:rPr lang="es-ES" altLang="es-ES" sz="2000" b="1" spc="85" dirty="0">
                <a:solidFill>
                  <a:srgbClr val="001D4D"/>
                </a:solidFill>
              </a:rPr>
              <a:t>Sentencia del Tribunal Supremo 318/2020 de 4 de marzo</a:t>
            </a:r>
            <a:r>
              <a:rPr lang="es-ES" altLang="es-ES" sz="2000" spc="85" dirty="0" smtClean="0">
                <a:solidFill>
                  <a:srgbClr val="001D4D"/>
                </a:solidFill>
              </a:rPr>
              <a:t>, entre otras</a:t>
            </a:r>
            <a:r>
              <a:rPr lang="es-ES" altLang="es-ES" sz="2000" spc="85" dirty="0">
                <a:solidFill>
                  <a:srgbClr val="001D4D"/>
                </a:solidFill>
              </a:rPr>
              <a:t>, las disposiciones </a:t>
            </a:r>
            <a:r>
              <a:rPr lang="es-ES" altLang="es-ES" sz="2000" spc="85" dirty="0" smtClean="0">
                <a:solidFill>
                  <a:srgbClr val="001D4D"/>
                </a:solidFill>
              </a:rPr>
              <a:t>de </a:t>
            </a:r>
            <a:r>
              <a:rPr lang="es-ES" altLang="es-ES" sz="2000" spc="85" dirty="0">
                <a:solidFill>
                  <a:srgbClr val="001D4D"/>
                </a:solidFill>
              </a:rPr>
              <a:t>la </a:t>
            </a:r>
            <a:r>
              <a:rPr lang="es-ES" altLang="es-ES" sz="2000" spc="85" dirty="0" smtClean="0">
                <a:solidFill>
                  <a:srgbClr val="001D4D"/>
                </a:solidFill>
              </a:rPr>
              <a:t>normativa </a:t>
            </a:r>
            <a:r>
              <a:rPr lang="es-ES" altLang="es-ES" sz="2000" spc="85" dirty="0">
                <a:solidFill>
                  <a:srgbClr val="001D4D"/>
                </a:solidFill>
              </a:rPr>
              <a:t>o </a:t>
            </a:r>
            <a:r>
              <a:rPr lang="es-ES" altLang="es-ES" sz="2000" spc="85" dirty="0" smtClean="0">
                <a:solidFill>
                  <a:srgbClr val="001D4D"/>
                </a:solidFill>
              </a:rPr>
              <a:t>los </a:t>
            </a:r>
            <a:r>
              <a:rPr lang="es-ES" altLang="es-ES" sz="2000" spc="85" dirty="0">
                <a:solidFill>
                  <a:srgbClr val="001D4D"/>
                </a:solidFill>
              </a:rPr>
              <a:t>instrumentos de planificación territorial o </a:t>
            </a:r>
            <a:r>
              <a:rPr lang="es-ES" altLang="es-ES" sz="2000" spc="85" dirty="0" smtClean="0">
                <a:solidFill>
                  <a:srgbClr val="001D4D"/>
                </a:solidFill>
              </a:rPr>
              <a:t>urbanística que </a:t>
            </a:r>
            <a:r>
              <a:rPr lang="es-ES" altLang="es-ES" sz="2000" spc="85" dirty="0">
                <a:solidFill>
                  <a:srgbClr val="001D4D"/>
                </a:solidFill>
              </a:rPr>
              <a:t>afecten al despliegue de redes de comunicaciones electrónicas aprobadas sin el preceptivo informe 35.2 (</a:t>
            </a:r>
            <a:r>
              <a:rPr lang="es-ES" altLang="es-ES" sz="2000" spc="85" dirty="0" smtClean="0">
                <a:solidFill>
                  <a:srgbClr val="001D4D"/>
                </a:solidFill>
              </a:rPr>
              <a:t>artículo 50.2 </a:t>
            </a:r>
            <a:r>
              <a:rPr lang="es-ES" altLang="es-ES" sz="2000" spc="85" dirty="0">
                <a:solidFill>
                  <a:srgbClr val="001D4D"/>
                </a:solidFill>
              </a:rPr>
              <a:t>de la vigente Ley 11/2022), </a:t>
            </a:r>
            <a:r>
              <a:rPr lang="es-ES" altLang="es-ES" sz="2000" u="sng" spc="85" dirty="0" smtClean="0">
                <a:solidFill>
                  <a:srgbClr val="001D4D"/>
                </a:solidFill>
              </a:rPr>
              <a:t>son </a:t>
            </a:r>
            <a:r>
              <a:rPr lang="es-ES" altLang="es-ES" sz="2000" u="sng" spc="85" dirty="0">
                <a:solidFill>
                  <a:srgbClr val="001D4D"/>
                </a:solidFill>
              </a:rPr>
              <a:t>nulas de pleno </a:t>
            </a:r>
            <a:r>
              <a:rPr lang="es-ES" altLang="es-ES" sz="2000" u="sng" spc="85" dirty="0" smtClean="0">
                <a:solidFill>
                  <a:srgbClr val="001D4D"/>
                </a:solidFill>
              </a:rPr>
              <a:t>derecho</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Destacar que con la entrada </a:t>
            </a:r>
            <a:r>
              <a:rPr lang="es-ES" altLang="es-ES" sz="2000" spc="85" dirty="0">
                <a:solidFill>
                  <a:srgbClr val="001D4D"/>
                </a:solidFill>
              </a:rPr>
              <a:t>en </a:t>
            </a:r>
            <a:r>
              <a:rPr lang="es-ES" altLang="es-ES" sz="2000" spc="85" dirty="0" smtClean="0">
                <a:solidFill>
                  <a:srgbClr val="001D4D"/>
                </a:solidFill>
              </a:rPr>
              <a:t>vigor de la nueva LGTEL, que deroga </a:t>
            </a:r>
            <a:r>
              <a:rPr lang="es-ES" altLang="es-ES" sz="2000" spc="85" dirty="0">
                <a:solidFill>
                  <a:srgbClr val="001D4D"/>
                </a:solidFill>
              </a:rPr>
              <a:t>casi en su totalidad a la Ley </a:t>
            </a:r>
            <a:r>
              <a:rPr lang="es-ES" altLang="es-ES" sz="2000" spc="85" dirty="0" smtClean="0">
                <a:solidFill>
                  <a:srgbClr val="001D4D"/>
                </a:solidFill>
              </a:rPr>
              <a:t>9/2014, </a:t>
            </a:r>
            <a:r>
              <a:rPr lang="es-ES" altLang="es-ES" sz="2000" u="sng" spc="85" dirty="0" smtClean="0">
                <a:solidFill>
                  <a:srgbClr val="001D4D"/>
                </a:solidFill>
              </a:rPr>
              <a:t>las </a:t>
            </a:r>
            <a:r>
              <a:rPr lang="es-ES" altLang="es-ES" sz="2000" u="sng" spc="85" dirty="0">
                <a:solidFill>
                  <a:srgbClr val="001D4D"/>
                </a:solidFill>
              </a:rPr>
              <a:t>referencias o menciones, </a:t>
            </a:r>
            <a:r>
              <a:rPr lang="es-ES" altLang="es-ES" sz="2000" u="sng" spc="85" dirty="0" smtClean="0">
                <a:solidFill>
                  <a:srgbClr val="001D4D"/>
                </a:solidFill>
              </a:rPr>
              <a:t>en las normativas </a:t>
            </a:r>
            <a:r>
              <a:rPr lang="es-ES" altLang="es-ES" sz="2000" u="sng" spc="85" dirty="0">
                <a:solidFill>
                  <a:srgbClr val="001D4D"/>
                </a:solidFill>
              </a:rPr>
              <a:t>o en </a:t>
            </a:r>
            <a:r>
              <a:rPr lang="es-ES" altLang="es-ES" sz="2000" u="sng" spc="85" dirty="0" smtClean="0">
                <a:solidFill>
                  <a:srgbClr val="001D4D"/>
                </a:solidFill>
              </a:rPr>
              <a:t>los instrumentos </a:t>
            </a:r>
            <a:r>
              <a:rPr lang="es-ES" altLang="es-ES" sz="2000" u="sng" spc="85" dirty="0">
                <a:solidFill>
                  <a:srgbClr val="001D4D"/>
                </a:solidFill>
              </a:rPr>
              <a:t>de planificación territorial o </a:t>
            </a:r>
            <a:r>
              <a:rPr lang="es-ES" altLang="es-ES" sz="2000" u="sng" spc="85" dirty="0" smtClean="0">
                <a:solidFill>
                  <a:srgbClr val="001D4D"/>
                </a:solidFill>
              </a:rPr>
              <a:t>urbanística, </a:t>
            </a:r>
            <a:r>
              <a:rPr lang="es-ES" altLang="es-ES" sz="2000" u="sng" spc="85" dirty="0">
                <a:solidFill>
                  <a:srgbClr val="001D4D"/>
                </a:solidFill>
              </a:rPr>
              <a:t>que se contengan a la citada Ley </a:t>
            </a:r>
            <a:r>
              <a:rPr lang="es-ES" altLang="es-ES" sz="2000" u="sng" spc="85" dirty="0" smtClean="0">
                <a:solidFill>
                  <a:srgbClr val="001D4D"/>
                </a:solidFill>
              </a:rPr>
              <a:t>9/2014, </a:t>
            </a:r>
            <a:r>
              <a:rPr lang="es-ES" altLang="es-ES" sz="2000" u="sng" spc="85" dirty="0">
                <a:solidFill>
                  <a:srgbClr val="001D4D"/>
                </a:solidFill>
              </a:rPr>
              <a:t>o </a:t>
            </a:r>
            <a:r>
              <a:rPr lang="es-ES" altLang="es-ES" sz="2000" u="sng" spc="85" dirty="0" smtClean="0">
                <a:solidFill>
                  <a:srgbClr val="001D4D"/>
                </a:solidFill>
              </a:rPr>
              <a:t>a algunos </a:t>
            </a:r>
            <a:r>
              <a:rPr lang="es-ES" altLang="es-ES" sz="2000" u="sng" spc="85" dirty="0">
                <a:solidFill>
                  <a:srgbClr val="001D4D"/>
                </a:solidFill>
              </a:rPr>
              <a:t>de sus </a:t>
            </a:r>
            <a:r>
              <a:rPr lang="es-ES" altLang="es-ES" sz="2000" u="sng" spc="85" dirty="0" smtClean="0">
                <a:solidFill>
                  <a:srgbClr val="001D4D"/>
                </a:solidFill>
              </a:rPr>
              <a:t>artículos </a:t>
            </a:r>
            <a:r>
              <a:rPr lang="es-ES" altLang="es-ES" sz="2000" u="sng" spc="85" dirty="0">
                <a:solidFill>
                  <a:srgbClr val="001D4D"/>
                </a:solidFill>
              </a:rPr>
              <a:t>y disposiciones, deberán entenderse efectuadas a la vigente </a:t>
            </a:r>
            <a:r>
              <a:rPr lang="es-ES" altLang="es-ES" sz="2000" u="sng" spc="85" dirty="0" smtClean="0">
                <a:solidFill>
                  <a:srgbClr val="001D4D"/>
                </a:solidFill>
              </a:rPr>
              <a:t>LGTEL, </a:t>
            </a:r>
            <a:r>
              <a:rPr lang="es-ES" altLang="es-ES" sz="2000" u="sng" spc="85" dirty="0">
                <a:solidFill>
                  <a:srgbClr val="001D4D"/>
                </a:solidFill>
              </a:rPr>
              <a:t>y sus correlativos artículos y disposiciones</a:t>
            </a:r>
            <a:r>
              <a:rPr lang="es-ES" altLang="es-ES" sz="2000" spc="85" dirty="0">
                <a:solidFill>
                  <a:srgbClr val="001D4D"/>
                </a:solidFill>
              </a:rPr>
              <a:t>.</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35991429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784825" y="-12848"/>
            <a:ext cx="7279944"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licencias respecto al despliegue de redes </a:t>
            </a:r>
          </a:p>
          <a:p>
            <a:pPr marL="10752" algn="ctr">
              <a:spcBef>
                <a:spcPts val="85"/>
              </a:spcBef>
            </a:pPr>
            <a:r>
              <a:rPr lang="es-ES" sz="2032" b="1" spc="85" dirty="0" smtClean="0">
                <a:solidFill>
                  <a:schemeClr val="accent1">
                    <a:lumMod val="75000"/>
                  </a:schemeClr>
                </a:solidFill>
                <a:cs typeface="Calibri"/>
              </a:rPr>
              <a:t>de telecomunicaciones </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10" name="Llamada con línea 2 9"/>
          <p:cNvSpPr/>
          <p:nvPr/>
        </p:nvSpPr>
        <p:spPr>
          <a:xfrm>
            <a:off x="660368" y="2226454"/>
            <a:ext cx="1947557" cy="1670498"/>
          </a:xfrm>
          <a:prstGeom prst="borderCallout2">
            <a:avLst>
              <a:gd name="adj1" fmla="val 23244"/>
              <a:gd name="adj2" fmla="val 102848"/>
              <a:gd name="adj3" fmla="val 51701"/>
              <a:gd name="adj4" fmla="val 123747"/>
              <a:gd name="adj5" fmla="val 58779"/>
              <a:gd name="adj6" fmla="val 2237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Estaciones o infraestructuras radioeléctricas </a:t>
            </a:r>
            <a:r>
              <a:rPr lang="es-ES" sz="1300" b="1" dirty="0" smtClean="0">
                <a:solidFill>
                  <a:schemeClr val="tx1"/>
                </a:solidFill>
              </a:rPr>
              <a:t>SIN licencia</a:t>
            </a:r>
            <a:r>
              <a:rPr lang="es-ES" sz="1300" dirty="0" smtClean="0">
                <a:solidFill>
                  <a:schemeClr val="tx1"/>
                </a:solidFill>
              </a:rPr>
              <a:t>, </a:t>
            </a:r>
            <a:r>
              <a:rPr lang="es-ES" sz="1300" b="1" dirty="0" smtClean="0">
                <a:solidFill>
                  <a:schemeClr val="tx1"/>
                </a:solidFill>
              </a:rPr>
              <a:t>excepto</a:t>
            </a:r>
            <a:r>
              <a:rPr lang="es-ES" sz="1300" dirty="0" smtClean="0">
                <a:solidFill>
                  <a:schemeClr val="tx1"/>
                </a:solidFill>
              </a:rPr>
              <a:t> edificios BIC, superficie&gt;300m2 o nueva construcción con impacto en medio ambiente</a:t>
            </a:r>
            <a:endParaRPr lang="es-ES" sz="1300" dirty="0">
              <a:solidFill>
                <a:schemeClr val="tx1"/>
              </a:solidFill>
            </a:endParaRPr>
          </a:p>
        </p:txBody>
      </p:sp>
      <p:sp>
        <p:nvSpPr>
          <p:cNvPr id="24" name="Llamada con línea 2 23"/>
          <p:cNvSpPr/>
          <p:nvPr/>
        </p:nvSpPr>
        <p:spPr>
          <a:xfrm>
            <a:off x="660368" y="4015208"/>
            <a:ext cx="1947557" cy="1791883"/>
          </a:xfrm>
          <a:prstGeom prst="borderCallout2">
            <a:avLst>
              <a:gd name="adj1" fmla="val 23244"/>
              <a:gd name="adj2" fmla="val 102848"/>
              <a:gd name="adj3" fmla="val 29424"/>
              <a:gd name="adj4" fmla="val 123747"/>
              <a:gd name="adj5" fmla="val -32685"/>
              <a:gd name="adj6" fmla="val 2265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Redes fijas </a:t>
            </a:r>
            <a:r>
              <a:rPr lang="es-ES" sz="1300" b="1" dirty="0">
                <a:solidFill>
                  <a:srgbClr val="00B0F0"/>
                </a:solidFill>
              </a:rPr>
              <a:t>y</a:t>
            </a:r>
            <a:r>
              <a:rPr lang="es-ES" sz="1300" b="1" dirty="0" smtClean="0">
                <a:solidFill>
                  <a:srgbClr val="00B0F0"/>
                </a:solidFill>
              </a:rPr>
              <a:t> estaciones </a:t>
            </a:r>
            <a:r>
              <a:rPr lang="es-ES" sz="1300" b="1" dirty="0">
                <a:solidFill>
                  <a:srgbClr val="00B0F0"/>
                </a:solidFill>
              </a:rPr>
              <a:t>o infraestructuras </a:t>
            </a:r>
            <a:r>
              <a:rPr lang="es-ES" sz="1300" b="1" dirty="0" smtClean="0">
                <a:solidFill>
                  <a:srgbClr val="00B0F0"/>
                </a:solidFill>
              </a:rPr>
              <a:t>radioeléctricas exceptuadas en caso anterior </a:t>
            </a:r>
            <a:r>
              <a:rPr lang="es-ES" sz="1300" b="1" dirty="0" smtClean="0">
                <a:solidFill>
                  <a:schemeClr val="tx1"/>
                </a:solidFill>
              </a:rPr>
              <a:t>SIN licencia</a:t>
            </a:r>
            <a:r>
              <a:rPr lang="es-ES" sz="1300" dirty="0">
                <a:solidFill>
                  <a:schemeClr val="tx1"/>
                </a:solidFill>
              </a:rPr>
              <a:t> </a:t>
            </a:r>
            <a:r>
              <a:rPr lang="es-ES" sz="1300" dirty="0" smtClean="0">
                <a:solidFill>
                  <a:schemeClr val="tx1"/>
                </a:solidFill>
              </a:rPr>
              <a:t>si el operador presenta un </a:t>
            </a:r>
            <a:r>
              <a:rPr lang="es-ES" sz="1300" b="1" dirty="0" smtClean="0">
                <a:solidFill>
                  <a:srgbClr val="00B0F0"/>
                </a:solidFill>
              </a:rPr>
              <a:t>plan de despliegue</a:t>
            </a:r>
            <a:r>
              <a:rPr lang="es-ES" sz="1300" dirty="0" smtClean="0">
                <a:solidFill>
                  <a:schemeClr val="tx1"/>
                </a:solidFill>
              </a:rPr>
              <a:t> y es aprobado (</a:t>
            </a:r>
            <a:r>
              <a:rPr lang="es-ES" sz="1300" b="1" dirty="0" smtClean="0">
                <a:solidFill>
                  <a:schemeClr val="tx1"/>
                </a:solidFill>
              </a:rPr>
              <a:t>silencio positivo a los 3 meses</a:t>
            </a:r>
            <a:r>
              <a:rPr lang="es-ES" sz="1300" dirty="0" smtClean="0">
                <a:solidFill>
                  <a:schemeClr val="tx1"/>
                </a:solidFill>
              </a:rPr>
              <a:t>)</a:t>
            </a:r>
            <a:endParaRPr lang="es-ES" sz="1300" dirty="0">
              <a:solidFill>
                <a:schemeClr val="tx1"/>
              </a:solidFill>
            </a:endParaRPr>
          </a:p>
        </p:txBody>
      </p:sp>
      <p:sp>
        <p:nvSpPr>
          <p:cNvPr id="11" name="Rectángulo 10"/>
          <p:cNvSpPr/>
          <p:nvPr/>
        </p:nvSpPr>
        <p:spPr>
          <a:xfrm>
            <a:off x="207348" y="1381090"/>
            <a:ext cx="2896020" cy="46927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416807" y="1450259"/>
            <a:ext cx="2298268" cy="800219"/>
          </a:xfrm>
          <a:prstGeom prst="rect">
            <a:avLst/>
          </a:prstGeom>
          <a:noFill/>
        </p:spPr>
        <p:txBody>
          <a:bodyPr wrap="square" rtlCol="0">
            <a:spAutoFit/>
          </a:bodyPr>
          <a:lstStyle/>
          <a:p>
            <a:pPr algn="ctr"/>
            <a:r>
              <a:rPr lang="es-ES" b="1" dirty="0" smtClean="0"/>
              <a:t>Dominio privado</a:t>
            </a:r>
          </a:p>
          <a:p>
            <a:pPr algn="ctr"/>
            <a:r>
              <a:rPr lang="es-ES" sz="1400" b="1" dirty="0" smtClean="0">
                <a:solidFill>
                  <a:srgbClr val="00B0F0"/>
                </a:solidFill>
              </a:rPr>
              <a:t>Aplica declaración </a:t>
            </a:r>
          </a:p>
          <a:p>
            <a:pPr algn="ctr"/>
            <a:r>
              <a:rPr lang="es-ES" sz="1400" b="1" dirty="0" smtClean="0">
                <a:solidFill>
                  <a:srgbClr val="00B0F0"/>
                </a:solidFill>
              </a:rPr>
              <a:t>responsable si</a:t>
            </a:r>
            <a:r>
              <a:rPr lang="es-ES" sz="1400" dirty="0" smtClean="0"/>
              <a:t>….</a:t>
            </a:r>
            <a:endParaRPr lang="es-ES" sz="1400" dirty="0"/>
          </a:p>
        </p:txBody>
      </p:sp>
      <p:sp>
        <p:nvSpPr>
          <p:cNvPr id="26" name="Llamada con línea 2 25"/>
          <p:cNvSpPr/>
          <p:nvPr/>
        </p:nvSpPr>
        <p:spPr>
          <a:xfrm>
            <a:off x="3381108" y="718995"/>
            <a:ext cx="1947557" cy="1877557"/>
          </a:xfrm>
          <a:prstGeom prst="borderCallout2">
            <a:avLst>
              <a:gd name="adj1" fmla="val 101736"/>
              <a:gd name="adj2" fmla="val 57669"/>
              <a:gd name="adj3" fmla="val 113297"/>
              <a:gd name="adj4" fmla="val 65651"/>
              <a:gd name="adj5" fmla="val 114536"/>
              <a:gd name="adj6" fmla="val 8812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público</a:t>
            </a:r>
          </a:p>
          <a:p>
            <a:pPr algn="ctr"/>
            <a:r>
              <a:rPr lang="es-ES" sz="1300" dirty="0" smtClean="0">
                <a:solidFill>
                  <a:schemeClr val="tx1"/>
                </a:solidFill>
              </a:rPr>
              <a:t>Las AAPP </a:t>
            </a:r>
            <a:r>
              <a:rPr lang="es-ES" sz="1300" b="1" dirty="0" smtClean="0">
                <a:solidFill>
                  <a:srgbClr val="00B0F0"/>
                </a:solidFill>
              </a:rPr>
              <a:t>podrán establecer</a:t>
            </a:r>
            <a:r>
              <a:rPr lang="es-ES" sz="1300" dirty="0" smtClean="0">
                <a:solidFill>
                  <a:schemeClr val="tx1"/>
                </a:solidFill>
              </a:rPr>
              <a:t>, para todos o algunos de los casos, </a:t>
            </a:r>
            <a:r>
              <a:rPr lang="es-ES" sz="1300" b="1" dirty="0" smtClean="0">
                <a:solidFill>
                  <a:srgbClr val="00B0F0"/>
                </a:solidFill>
              </a:rPr>
              <a:t>que la tramitación se realice mediante declaración responsable o comunicación previa</a:t>
            </a:r>
            <a:endParaRPr lang="es-ES" sz="1300" b="1" dirty="0">
              <a:solidFill>
                <a:srgbClr val="00B0F0"/>
              </a:solidFill>
            </a:endParaRPr>
          </a:p>
        </p:txBody>
      </p:sp>
      <p:sp>
        <p:nvSpPr>
          <p:cNvPr id="29" name="Llamada con línea 2 28"/>
          <p:cNvSpPr/>
          <p:nvPr/>
        </p:nvSpPr>
        <p:spPr>
          <a:xfrm>
            <a:off x="8493072" y="982056"/>
            <a:ext cx="3542986" cy="2048223"/>
          </a:xfrm>
          <a:prstGeom prst="borderCallout2">
            <a:avLst>
              <a:gd name="adj1" fmla="val 82859"/>
              <a:gd name="adj2" fmla="val -1128"/>
              <a:gd name="adj3" fmla="val 111368"/>
              <a:gd name="adj4" fmla="val -26118"/>
              <a:gd name="adj5" fmla="val 109869"/>
              <a:gd name="adj6" fmla="val -551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Puntos </a:t>
            </a:r>
            <a:r>
              <a:rPr lang="es-ES" b="1" dirty="0">
                <a:solidFill>
                  <a:schemeClr val="tx1"/>
                </a:solidFill>
              </a:rPr>
              <a:t>de acceso inalámbrico para pequeñas </a:t>
            </a:r>
            <a:r>
              <a:rPr lang="es-ES" b="1" dirty="0" smtClean="0">
                <a:solidFill>
                  <a:schemeClr val="tx1"/>
                </a:solidFill>
              </a:rPr>
              <a:t>áreas (</a:t>
            </a:r>
            <a:r>
              <a:rPr lang="es-ES" b="1" dirty="0" err="1" smtClean="0">
                <a:solidFill>
                  <a:schemeClr val="tx1"/>
                </a:solidFill>
              </a:rPr>
              <a:t>SAWAPs</a:t>
            </a:r>
            <a:r>
              <a:rPr lang="es-ES" b="1" dirty="0" smtClean="0">
                <a:solidFill>
                  <a:schemeClr val="tx1"/>
                </a:solidFill>
              </a:rPr>
              <a:t>)</a:t>
            </a:r>
          </a:p>
          <a:p>
            <a:pPr algn="ctr"/>
            <a:r>
              <a:rPr lang="es-ES" sz="1300" dirty="0" smtClean="0">
                <a:solidFill>
                  <a:schemeClr val="tx1"/>
                </a:solidFill>
              </a:rPr>
              <a:t>Las AAPP </a:t>
            </a:r>
            <a:r>
              <a:rPr lang="es-ES" sz="1300" b="1" dirty="0">
                <a:solidFill>
                  <a:srgbClr val="00B0F0"/>
                </a:solidFill>
              </a:rPr>
              <a:t>no </a:t>
            </a:r>
            <a:r>
              <a:rPr lang="es-ES" sz="1300" b="1" dirty="0" smtClean="0">
                <a:solidFill>
                  <a:srgbClr val="00B0F0"/>
                </a:solidFill>
              </a:rPr>
              <a:t>requerirán ningún </a:t>
            </a:r>
            <a:r>
              <a:rPr lang="es-ES" sz="1300" b="1" dirty="0">
                <a:solidFill>
                  <a:srgbClr val="00B0F0"/>
                </a:solidFill>
              </a:rPr>
              <a:t>tipo de concesión, autorización o licencia nueva o modificación de la existente o declaración responsable o comunicación </a:t>
            </a:r>
            <a:r>
              <a:rPr lang="es-ES" sz="1300" b="1" dirty="0" smtClean="0">
                <a:solidFill>
                  <a:srgbClr val="00B0F0"/>
                </a:solidFill>
              </a:rPr>
              <a:t>previa</a:t>
            </a:r>
            <a:r>
              <a:rPr lang="es-ES" sz="1300" dirty="0" smtClean="0">
                <a:solidFill>
                  <a:schemeClr val="tx1"/>
                </a:solidFill>
              </a:rPr>
              <a:t> (excepciones: patrimonio histórico, natural, …)</a:t>
            </a:r>
            <a:endParaRPr lang="es-ES" sz="1300" b="1" dirty="0">
              <a:solidFill>
                <a:srgbClr val="00B0F0"/>
              </a:solidFill>
            </a:endParaRPr>
          </a:p>
        </p:txBody>
      </p:sp>
      <p:sp>
        <p:nvSpPr>
          <p:cNvPr id="31" name="Llamada con línea 2 30"/>
          <p:cNvSpPr/>
          <p:nvPr/>
        </p:nvSpPr>
        <p:spPr>
          <a:xfrm>
            <a:off x="8486736" y="3171940"/>
            <a:ext cx="3549322" cy="2572712"/>
          </a:xfrm>
          <a:prstGeom prst="borderCallout2">
            <a:avLst>
              <a:gd name="adj1" fmla="val 21594"/>
              <a:gd name="adj2" fmla="val -2936"/>
              <a:gd name="adj3" fmla="val 20955"/>
              <a:gd name="adj4" fmla="val -38321"/>
              <a:gd name="adj5" fmla="val 8117"/>
              <a:gd name="adj6" fmla="val -5515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Actuaciones </a:t>
            </a:r>
            <a:r>
              <a:rPr lang="es-ES" b="1" dirty="0">
                <a:solidFill>
                  <a:schemeClr val="tx1"/>
                </a:solidFill>
              </a:rPr>
              <a:t>de innovación tecnológica o adaptación </a:t>
            </a:r>
            <a:r>
              <a:rPr lang="es-ES" b="1" dirty="0" smtClean="0">
                <a:solidFill>
                  <a:schemeClr val="tx1"/>
                </a:solidFill>
              </a:rPr>
              <a:t>técnica en redes fijas o móviles</a:t>
            </a:r>
          </a:p>
          <a:p>
            <a:pPr algn="ctr"/>
            <a:r>
              <a:rPr lang="es-ES" sz="1300" dirty="0">
                <a:solidFill>
                  <a:schemeClr val="tx1"/>
                </a:solidFill>
              </a:rPr>
              <a:t>Las AAPP </a:t>
            </a:r>
            <a:r>
              <a:rPr lang="es-ES" sz="1300" b="1" dirty="0">
                <a:solidFill>
                  <a:srgbClr val="00B0F0"/>
                </a:solidFill>
              </a:rPr>
              <a:t>no requerirán ningún tipo de concesión, autorización o licencia nueva o modificación de la existente o declaración responsable o comunicación </a:t>
            </a:r>
            <a:r>
              <a:rPr lang="es-ES" sz="1300" b="1" dirty="0" smtClean="0">
                <a:solidFill>
                  <a:srgbClr val="00B0F0"/>
                </a:solidFill>
              </a:rPr>
              <a:t>previa</a:t>
            </a:r>
            <a:r>
              <a:rPr lang="es-ES" sz="1300" dirty="0">
                <a:solidFill>
                  <a:schemeClr val="tx1"/>
                </a:solidFill>
              </a:rPr>
              <a:t>, </a:t>
            </a:r>
            <a:r>
              <a:rPr lang="es-ES" sz="1300" b="1" dirty="0" smtClean="0">
                <a:solidFill>
                  <a:srgbClr val="00B0F0"/>
                </a:solidFill>
              </a:rPr>
              <a:t>si no hay obra civil</a:t>
            </a:r>
            <a:r>
              <a:rPr lang="es-ES" sz="1300" dirty="0" smtClean="0">
                <a:solidFill>
                  <a:schemeClr val="tx1"/>
                </a:solidFill>
              </a:rPr>
              <a:t>, y </a:t>
            </a:r>
            <a:r>
              <a:rPr lang="es-ES" sz="1300" dirty="0">
                <a:solidFill>
                  <a:schemeClr val="tx1"/>
                </a:solidFill>
              </a:rPr>
              <a:t>no </a:t>
            </a:r>
            <a:r>
              <a:rPr lang="es-ES" sz="1300" dirty="0" smtClean="0">
                <a:solidFill>
                  <a:schemeClr val="tx1"/>
                </a:solidFill>
              </a:rPr>
              <a:t>supone </a:t>
            </a:r>
            <a:r>
              <a:rPr lang="es-ES" sz="1300" dirty="0">
                <a:solidFill>
                  <a:schemeClr val="tx1"/>
                </a:solidFill>
              </a:rPr>
              <a:t>un riesgo estructural para la infraestructura sobre la que se asienta la </a:t>
            </a:r>
            <a:r>
              <a:rPr lang="es-ES" sz="1300" dirty="0" smtClean="0">
                <a:solidFill>
                  <a:schemeClr val="tx1"/>
                </a:solidFill>
              </a:rPr>
              <a:t>red. </a:t>
            </a:r>
            <a:r>
              <a:rPr lang="es-ES" sz="1300" b="1" dirty="0" smtClean="0">
                <a:solidFill>
                  <a:srgbClr val="00B0F0"/>
                </a:solidFill>
              </a:rPr>
              <a:t>Aplica a dominio público y privado</a:t>
            </a:r>
            <a:r>
              <a:rPr lang="es-ES" sz="1300" dirty="0" smtClean="0">
                <a:solidFill>
                  <a:schemeClr val="tx1"/>
                </a:solidFill>
              </a:rPr>
              <a:t>.</a:t>
            </a:r>
            <a:endParaRPr lang="es-ES" sz="1300" b="1" dirty="0">
              <a:solidFill>
                <a:srgbClr val="00B0F0"/>
              </a:solidFill>
            </a:endParaRPr>
          </a:p>
        </p:txBody>
      </p:sp>
      <p:sp>
        <p:nvSpPr>
          <p:cNvPr id="33" name="Llamada con línea 2 32"/>
          <p:cNvSpPr/>
          <p:nvPr/>
        </p:nvSpPr>
        <p:spPr>
          <a:xfrm>
            <a:off x="4393580" y="4022625"/>
            <a:ext cx="3077737" cy="2236076"/>
          </a:xfrm>
          <a:prstGeom prst="borderCallout2">
            <a:avLst>
              <a:gd name="adj1" fmla="val -2700"/>
              <a:gd name="adj2" fmla="val 67780"/>
              <a:gd name="adj3" fmla="val -10489"/>
              <a:gd name="adj4" fmla="val 70708"/>
              <a:gd name="adj5" fmla="val -21730"/>
              <a:gd name="adj6" fmla="val 632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obras</a:t>
            </a:r>
            <a:endParaRPr lang="es-ES" sz="1300" dirty="0" smtClean="0">
              <a:solidFill>
                <a:schemeClr val="tx1"/>
              </a:solidFill>
            </a:endParaRPr>
          </a:p>
        </p:txBody>
      </p:sp>
      <p:sp>
        <p:nvSpPr>
          <p:cNvPr id="34" name="Llamada con línea 2 33"/>
          <p:cNvSpPr/>
          <p:nvPr/>
        </p:nvSpPr>
        <p:spPr>
          <a:xfrm>
            <a:off x="5427990" y="665830"/>
            <a:ext cx="2953882" cy="1818945"/>
          </a:xfrm>
          <a:prstGeom prst="borderCallout2">
            <a:avLst>
              <a:gd name="adj1" fmla="val 103362"/>
              <a:gd name="adj2" fmla="val 48500"/>
              <a:gd name="adj3" fmla="val 114527"/>
              <a:gd name="adj4" fmla="val 38311"/>
              <a:gd name="adj5" fmla="val 117057"/>
              <a:gd name="adj6" fmla="val 3048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Plazo </a:t>
            </a:r>
            <a:r>
              <a:rPr lang="es-ES" b="1" dirty="0">
                <a:solidFill>
                  <a:schemeClr val="tx1"/>
                </a:solidFill>
              </a:rPr>
              <a:t>de resolución de</a:t>
            </a:r>
          </a:p>
          <a:p>
            <a:pPr algn="ctr"/>
            <a:r>
              <a:rPr lang="es-ES" b="1" dirty="0">
                <a:solidFill>
                  <a:schemeClr val="tx1"/>
                </a:solidFill>
              </a:rPr>
              <a:t>las solicitudes de ocupación</a:t>
            </a:r>
          </a:p>
          <a:p>
            <a:pPr algn="ctr"/>
            <a:r>
              <a:rPr lang="es-ES" sz="1300" dirty="0" smtClean="0">
                <a:solidFill>
                  <a:schemeClr val="tx1"/>
                </a:solidFill>
              </a:rPr>
              <a:t>La resolución </a:t>
            </a:r>
            <a:r>
              <a:rPr lang="es-ES" sz="1300" dirty="0">
                <a:solidFill>
                  <a:schemeClr val="tx1"/>
                </a:solidFill>
              </a:rPr>
              <a:t>de las solicitudes de </a:t>
            </a:r>
            <a:r>
              <a:rPr lang="es-ES" sz="1300" dirty="0" smtClean="0">
                <a:solidFill>
                  <a:schemeClr val="tx1"/>
                </a:solidFill>
              </a:rPr>
              <a:t>ocupación </a:t>
            </a:r>
            <a:r>
              <a:rPr lang="es-ES" sz="1300" b="1" dirty="0" smtClean="0">
                <a:solidFill>
                  <a:srgbClr val="00B0F0"/>
                </a:solidFill>
              </a:rPr>
              <a:t>no podrán </a:t>
            </a:r>
            <a:r>
              <a:rPr lang="es-ES" sz="1300" b="1" dirty="0">
                <a:solidFill>
                  <a:srgbClr val="00B0F0"/>
                </a:solidFill>
              </a:rPr>
              <a:t>exceder de cuatro meses</a:t>
            </a:r>
            <a:r>
              <a:rPr lang="es-ES" sz="1300" dirty="0">
                <a:solidFill>
                  <a:schemeClr val="tx1"/>
                </a:solidFill>
              </a:rPr>
              <a:t> contados a partir de la </a:t>
            </a:r>
            <a:r>
              <a:rPr lang="es-ES" sz="1300" dirty="0" smtClean="0">
                <a:solidFill>
                  <a:schemeClr val="tx1"/>
                </a:solidFill>
              </a:rPr>
              <a:t>presentación (</a:t>
            </a:r>
            <a:r>
              <a:rPr lang="es-ES" sz="1300" b="1" dirty="0" smtClean="0">
                <a:solidFill>
                  <a:srgbClr val="00B0F0"/>
                </a:solidFill>
              </a:rPr>
              <a:t>3 meses en caso de redes de alta o muy alta capacidad</a:t>
            </a:r>
            <a:r>
              <a:rPr lang="es-ES" sz="1300" dirty="0" smtClean="0">
                <a:solidFill>
                  <a:schemeClr val="tx1"/>
                </a:solidFill>
              </a:rPr>
              <a:t>)</a:t>
            </a:r>
            <a:endParaRPr lang="es-ES" sz="1300" dirty="0">
              <a:solidFill>
                <a:schemeClr val="tx1"/>
              </a:solidFill>
            </a:endParaRPr>
          </a:p>
        </p:txBody>
      </p:sp>
      <p:sp>
        <p:nvSpPr>
          <p:cNvPr id="32" name="CuadroTexto 31"/>
          <p:cNvSpPr txBox="1"/>
          <p:nvPr/>
        </p:nvSpPr>
        <p:spPr>
          <a:xfrm>
            <a:off x="189470" y="1334824"/>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6" name="CuadroTexto 35"/>
          <p:cNvSpPr txBox="1"/>
          <p:nvPr/>
        </p:nvSpPr>
        <p:spPr>
          <a:xfrm>
            <a:off x="4338622" y="4002117"/>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38" name="CuadroTexto 37"/>
          <p:cNvSpPr txBox="1"/>
          <p:nvPr/>
        </p:nvSpPr>
        <p:spPr>
          <a:xfrm>
            <a:off x="3324316" y="677803"/>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9" name="CuadroTexto 38"/>
          <p:cNvSpPr txBox="1"/>
          <p:nvPr/>
        </p:nvSpPr>
        <p:spPr>
          <a:xfrm>
            <a:off x="8481679" y="986920"/>
            <a:ext cx="1146468" cy="261610"/>
          </a:xfrm>
          <a:prstGeom prst="rect">
            <a:avLst/>
          </a:prstGeom>
          <a:noFill/>
          <a:ln>
            <a:noFill/>
          </a:ln>
        </p:spPr>
        <p:txBody>
          <a:bodyPr wrap="none" rtlCol="0">
            <a:spAutoFit/>
          </a:bodyPr>
          <a:lstStyle/>
          <a:p>
            <a:r>
              <a:rPr lang="es-ES" sz="1100" b="1" dirty="0" smtClean="0"/>
              <a:t>Art. 49.10 LGTEL</a:t>
            </a:r>
            <a:endParaRPr lang="es-ES" sz="1100" b="1" dirty="0"/>
          </a:p>
        </p:txBody>
      </p:sp>
      <p:sp>
        <p:nvSpPr>
          <p:cNvPr id="40" name="CuadroTexto 39"/>
          <p:cNvSpPr txBox="1"/>
          <p:nvPr/>
        </p:nvSpPr>
        <p:spPr>
          <a:xfrm>
            <a:off x="8498067" y="3169357"/>
            <a:ext cx="1146468" cy="261610"/>
          </a:xfrm>
          <a:prstGeom prst="rect">
            <a:avLst/>
          </a:prstGeom>
          <a:noFill/>
          <a:ln>
            <a:noFill/>
          </a:ln>
        </p:spPr>
        <p:txBody>
          <a:bodyPr wrap="none" rtlCol="0">
            <a:spAutoFit/>
          </a:bodyPr>
          <a:lstStyle/>
          <a:p>
            <a:r>
              <a:rPr lang="es-ES" sz="1100" b="1" dirty="0" smtClean="0"/>
              <a:t>Art. 49.11 LGTEL</a:t>
            </a:r>
            <a:endParaRPr lang="es-ES" sz="1100" b="1" dirty="0"/>
          </a:p>
        </p:txBody>
      </p:sp>
      <p:sp>
        <p:nvSpPr>
          <p:cNvPr id="41" name="CuadroTexto 40"/>
          <p:cNvSpPr txBox="1"/>
          <p:nvPr/>
        </p:nvSpPr>
        <p:spPr>
          <a:xfrm>
            <a:off x="5406723" y="631763"/>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42" name="CuadroTexto 41"/>
          <p:cNvSpPr txBox="1"/>
          <p:nvPr/>
        </p:nvSpPr>
        <p:spPr>
          <a:xfrm>
            <a:off x="239332" y="764047"/>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43" name="CuadroTexto 42"/>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Rectángulo 8"/>
          <p:cNvSpPr/>
          <p:nvPr/>
        </p:nvSpPr>
        <p:spPr>
          <a:xfrm>
            <a:off x="7526275" y="5889698"/>
            <a:ext cx="4628074" cy="276999"/>
          </a:xfrm>
          <a:prstGeom prst="rect">
            <a:avLst/>
          </a:prstGeom>
          <a:ln>
            <a:solidFill>
              <a:schemeClr val="accent1"/>
            </a:solidFill>
          </a:ln>
        </p:spPr>
        <p:txBody>
          <a:bodyPr wrap="square">
            <a:spAutoFit/>
          </a:bodyPr>
          <a:lstStyle/>
          <a:p>
            <a:r>
              <a:rPr lang="es-ES" sz="600" b="1" spc="85" dirty="0">
                <a:solidFill>
                  <a:srgbClr val="001D4D"/>
                </a:solidFill>
              </a:rPr>
              <a:t>Información adicional en el siguiente enlace</a:t>
            </a:r>
            <a:r>
              <a:rPr lang="es-ES" sz="600" spc="85" dirty="0">
                <a:solidFill>
                  <a:srgbClr val="001D4D"/>
                </a:solidFill>
              </a:rPr>
              <a:t>: </a:t>
            </a:r>
            <a:endParaRPr lang="es-ES" sz="600" spc="85" dirty="0" smtClean="0">
              <a:solidFill>
                <a:srgbClr val="001D4D"/>
              </a:solidFill>
            </a:endParaRPr>
          </a:p>
          <a:p>
            <a:r>
              <a:rPr lang="es-ES" sz="600" spc="85" dirty="0" smtClean="0">
                <a:solidFill>
                  <a:srgbClr val="001D4D"/>
                </a:solidFill>
                <a:hlinkClick r:id="rId9"/>
              </a:rPr>
              <a:t>NOTA INFORMATIVA SOBRE EL RÉGIMEN DE INTERVENCIÓN ADMINISTRATIVA SOBRE DESPLIEGUES DE REDES</a:t>
            </a:r>
            <a:endParaRPr lang="es-ES" sz="600" spc="85" dirty="0">
              <a:solidFill>
                <a:srgbClr val="001D4D"/>
              </a:solidFill>
            </a:endParaRPr>
          </a:p>
        </p:txBody>
      </p:sp>
      <p:pic>
        <p:nvPicPr>
          <p:cNvPr id="45" name="Imagen 4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026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80">
                                          <p:stCondLst>
                                            <p:cond delay="0"/>
                                          </p:stCondLst>
                                        </p:cTn>
                                        <p:tgtEl>
                                          <p:spTgt spid="24"/>
                                        </p:tgtEl>
                                      </p:cBhvr>
                                    </p:animEffect>
                                    <p:anim calcmode="lin" valueType="num">
                                      <p:cBhvr>
                                        <p:cTn id="7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1" dur="26">
                                          <p:stCondLst>
                                            <p:cond delay="650"/>
                                          </p:stCondLst>
                                        </p:cTn>
                                        <p:tgtEl>
                                          <p:spTgt spid="24"/>
                                        </p:tgtEl>
                                      </p:cBhvr>
                                      <p:to x="100000" y="60000"/>
                                    </p:animScale>
                                    <p:animScale>
                                      <p:cBhvr>
                                        <p:cTn id="82" dur="166" decel="50000">
                                          <p:stCondLst>
                                            <p:cond delay="676"/>
                                          </p:stCondLst>
                                        </p:cTn>
                                        <p:tgtEl>
                                          <p:spTgt spid="24"/>
                                        </p:tgtEl>
                                      </p:cBhvr>
                                      <p:to x="100000" y="100000"/>
                                    </p:animScale>
                                    <p:animScale>
                                      <p:cBhvr>
                                        <p:cTn id="83" dur="26">
                                          <p:stCondLst>
                                            <p:cond delay="1312"/>
                                          </p:stCondLst>
                                        </p:cTn>
                                        <p:tgtEl>
                                          <p:spTgt spid="24"/>
                                        </p:tgtEl>
                                      </p:cBhvr>
                                      <p:to x="100000" y="80000"/>
                                    </p:animScale>
                                    <p:animScale>
                                      <p:cBhvr>
                                        <p:cTn id="84" dur="166" decel="50000">
                                          <p:stCondLst>
                                            <p:cond delay="1338"/>
                                          </p:stCondLst>
                                        </p:cTn>
                                        <p:tgtEl>
                                          <p:spTgt spid="24"/>
                                        </p:tgtEl>
                                      </p:cBhvr>
                                      <p:to x="100000" y="100000"/>
                                    </p:animScale>
                                    <p:animScale>
                                      <p:cBhvr>
                                        <p:cTn id="85" dur="26">
                                          <p:stCondLst>
                                            <p:cond delay="1642"/>
                                          </p:stCondLst>
                                        </p:cTn>
                                        <p:tgtEl>
                                          <p:spTgt spid="24"/>
                                        </p:tgtEl>
                                      </p:cBhvr>
                                      <p:to x="100000" y="90000"/>
                                    </p:animScale>
                                    <p:animScale>
                                      <p:cBhvr>
                                        <p:cTn id="86" dur="166" decel="50000">
                                          <p:stCondLst>
                                            <p:cond delay="1668"/>
                                          </p:stCondLst>
                                        </p:cTn>
                                        <p:tgtEl>
                                          <p:spTgt spid="24"/>
                                        </p:tgtEl>
                                      </p:cBhvr>
                                      <p:to x="100000" y="100000"/>
                                    </p:animScale>
                                    <p:animScale>
                                      <p:cBhvr>
                                        <p:cTn id="87" dur="26">
                                          <p:stCondLst>
                                            <p:cond delay="1808"/>
                                          </p:stCondLst>
                                        </p:cTn>
                                        <p:tgtEl>
                                          <p:spTgt spid="24"/>
                                        </p:tgtEl>
                                      </p:cBhvr>
                                      <p:to x="100000" y="95000"/>
                                    </p:animScale>
                                    <p:animScale>
                                      <p:cBhvr>
                                        <p:cTn id="88" dur="166" decel="50000">
                                          <p:stCondLst>
                                            <p:cond delay="1834"/>
                                          </p:stCondLst>
                                        </p:cTn>
                                        <p:tgtEl>
                                          <p:spTgt spid="2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ppt_x"/>
                                          </p:val>
                                        </p:tav>
                                        <p:tav tm="100000">
                                          <p:val>
                                            <p:strVal val="#ppt_x"/>
                                          </p:val>
                                        </p:tav>
                                      </p:tavLst>
                                    </p:anim>
                                    <p:anim calcmode="lin" valueType="num">
                                      <p:cBhvr additive="base">
                                        <p:cTn id="118" dur="500" fill="hold"/>
                                        <p:tgtEl>
                                          <p:spTgt spid="3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0"/>
                                        <p:tgtEl>
                                          <p:spTgt spid="40"/>
                                        </p:tgtEl>
                                      </p:cBhvr>
                                    </p:animEffect>
                                    <p:anim calcmode="lin" valueType="num">
                                      <p:cBhvr>
                                        <p:cTn id="128" dur="1000" fill="hold"/>
                                        <p:tgtEl>
                                          <p:spTgt spid="40"/>
                                        </p:tgtEl>
                                        <p:attrNameLst>
                                          <p:attrName>ppt_x</p:attrName>
                                        </p:attrNameLst>
                                      </p:cBhvr>
                                      <p:tavLst>
                                        <p:tav tm="0">
                                          <p:val>
                                            <p:strVal val="#ppt_x"/>
                                          </p:val>
                                        </p:tav>
                                        <p:tav tm="100000">
                                          <p:val>
                                            <p:strVal val="#ppt_x"/>
                                          </p:val>
                                        </p:tav>
                                      </p:tavLst>
                                    </p:anim>
                                    <p:anim calcmode="lin" valueType="num">
                                      <p:cBhvr>
                                        <p:cTn id="129" dur="1000" fill="hold"/>
                                        <p:tgtEl>
                                          <p:spTgt spid="4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1" grpId="0" animBg="1"/>
      <p:bldP spid="12" grpId="0"/>
      <p:bldP spid="26" grpId="0" animBg="1"/>
      <p:bldP spid="29" grpId="0" animBg="1"/>
      <p:bldP spid="31" grpId="0" animBg="1"/>
      <p:bldP spid="33" grpId="0" animBg="1"/>
      <p:bldP spid="34" grpId="0" animBg="1"/>
      <p:bldP spid="32" grpId="0"/>
      <p:bldP spid="36" grpId="0"/>
      <p:bldP spid="38" grpId="0"/>
      <p:bldP spid="39" grpId="0"/>
      <p:bldP spid="40" grpId="0"/>
      <p:bldP spid="4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6844" y="-2782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Alineación de instrumentos de planificación territorial o urbanística con LGTEL: informe preceptivo</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48856" y="1261310"/>
            <a:ext cx="3056920" cy="2342437"/>
          </a:xfrm>
          <a:prstGeom prst="borderCallout2">
            <a:avLst>
              <a:gd name="adj1" fmla="val 61965"/>
              <a:gd name="adj2" fmla="val 101620"/>
              <a:gd name="adj3" fmla="val 70592"/>
              <a:gd name="adj4" fmla="val 113419"/>
              <a:gd name="adj5" fmla="val 79727"/>
              <a:gd name="adj6" fmla="val 158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Obligación de solicitud de informe </a:t>
            </a:r>
          </a:p>
          <a:p>
            <a:pPr algn="ctr"/>
            <a:r>
              <a:rPr lang="es-ES" sz="1300" dirty="0" smtClean="0">
                <a:solidFill>
                  <a:schemeClr val="tx1"/>
                </a:solidFill>
              </a:rPr>
              <a:t>Cualquier instrumento o normativa de planificación territorial o urbanística que afecte al despliegue de las redes públicas de comunicaciones electrónicas </a:t>
            </a:r>
            <a:r>
              <a:rPr lang="es-ES" sz="1300" b="1" dirty="0" smtClean="0">
                <a:solidFill>
                  <a:srgbClr val="00B0F0"/>
                </a:solidFill>
              </a:rPr>
              <a:t>antes de su aprobación final la Administración competente debe solicitar el informe preceptivo y vinculante</a:t>
            </a:r>
            <a:endParaRPr lang="es-ES" sz="1300" b="1" dirty="0">
              <a:solidFill>
                <a:srgbClr val="00B0F0"/>
              </a:solidFill>
            </a:endParaRPr>
          </a:p>
        </p:txBody>
      </p:sp>
      <p:sp>
        <p:nvSpPr>
          <p:cNvPr id="31" name="Llamada con línea 2 30"/>
          <p:cNvSpPr/>
          <p:nvPr/>
        </p:nvSpPr>
        <p:spPr>
          <a:xfrm>
            <a:off x="8607721" y="3593140"/>
            <a:ext cx="3456878" cy="2256505"/>
          </a:xfrm>
          <a:prstGeom prst="borderCallout2">
            <a:avLst>
              <a:gd name="adj1" fmla="val 27238"/>
              <a:gd name="adj2" fmla="val -3166"/>
              <a:gd name="adj3" fmla="val -10374"/>
              <a:gd name="adj4" fmla="val -35787"/>
              <a:gd name="adj5" fmla="val -3839"/>
              <a:gd name="adj6" fmla="val -60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muy importante evitar faltas de alineamiento con la LGTEL…</a:t>
            </a:r>
            <a:endParaRPr lang="es-ES" sz="1300" b="1" dirty="0">
              <a:solidFill>
                <a:srgbClr val="00B0F0"/>
              </a:solidFill>
            </a:endParaRPr>
          </a:p>
          <a:p>
            <a:pPr algn="ctr"/>
            <a:r>
              <a:rPr lang="es-ES" sz="1300" dirty="0" smtClean="0">
                <a:solidFill>
                  <a:schemeClr val="tx1"/>
                </a:solidFill>
              </a:rPr>
              <a:t>... en la elaboración de los instrumentos o normativas  de planificación territorial o urbanística. Seguir pautas de la </a:t>
            </a:r>
            <a:r>
              <a:rPr lang="es-ES" sz="1300" dirty="0" smtClean="0">
                <a:hlinkClick r:id="rId9"/>
              </a:rPr>
              <a:t>Guía para mejorar la adecuación de normativa e instrumentos urbanísticos y territoriales de las AAPP a la Ley General de Telecomunicaciones</a:t>
            </a:r>
            <a:r>
              <a:rPr lang="es-ES" sz="1300" dirty="0" smtClean="0">
                <a:solidFill>
                  <a:schemeClr val="tx1"/>
                </a:solidFill>
              </a:rPr>
              <a:t> </a:t>
            </a:r>
            <a:endParaRPr lang="es-ES" sz="1300" dirty="0">
              <a:solidFill>
                <a:schemeClr val="tx1"/>
              </a:solidFill>
            </a:endParaRPr>
          </a:p>
        </p:txBody>
      </p:sp>
      <p:sp>
        <p:nvSpPr>
          <p:cNvPr id="33" name="Llamada con línea 2 32"/>
          <p:cNvSpPr/>
          <p:nvPr/>
        </p:nvSpPr>
        <p:spPr>
          <a:xfrm>
            <a:off x="148856" y="3926253"/>
            <a:ext cx="3056920" cy="2309042"/>
          </a:xfrm>
          <a:prstGeom prst="borderCallout2">
            <a:avLst>
              <a:gd name="adj1" fmla="val 39077"/>
              <a:gd name="adj2" fmla="val 102181"/>
              <a:gd name="adj3" fmla="val 135"/>
              <a:gd name="adj4" fmla="val 113966"/>
              <a:gd name="adj5" fmla="val -23963"/>
              <a:gd name="adj6" fmla="val 1598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Quién puede solicitar el informe</a:t>
            </a:r>
          </a:p>
          <a:p>
            <a:pPr algn="ctr"/>
            <a:r>
              <a:rPr lang="es-ES" sz="1300" b="1" dirty="0" smtClean="0">
                <a:solidFill>
                  <a:srgbClr val="00B0F0"/>
                </a:solidFill>
              </a:rPr>
              <a:t>Únicamente los órganos responsables de los procedimientos de aprobación, modificación o revisión de los instrumentos o normativas</a:t>
            </a:r>
            <a:r>
              <a:rPr lang="es-ES" sz="1300" dirty="0" smtClean="0">
                <a:solidFill>
                  <a:schemeClr val="tx1"/>
                </a:solidFill>
              </a:rPr>
              <a:t>  de planificación territorial o urbanística que afecten al despliegue de las redes públicas de comunicaciones electrónicas</a:t>
            </a:r>
          </a:p>
        </p:txBody>
      </p:sp>
      <p:sp>
        <p:nvSpPr>
          <p:cNvPr id="24" name="Llamada con línea 2 23"/>
          <p:cNvSpPr/>
          <p:nvPr/>
        </p:nvSpPr>
        <p:spPr>
          <a:xfrm>
            <a:off x="3514394" y="618156"/>
            <a:ext cx="4542047" cy="1796933"/>
          </a:xfrm>
          <a:prstGeom prst="borderCallout2">
            <a:avLst>
              <a:gd name="adj1" fmla="val 103090"/>
              <a:gd name="adj2" fmla="val 48175"/>
              <a:gd name="adj3" fmla="val 104835"/>
              <a:gd name="adj4" fmla="val 44254"/>
              <a:gd name="adj5" fmla="val 113177"/>
              <a:gd name="adj6" fmla="val 437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Se debe cumplir </a:t>
            </a:r>
            <a:r>
              <a:rPr lang="es-ES" b="1" dirty="0" smtClean="0">
                <a:solidFill>
                  <a:schemeClr val="tx1"/>
                </a:solidFill>
              </a:rPr>
              <a:t>que… </a:t>
            </a:r>
            <a:endParaRPr lang="es-ES" b="1" dirty="0">
              <a:solidFill>
                <a:schemeClr val="tx1"/>
              </a:solidFill>
            </a:endParaRPr>
          </a:p>
          <a:p>
            <a:pPr algn="ctr"/>
            <a:r>
              <a:rPr lang="es-ES" sz="1300" dirty="0" smtClean="0">
                <a:solidFill>
                  <a:schemeClr val="tx1"/>
                </a:solidFill>
              </a:rPr>
              <a:t>... </a:t>
            </a:r>
            <a:r>
              <a:rPr lang="es-ES" sz="1300" dirty="0">
                <a:solidFill>
                  <a:schemeClr val="tx1"/>
                </a:solidFill>
              </a:rPr>
              <a:t>l</a:t>
            </a:r>
            <a:r>
              <a:rPr lang="es-ES" sz="1300" dirty="0" smtClean="0">
                <a:solidFill>
                  <a:schemeClr val="tx1"/>
                </a:solidFill>
              </a:rPr>
              <a:t>a normativa y los instrumentos de planificación territorial o urbanística </a:t>
            </a:r>
            <a:r>
              <a:rPr lang="es-ES" sz="1300" b="1" dirty="0" smtClean="0">
                <a:solidFill>
                  <a:srgbClr val="00B0F0"/>
                </a:solidFill>
              </a:rPr>
              <a:t>deben prever un procedimiento rápido, sencillo, eficiente y no discriminatorio de resolución</a:t>
            </a:r>
            <a:r>
              <a:rPr lang="es-ES" sz="1300" dirty="0" smtClean="0">
                <a:solidFill>
                  <a:schemeClr val="tx1"/>
                </a:solidFill>
              </a:rPr>
              <a:t> de las solicitudes de ocupación, </a:t>
            </a:r>
            <a:r>
              <a:rPr lang="es-ES" sz="1300" b="1" dirty="0" smtClean="0">
                <a:solidFill>
                  <a:srgbClr val="00B0F0"/>
                </a:solidFill>
              </a:rPr>
              <a:t>que no podrá exceder de cuatro meses contados a partir de la presentación de la solicitud </a:t>
            </a:r>
            <a:r>
              <a:rPr lang="es-ES" sz="1300" dirty="0">
                <a:solidFill>
                  <a:schemeClr val="tx1"/>
                </a:solidFill>
              </a:rPr>
              <a:t>(</a:t>
            </a:r>
            <a:r>
              <a:rPr lang="es-ES" sz="1300" b="1" dirty="0">
                <a:solidFill>
                  <a:srgbClr val="00B0F0"/>
                </a:solidFill>
              </a:rPr>
              <a:t>3 meses en caso de redes de alta o muy alta capacidad</a:t>
            </a:r>
            <a:r>
              <a:rPr lang="es-ES" sz="1300" dirty="0">
                <a:solidFill>
                  <a:schemeClr val="tx1"/>
                </a:solidFill>
              </a:rPr>
              <a:t>)</a:t>
            </a:r>
          </a:p>
          <a:p>
            <a:pPr algn="ctr"/>
            <a:endParaRPr lang="es-ES" sz="1300" b="1" dirty="0">
              <a:solidFill>
                <a:srgbClr val="00B0F0"/>
              </a:solidFill>
            </a:endParaRPr>
          </a:p>
        </p:txBody>
      </p:sp>
      <p:sp>
        <p:nvSpPr>
          <p:cNvPr id="25" name="Llamada con línea 2 24"/>
          <p:cNvSpPr/>
          <p:nvPr/>
        </p:nvSpPr>
        <p:spPr>
          <a:xfrm>
            <a:off x="3954812" y="4436441"/>
            <a:ext cx="4239858" cy="1756524"/>
          </a:xfrm>
          <a:prstGeom prst="borderCallout2">
            <a:avLst>
              <a:gd name="adj1" fmla="val -31765"/>
              <a:gd name="adj2" fmla="val 42504"/>
              <a:gd name="adj3" fmla="val -17402"/>
              <a:gd name="adj4" fmla="val 39866"/>
              <a:gd name="adj5" fmla="val -6534"/>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destacar que se </a:t>
            </a:r>
            <a:r>
              <a:rPr lang="es-ES" b="1" dirty="0">
                <a:solidFill>
                  <a:schemeClr val="tx1"/>
                </a:solidFill>
              </a:rPr>
              <a:t>debe cumplir </a:t>
            </a:r>
            <a:r>
              <a:rPr lang="es-ES" b="1" dirty="0" smtClean="0">
                <a:solidFill>
                  <a:schemeClr val="tx1"/>
                </a:solidFill>
              </a:rPr>
              <a:t>que… </a:t>
            </a:r>
            <a:endParaRPr lang="es-ES" b="1" dirty="0">
              <a:solidFill>
                <a:schemeClr val="tx1"/>
              </a:solidFill>
            </a:endParaRPr>
          </a:p>
          <a:p>
            <a:r>
              <a:rPr lang="es-ES" sz="1300" dirty="0" smtClean="0">
                <a:solidFill>
                  <a:schemeClr val="tx1"/>
                </a:solidFill>
              </a:rPr>
              <a:t>... la normativa y los instrumentos de planificación territorial o urbanística </a:t>
            </a:r>
            <a:r>
              <a:rPr lang="es-ES" sz="1300" b="1" dirty="0" smtClean="0">
                <a:solidFill>
                  <a:srgbClr val="00B0F0"/>
                </a:solidFill>
              </a:rPr>
              <a:t>deben garantizar el respeto de los límites impuestos a la intervención administrativa</a:t>
            </a:r>
            <a:r>
              <a:rPr lang="es-ES" sz="1300" dirty="0" smtClean="0">
                <a:solidFill>
                  <a:schemeClr val="tx1"/>
                </a:solidFill>
              </a:rPr>
              <a:t> (exigencia de documentación, justificación objetiva, proporcionada al fin perseguido, limitarse a lo estrictamente necesario).</a:t>
            </a:r>
            <a:r>
              <a:rPr lang="es-ES" sz="1300" b="1" dirty="0" smtClean="0">
                <a:solidFill>
                  <a:srgbClr val="00B0F0"/>
                </a:solidFill>
              </a:rPr>
              <a:t> Los operadores no tienen que aportar documentación que ya obre en poder de la Administración</a:t>
            </a:r>
            <a:r>
              <a:rPr lang="es-ES" sz="1300" dirty="0" smtClean="0">
                <a:solidFill>
                  <a:schemeClr val="tx1"/>
                </a:solidFill>
              </a:rPr>
              <a:t>.</a:t>
            </a:r>
            <a:endParaRPr lang="es-ES" sz="1300" b="1" dirty="0">
              <a:solidFill>
                <a:srgbClr val="00B0F0"/>
              </a:solidFill>
            </a:endParaRPr>
          </a:p>
        </p:txBody>
      </p:sp>
      <p:sp>
        <p:nvSpPr>
          <p:cNvPr id="34" name="CuadroTexto 33"/>
          <p:cNvSpPr txBox="1"/>
          <p:nvPr/>
        </p:nvSpPr>
        <p:spPr>
          <a:xfrm>
            <a:off x="138223" y="1254889"/>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5" name="CuadroTexto 34"/>
          <p:cNvSpPr txBox="1"/>
          <p:nvPr/>
        </p:nvSpPr>
        <p:spPr>
          <a:xfrm>
            <a:off x="127590" y="3928038"/>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6" name="CuadroTexto 35"/>
          <p:cNvSpPr txBox="1"/>
          <p:nvPr/>
        </p:nvSpPr>
        <p:spPr>
          <a:xfrm>
            <a:off x="8607721" y="3629574"/>
            <a:ext cx="1160895" cy="261610"/>
          </a:xfrm>
          <a:prstGeom prst="rect">
            <a:avLst/>
          </a:prstGeom>
          <a:noFill/>
          <a:ln>
            <a:noFill/>
          </a:ln>
        </p:spPr>
        <p:txBody>
          <a:bodyPr wrap="none" rtlCol="0">
            <a:spAutoFit/>
          </a:bodyPr>
          <a:lstStyle/>
          <a:p>
            <a:r>
              <a:rPr lang="es-ES" sz="1100" b="1" dirty="0" smtClean="0"/>
              <a:t>Capítulo II LGTEL</a:t>
            </a:r>
            <a:endParaRPr lang="es-ES" sz="1100" b="1" dirty="0"/>
          </a:p>
        </p:txBody>
      </p:sp>
      <p:sp>
        <p:nvSpPr>
          <p:cNvPr id="9" name="Proceso 8"/>
          <p:cNvSpPr/>
          <p:nvPr/>
        </p:nvSpPr>
        <p:spPr>
          <a:xfrm>
            <a:off x="8424516" y="999852"/>
            <a:ext cx="3579696" cy="2231529"/>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 quién y cómo solicitar el informe</a:t>
            </a:r>
          </a:p>
          <a:p>
            <a:r>
              <a:rPr lang="es-ES" sz="1400" dirty="0">
                <a:solidFill>
                  <a:schemeClr val="tx1"/>
                </a:solidFill>
              </a:rPr>
              <a:t>La solicitud de informe, o en su caso, la respuesta a un escrito de subsanación, se puede realizar a través de:</a:t>
            </a:r>
          </a:p>
          <a:p>
            <a:pPr marL="342900" indent="-342900">
              <a:buAutoNum type="arabicPeriod"/>
            </a:pPr>
            <a:r>
              <a:rPr lang="es-ES" altLang="es-ES" sz="1400" dirty="0">
                <a:solidFill>
                  <a:schemeClr val="tx1"/>
                </a:solidFill>
              </a:rPr>
              <a:t>Formulario </a:t>
            </a:r>
            <a:r>
              <a:rPr lang="es-ES" altLang="es-ES" sz="1400" dirty="0" smtClean="0">
                <a:solidFill>
                  <a:schemeClr val="tx1"/>
                </a:solidFill>
              </a:rPr>
              <a:t>electrónico </a:t>
            </a:r>
            <a:r>
              <a:rPr lang="es-ES" altLang="es-ES" sz="1400" dirty="0">
                <a:solidFill>
                  <a:schemeClr val="tx1"/>
                </a:solidFill>
              </a:rPr>
              <a:t>en sede: </a:t>
            </a:r>
            <a:r>
              <a:rPr lang="es-ES" altLang="es-ES" sz="1400" dirty="0">
                <a:solidFill>
                  <a:schemeClr val="tx1"/>
                </a:solidFill>
                <a:hlinkClick r:id="rId10"/>
              </a:rPr>
              <a:t>Enlace a Formulario Electrónico</a:t>
            </a:r>
            <a:r>
              <a:rPr lang="es-ES" altLang="es-ES" sz="1400" dirty="0">
                <a:solidFill>
                  <a:schemeClr val="tx1"/>
                </a:solidFill>
              </a:rPr>
              <a:t> (código SIA: 206227)</a:t>
            </a:r>
          </a:p>
          <a:p>
            <a:pPr marL="342900" indent="-342900">
              <a:buAutoNum type="arabicPeriod"/>
            </a:pPr>
            <a:r>
              <a:rPr lang="es-ES" sz="1400">
                <a:solidFill>
                  <a:schemeClr val="tx1"/>
                </a:solidFill>
              </a:rPr>
              <a:t>“Comunicación Electrónica” </a:t>
            </a:r>
            <a:r>
              <a:rPr lang="es-ES" sz="1400" dirty="0">
                <a:solidFill>
                  <a:schemeClr val="tx1"/>
                </a:solidFill>
              </a:rPr>
              <a:t>a la oficina SIR con código </a:t>
            </a:r>
            <a:r>
              <a:rPr lang="es-ES" sz="1400" dirty="0" smtClean="0">
                <a:solidFill>
                  <a:schemeClr val="tx1"/>
                </a:solidFill>
              </a:rPr>
              <a:t>EA0042733</a:t>
            </a:r>
            <a:endParaRPr lang="es-ES" sz="1400" dirty="0">
              <a:solidFill>
                <a:schemeClr val="tx1"/>
              </a:solidFill>
            </a:endParaRPr>
          </a:p>
        </p:txBody>
      </p:sp>
      <p:sp>
        <p:nvSpPr>
          <p:cNvPr id="38" name="CuadroTexto 37"/>
          <p:cNvSpPr txBox="1"/>
          <p:nvPr/>
        </p:nvSpPr>
        <p:spPr>
          <a:xfrm>
            <a:off x="3479327" y="610909"/>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39" name="CuadroTexto 38"/>
          <p:cNvSpPr txBox="1"/>
          <p:nvPr/>
        </p:nvSpPr>
        <p:spPr>
          <a:xfrm>
            <a:off x="3869605" y="4204790"/>
            <a:ext cx="1574470" cy="261610"/>
          </a:xfrm>
          <a:prstGeom prst="rect">
            <a:avLst/>
          </a:prstGeom>
          <a:noFill/>
          <a:ln>
            <a:noFill/>
          </a:ln>
        </p:spPr>
        <p:txBody>
          <a:bodyPr wrap="none" rtlCol="0">
            <a:spAutoFit/>
          </a:bodyPr>
          <a:lstStyle/>
          <a:p>
            <a:r>
              <a:rPr lang="es-ES" sz="1100" b="1" dirty="0" smtClean="0"/>
              <a:t>Art. 49.6.d y 49.7 LGTEL</a:t>
            </a:r>
            <a:endParaRPr lang="es-ES" sz="1100" b="1" dirty="0"/>
          </a:p>
        </p:txBody>
      </p:sp>
      <p:sp>
        <p:nvSpPr>
          <p:cNvPr id="40" name="CuadroTexto 39"/>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2" name="Imagen 4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2566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80">
                                          <p:stCondLst>
                                            <p:cond delay="0"/>
                                          </p:stCondLst>
                                        </p:cTn>
                                        <p:tgtEl>
                                          <p:spTgt spid="35"/>
                                        </p:tgtEl>
                                      </p:cBhvr>
                                    </p:animEffect>
                                    <p:anim calcmode="lin" valueType="num">
                                      <p:cBhvr>
                                        <p:cTn id="4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7" dur="26">
                                          <p:stCondLst>
                                            <p:cond delay="650"/>
                                          </p:stCondLst>
                                        </p:cTn>
                                        <p:tgtEl>
                                          <p:spTgt spid="35"/>
                                        </p:tgtEl>
                                      </p:cBhvr>
                                      <p:to x="100000" y="60000"/>
                                    </p:animScale>
                                    <p:animScale>
                                      <p:cBhvr>
                                        <p:cTn id="48" dur="166" decel="50000">
                                          <p:stCondLst>
                                            <p:cond delay="676"/>
                                          </p:stCondLst>
                                        </p:cTn>
                                        <p:tgtEl>
                                          <p:spTgt spid="35"/>
                                        </p:tgtEl>
                                      </p:cBhvr>
                                      <p:to x="100000" y="100000"/>
                                    </p:animScale>
                                    <p:animScale>
                                      <p:cBhvr>
                                        <p:cTn id="49" dur="26">
                                          <p:stCondLst>
                                            <p:cond delay="1312"/>
                                          </p:stCondLst>
                                        </p:cTn>
                                        <p:tgtEl>
                                          <p:spTgt spid="35"/>
                                        </p:tgtEl>
                                      </p:cBhvr>
                                      <p:to x="100000" y="80000"/>
                                    </p:animScale>
                                    <p:animScale>
                                      <p:cBhvr>
                                        <p:cTn id="50" dur="166" decel="50000">
                                          <p:stCondLst>
                                            <p:cond delay="1338"/>
                                          </p:stCondLst>
                                        </p:cTn>
                                        <p:tgtEl>
                                          <p:spTgt spid="35"/>
                                        </p:tgtEl>
                                      </p:cBhvr>
                                      <p:to x="100000" y="100000"/>
                                    </p:animScale>
                                    <p:animScale>
                                      <p:cBhvr>
                                        <p:cTn id="51" dur="26">
                                          <p:stCondLst>
                                            <p:cond delay="1642"/>
                                          </p:stCondLst>
                                        </p:cTn>
                                        <p:tgtEl>
                                          <p:spTgt spid="35"/>
                                        </p:tgtEl>
                                      </p:cBhvr>
                                      <p:to x="100000" y="90000"/>
                                    </p:animScale>
                                    <p:animScale>
                                      <p:cBhvr>
                                        <p:cTn id="52" dur="166" decel="50000">
                                          <p:stCondLst>
                                            <p:cond delay="1668"/>
                                          </p:stCondLst>
                                        </p:cTn>
                                        <p:tgtEl>
                                          <p:spTgt spid="35"/>
                                        </p:tgtEl>
                                      </p:cBhvr>
                                      <p:to x="100000" y="100000"/>
                                    </p:animScale>
                                    <p:animScale>
                                      <p:cBhvr>
                                        <p:cTn id="53" dur="26">
                                          <p:stCondLst>
                                            <p:cond delay="1808"/>
                                          </p:stCondLst>
                                        </p:cTn>
                                        <p:tgtEl>
                                          <p:spTgt spid="35"/>
                                        </p:tgtEl>
                                      </p:cBhvr>
                                      <p:to x="100000" y="95000"/>
                                    </p:animScale>
                                    <p:animScale>
                                      <p:cBhvr>
                                        <p:cTn id="54" dur="166" decel="50000">
                                          <p:stCondLst>
                                            <p:cond delay="1834"/>
                                          </p:stCondLst>
                                        </p:cTn>
                                        <p:tgtEl>
                                          <p:spTgt spid="3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3" grpId="0" animBg="1"/>
      <p:bldP spid="24" grpId="0" animBg="1"/>
      <p:bldP spid="25" grpId="0" animBg="1"/>
      <p:bldP spid="34" grpId="0"/>
      <p:bldP spid="35" grpId="0"/>
      <p:bldP spid="36" grpId="0"/>
      <p:bldP spid="9" grpId="0" animBg="1"/>
      <p:bldP spid="38" grpId="0"/>
      <p:bldP spid="3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132</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0460" y="1661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Otros mecanismos de colaboración entre la </a:t>
            </a:r>
          </a:p>
          <a:p>
            <a:pPr marL="10752" algn="ctr">
              <a:spcBef>
                <a:spcPts val="85"/>
              </a:spcBef>
            </a:pPr>
            <a:r>
              <a:rPr lang="es-ES" sz="2032" b="1" spc="85" dirty="0" smtClean="0">
                <a:solidFill>
                  <a:schemeClr val="accent1">
                    <a:lumMod val="75000"/>
                  </a:schemeClr>
                </a:solidFill>
                <a:cs typeface="Calibri"/>
              </a:rPr>
              <a:t>Administración Central y resto de AAPP</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71236" y="1235586"/>
            <a:ext cx="3397156" cy="2612294"/>
          </a:xfrm>
          <a:prstGeom prst="borderCallout2">
            <a:avLst>
              <a:gd name="adj1" fmla="val 48803"/>
              <a:gd name="adj2" fmla="val 102721"/>
              <a:gd name="adj3" fmla="val 62055"/>
              <a:gd name="adj4" fmla="val 113419"/>
              <a:gd name="adj5" fmla="val 73411"/>
              <a:gd name="adj6" fmla="val 14228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Para la adopción de medidas cautelares restrictivas a la instalación de una red de telecomunicaciones…</a:t>
            </a:r>
            <a:endParaRPr lang="es-ES" sz="1300" b="1" dirty="0">
              <a:solidFill>
                <a:srgbClr val="00B0F0"/>
              </a:solidFill>
            </a:endParaRPr>
          </a:p>
          <a:p>
            <a:pPr algn="ctr"/>
            <a:r>
              <a:rPr lang="es-ES" sz="1300" dirty="0" smtClean="0">
                <a:solidFill>
                  <a:schemeClr val="tx1"/>
                </a:solidFill>
              </a:rPr>
              <a:t>... que impida o paralice o de una resolución que deniegue o imposibilite la instalación de la infraestructura de red o recursos asociados que cumpla los parámetros y requerimientos técnicos esenciales </a:t>
            </a:r>
            <a:r>
              <a:rPr lang="es-ES" sz="1300" b="1" dirty="0" smtClean="0">
                <a:solidFill>
                  <a:srgbClr val="00B0F0"/>
                </a:solidFill>
              </a:rPr>
              <a:t>se requiere solicitar informe preceptivo al Ministerio</a:t>
            </a:r>
            <a:endParaRPr lang="es-ES" sz="1300" b="1" dirty="0">
              <a:solidFill>
                <a:srgbClr val="00B0F0"/>
              </a:solidFill>
            </a:endParaRPr>
          </a:p>
        </p:txBody>
      </p:sp>
      <p:sp>
        <p:nvSpPr>
          <p:cNvPr id="29" name="Llamada con línea 2 28"/>
          <p:cNvSpPr/>
          <p:nvPr/>
        </p:nvSpPr>
        <p:spPr>
          <a:xfrm>
            <a:off x="8607721" y="757019"/>
            <a:ext cx="3456878" cy="3279725"/>
          </a:xfrm>
          <a:prstGeom prst="borderCallout2">
            <a:avLst>
              <a:gd name="adj1" fmla="val 49907"/>
              <a:gd name="adj2" fmla="val -2088"/>
              <a:gd name="adj3" fmla="val 71983"/>
              <a:gd name="adj4" fmla="val -34709"/>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El Ministerio en colaboración con la FEMP…</a:t>
            </a:r>
          </a:p>
          <a:p>
            <a:r>
              <a:rPr lang="es-ES" sz="1300" dirty="0" smtClean="0">
                <a:solidFill>
                  <a:schemeClr val="tx1"/>
                </a:solidFill>
              </a:rPr>
              <a:t>Promoverá:</a:t>
            </a:r>
          </a:p>
          <a:p>
            <a:pPr marL="342900" indent="-342900">
              <a:buAutoNum type="arabicPeriod"/>
            </a:pPr>
            <a:r>
              <a:rPr lang="es-ES" altLang="es-ES" sz="1300" dirty="0">
                <a:solidFill>
                  <a:schemeClr val="tx1"/>
                </a:solidFill>
              </a:rPr>
              <a:t>L</a:t>
            </a:r>
            <a:r>
              <a:rPr lang="es-ES" altLang="es-ES" sz="1300" dirty="0" smtClean="0">
                <a:solidFill>
                  <a:schemeClr val="tx1"/>
                </a:solidFill>
              </a:rPr>
              <a:t>a elaboración de un </a:t>
            </a:r>
            <a:r>
              <a:rPr lang="es-ES" altLang="es-ES" sz="1300" b="1" dirty="0" smtClean="0">
                <a:solidFill>
                  <a:srgbClr val="00B0F0"/>
                </a:solidFill>
              </a:rPr>
              <a:t>modelo tipo de declaración responsable</a:t>
            </a:r>
            <a:r>
              <a:rPr lang="es-ES" altLang="es-ES" sz="1300" dirty="0" smtClean="0">
                <a:solidFill>
                  <a:schemeClr val="tx1"/>
                </a:solidFill>
              </a:rPr>
              <a:t>.</a:t>
            </a:r>
          </a:p>
          <a:p>
            <a:pPr marL="342900" indent="-342900">
              <a:buAutoNum type="arabicPeriod"/>
            </a:pPr>
            <a:r>
              <a:rPr lang="es-ES" sz="1300" dirty="0" smtClean="0">
                <a:solidFill>
                  <a:schemeClr val="tx1"/>
                </a:solidFill>
              </a:rPr>
              <a:t>La aprobación recomendaciones que podrán contener </a:t>
            </a:r>
            <a:r>
              <a:rPr lang="es-ES" sz="1300" b="1" dirty="0" smtClean="0">
                <a:solidFill>
                  <a:srgbClr val="00B0F0"/>
                </a:solidFill>
              </a:rPr>
              <a:t>modelos de ordenanzas municipales</a:t>
            </a:r>
            <a:r>
              <a:rPr lang="es-ES" sz="1300" dirty="0" smtClean="0">
                <a:solidFill>
                  <a:schemeClr val="tx1"/>
                </a:solidFill>
              </a:rPr>
              <a:t>.</a:t>
            </a:r>
          </a:p>
          <a:p>
            <a:r>
              <a:rPr lang="es-ES" sz="1300" b="1" dirty="0" smtClean="0">
                <a:solidFill>
                  <a:srgbClr val="00B0F0"/>
                </a:solidFill>
              </a:rPr>
              <a:t>En el caso de municipios se podrá reemplazar la solicitud de informe preceptivo 50.2</a:t>
            </a:r>
            <a:r>
              <a:rPr lang="es-ES" sz="1300" dirty="0" smtClean="0">
                <a:solidFill>
                  <a:schemeClr val="tx1"/>
                </a:solidFill>
              </a:rPr>
              <a:t>, por la presentación al Ministerio del proyecto de instrumento acompañado de la </a:t>
            </a:r>
            <a:r>
              <a:rPr lang="es-ES" sz="1300" b="1" dirty="0" smtClean="0">
                <a:solidFill>
                  <a:srgbClr val="00B0F0"/>
                </a:solidFill>
              </a:rPr>
              <a:t>declaración del Alcalde del municipio acreditando el cumplimiento de dichas recomendaciones</a:t>
            </a:r>
            <a:r>
              <a:rPr lang="es-ES" sz="1300" dirty="0" smtClean="0">
                <a:solidFill>
                  <a:schemeClr val="tx1"/>
                </a:solidFill>
              </a:rPr>
              <a:t>.</a:t>
            </a:r>
            <a:endParaRPr lang="es-ES" sz="1300" dirty="0">
              <a:solidFill>
                <a:schemeClr val="tx1"/>
              </a:solidFill>
            </a:endParaRPr>
          </a:p>
        </p:txBody>
      </p:sp>
      <p:sp>
        <p:nvSpPr>
          <p:cNvPr id="31" name="Llamada con línea 2 30"/>
          <p:cNvSpPr/>
          <p:nvPr/>
        </p:nvSpPr>
        <p:spPr>
          <a:xfrm>
            <a:off x="8607720" y="4119336"/>
            <a:ext cx="3468029" cy="2095218"/>
          </a:xfrm>
          <a:prstGeom prst="borderCallout2">
            <a:avLst>
              <a:gd name="adj1" fmla="val 8681"/>
              <a:gd name="adj2" fmla="val -2488"/>
              <a:gd name="adj3" fmla="val -12243"/>
              <a:gd name="adj4" fmla="val -18300"/>
              <a:gd name="adj5" fmla="val -31574"/>
              <a:gd name="adj6" fmla="val -6327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 Gestión Único</a:t>
            </a:r>
            <a:endParaRPr lang="es-ES" sz="1300" b="1" dirty="0">
              <a:solidFill>
                <a:srgbClr val="00B0F0"/>
              </a:solidFill>
            </a:endParaRPr>
          </a:p>
          <a:p>
            <a:pPr algn="ctr"/>
            <a:r>
              <a:rPr lang="es-ES" sz="1300" dirty="0" smtClean="0">
                <a:solidFill>
                  <a:schemeClr val="tx1"/>
                </a:solidFill>
              </a:rPr>
              <a:t>El Ministerio creará este Punto, con </a:t>
            </a:r>
            <a:r>
              <a:rPr lang="es-ES" sz="1300" b="1" dirty="0" smtClean="0">
                <a:solidFill>
                  <a:srgbClr val="00B0F0"/>
                </a:solidFill>
              </a:rPr>
              <a:t>acceso a los enlaces de las AAPP correspondientes</a:t>
            </a:r>
            <a:r>
              <a:rPr lang="es-ES" sz="1300" dirty="0" smtClean="0">
                <a:solidFill>
                  <a:schemeClr val="tx1"/>
                </a:solidFill>
              </a:rPr>
              <a:t>, para facilitar el acceso a </a:t>
            </a:r>
            <a:r>
              <a:rPr lang="es-ES" sz="1300" b="1" dirty="0" smtClean="0">
                <a:solidFill>
                  <a:srgbClr val="00B0F0"/>
                </a:solidFill>
              </a:rPr>
              <a:t>información relativa de condiciones y procedimientos</a:t>
            </a:r>
            <a:r>
              <a:rPr lang="es-ES" sz="1300" dirty="0" smtClean="0">
                <a:solidFill>
                  <a:schemeClr val="tx1"/>
                </a:solidFill>
              </a:rPr>
              <a:t> aplicables para la instalación y despliegue de redes de comunicaciones electrónicas y sus recursos asociados, así como </a:t>
            </a:r>
            <a:r>
              <a:rPr lang="es-ES" sz="1300" b="1" dirty="0" smtClean="0">
                <a:solidFill>
                  <a:srgbClr val="00B0F0"/>
                </a:solidFill>
              </a:rPr>
              <a:t>información para el cumplimiento de las obligaciones tributarias</a:t>
            </a:r>
            <a:endParaRPr lang="es-ES" sz="1300" b="1" dirty="0">
              <a:solidFill>
                <a:srgbClr val="00B0F0"/>
              </a:solidFill>
            </a:endParaRPr>
          </a:p>
        </p:txBody>
      </p:sp>
      <p:sp>
        <p:nvSpPr>
          <p:cNvPr id="33" name="Llamada con línea 2 32"/>
          <p:cNvSpPr/>
          <p:nvPr/>
        </p:nvSpPr>
        <p:spPr>
          <a:xfrm>
            <a:off x="171236" y="3941226"/>
            <a:ext cx="3034540" cy="2302512"/>
          </a:xfrm>
          <a:prstGeom prst="borderCallout2">
            <a:avLst>
              <a:gd name="adj1" fmla="val 27415"/>
              <a:gd name="adj2" fmla="val 103136"/>
              <a:gd name="adj3" fmla="val 7242"/>
              <a:gd name="adj4" fmla="val 107896"/>
              <a:gd name="adj5" fmla="val -21151"/>
              <a:gd name="adj6" fmla="val 16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AAPP y Ministerio tienen el deber de…</a:t>
            </a:r>
          </a:p>
          <a:p>
            <a:pPr algn="ctr"/>
            <a:r>
              <a:rPr lang="es-ES" sz="1300" dirty="0" smtClean="0">
                <a:solidFill>
                  <a:schemeClr val="tx1"/>
                </a:solidFill>
              </a:rPr>
              <a:t>… recíproca información y de colaboración y cooperación mutuas, que podrán ser complementados mediante acuerdos de coordinación y cooperación. </a:t>
            </a:r>
            <a:r>
              <a:rPr lang="es-ES" sz="1300" b="1" dirty="0">
                <a:solidFill>
                  <a:srgbClr val="00B0F0"/>
                </a:solidFill>
              </a:rPr>
              <a:t>E</a:t>
            </a:r>
            <a:r>
              <a:rPr lang="es-ES" sz="1300" b="1" dirty="0" smtClean="0">
                <a:solidFill>
                  <a:srgbClr val="00B0F0"/>
                </a:solidFill>
              </a:rPr>
              <a:t>l conjunto de AAPP tienen la obligación de facilitar el despliegue de infraestructuras de redes en su ámbito territorial</a:t>
            </a:r>
          </a:p>
        </p:txBody>
      </p:sp>
      <p:sp>
        <p:nvSpPr>
          <p:cNvPr id="24" name="Llamada con línea 2 23"/>
          <p:cNvSpPr/>
          <p:nvPr/>
        </p:nvSpPr>
        <p:spPr>
          <a:xfrm>
            <a:off x="4066322" y="880251"/>
            <a:ext cx="3527658" cy="1674027"/>
          </a:xfrm>
          <a:prstGeom prst="borderCallout2">
            <a:avLst>
              <a:gd name="adj1" fmla="val 103237"/>
              <a:gd name="adj2" fmla="val 85249"/>
              <a:gd name="adj3" fmla="val 110817"/>
              <a:gd name="adj4" fmla="val 82826"/>
              <a:gd name="adj5" fmla="val 119467"/>
              <a:gd name="adj6" fmla="val 675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Si no hay acuerdo entre las AAPP… </a:t>
            </a:r>
            <a:endParaRPr lang="es-ES" b="1" dirty="0">
              <a:solidFill>
                <a:schemeClr val="tx1"/>
              </a:solidFill>
            </a:endParaRPr>
          </a:p>
          <a:p>
            <a:pPr algn="ctr"/>
            <a:r>
              <a:rPr lang="es-ES" sz="1300" dirty="0" smtClean="0">
                <a:solidFill>
                  <a:schemeClr val="tx1"/>
                </a:solidFill>
              </a:rPr>
              <a:t>... cuando quede plenamente justificada la necesidad de redes públicas de comunicaciones electrónicas, y siempre y cuando se cumplan los parámetros y requerimientos técnicos esenciales para su funcionamiento, </a:t>
            </a:r>
            <a:r>
              <a:rPr lang="es-ES" sz="1300" b="1" dirty="0" smtClean="0">
                <a:solidFill>
                  <a:srgbClr val="00B0F0"/>
                </a:solidFill>
              </a:rPr>
              <a:t>el Consejo de Ministros podrá autorizar la ubicación o el itinerario concreto de una infraestructura de red</a:t>
            </a:r>
            <a:endParaRPr lang="es-ES" sz="1300" b="1" dirty="0">
              <a:solidFill>
                <a:srgbClr val="00B0F0"/>
              </a:solidFill>
            </a:endParaRPr>
          </a:p>
        </p:txBody>
      </p:sp>
      <p:sp>
        <p:nvSpPr>
          <p:cNvPr id="25" name="Llamada con línea 2 24"/>
          <p:cNvSpPr/>
          <p:nvPr/>
        </p:nvSpPr>
        <p:spPr>
          <a:xfrm>
            <a:off x="3568392" y="4436441"/>
            <a:ext cx="4716966" cy="1756524"/>
          </a:xfrm>
          <a:prstGeom prst="borderCallout2">
            <a:avLst>
              <a:gd name="adj1" fmla="val -34534"/>
              <a:gd name="adj2" fmla="val 43123"/>
              <a:gd name="adj3" fmla="val -17402"/>
              <a:gd name="adj4" fmla="val 39866"/>
              <a:gd name="adj5" fmla="val -4873"/>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DA 28 LGTEL Creación de Comisión Interministerial… </a:t>
            </a:r>
            <a:endParaRPr lang="es-ES" b="1" dirty="0">
              <a:solidFill>
                <a:schemeClr val="tx1"/>
              </a:solidFill>
            </a:endParaRPr>
          </a:p>
          <a:p>
            <a:r>
              <a:rPr lang="es-ES" sz="1300" dirty="0" smtClean="0">
                <a:solidFill>
                  <a:schemeClr val="tx1"/>
                </a:solidFill>
              </a:rPr>
              <a:t>... para la </a:t>
            </a:r>
            <a:r>
              <a:rPr lang="es-ES" sz="1300" b="1" dirty="0" smtClean="0">
                <a:solidFill>
                  <a:srgbClr val="00B0F0"/>
                </a:solidFill>
              </a:rPr>
              <a:t>agilización de los mecanismos de colaboración</a:t>
            </a:r>
            <a:r>
              <a:rPr lang="es-ES" sz="1300" dirty="0" smtClean="0">
                <a:solidFill>
                  <a:schemeClr val="tx1"/>
                </a:solidFill>
              </a:rPr>
              <a:t> entre Administraciones públicas para la instalación y explotación de las redes públicas de comunicaciones electrónicas. Su misión es el </a:t>
            </a:r>
            <a:r>
              <a:rPr lang="es-ES" sz="1300" b="1" dirty="0" smtClean="0">
                <a:solidFill>
                  <a:srgbClr val="00B0F0"/>
                </a:solidFill>
              </a:rPr>
              <a:t>impulso de la resolución ágil y eficiente de las solicitudes de ocupación del dominio público y la propiedad privada presentadas por los operadores ante las diferentes AAPP</a:t>
            </a:r>
            <a:endParaRPr lang="es-ES" sz="1300" b="1" dirty="0">
              <a:solidFill>
                <a:srgbClr val="00B0F0"/>
              </a:solidFill>
            </a:endParaRPr>
          </a:p>
        </p:txBody>
      </p:sp>
      <p:sp>
        <p:nvSpPr>
          <p:cNvPr id="34" name="CuadroTexto 33"/>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5" name="CuadroTexto 34"/>
          <p:cNvSpPr txBox="1"/>
          <p:nvPr/>
        </p:nvSpPr>
        <p:spPr>
          <a:xfrm>
            <a:off x="136223" y="1216045"/>
            <a:ext cx="1074333" cy="261610"/>
          </a:xfrm>
          <a:prstGeom prst="rect">
            <a:avLst/>
          </a:prstGeom>
          <a:noFill/>
          <a:ln>
            <a:noFill/>
          </a:ln>
        </p:spPr>
        <p:txBody>
          <a:bodyPr wrap="none" rtlCol="0">
            <a:spAutoFit/>
          </a:bodyPr>
          <a:lstStyle/>
          <a:p>
            <a:r>
              <a:rPr lang="es-ES" sz="1100" b="1" dirty="0" smtClean="0"/>
              <a:t>Art. 50.5 LGTEL</a:t>
            </a:r>
            <a:endParaRPr lang="es-ES" sz="1100" b="1" dirty="0"/>
          </a:p>
        </p:txBody>
      </p:sp>
      <p:sp>
        <p:nvSpPr>
          <p:cNvPr id="36" name="CuadroTexto 35"/>
          <p:cNvSpPr txBox="1"/>
          <p:nvPr/>
        </p:nvSpPr>
        <p:spPr>
          <a:xfrm>
            <a:off x="136864" y="3934333"/>
            <a:ext cx="1460656" cy="261610"/>
          </a:xfrm>
          <a:prstGeom prst="rect">
            <a:avLst/>
          </a:prstGeom>
          <a:noFill/>
          <a:ln>
            <a:noFill/>
          </a:ln>
        </p:spPr>
        <p:txBody>
          <a:bodyPr wrap="none" rtlCol="0">
            <a:spAutoFit/>
          </a:bodyPr>
          <a:lstStyle/>
          <a:p>
            <a:r>
              <a:rPr lang="es-ES" sz="1100" b="1" dirty="0" smtClean="0"/>
              <a:t>Art. 50.1 y 50.4 LGTEL</a:t>
            </a:r>
            <a:endParaRPr lang="es-ES" sz="1100" b="1" dirty="0"/>
          </a:p>
        </p:txBody>
      </p:sp>
      <p:sp>
        <p:nvSpPr>
          <p:cNvPr id="38" name="CuadroTexto 37"/>
          <p:cNvSpPr txBox="1"/>
          <p:nvPr/>
        </p:nvSpPr>
        <p:spPr>
          <a:xfrm>
            <a:off x="3985695" y="660011"/>
            <a:ext cx="1074333" cy="261610"/>
          </a:xfrm>
          <a:prstGeom prst="rect">
            <a:avLst/>
          </a:prstGeom>
          <a:noFill/>
          <a:ln>
            <a:noFill/>
          </a:ln>
        </p:spPr>
        <p:txBody>
          <a:bodyPr wrap="none" rtlCol="0">
            <a:spAutoFit/>
          </a:bodyPr>
          <a:lstStyle/>
          <a:p>
            <a:r>
              <a:rPr lang="es-ES" sz="1100" b="1" dirty="0" smtClean="0"/>
              <a:t>Art. 50.4 LGTEL</a:t>
            </a:r>
            <a:endParaRPr lang="es-ES" sz="1100" b="1" dirty="0"/>
          </a:p>
        </p:txBody>
      </p:sp>
      <p:sp>
        <p:nvSpPr>
          <p:cNvPr id="39" name="CuadroTexto 38"/>
          <p:cNvSpPr txBox="1"/>
          <p:nvPr/>
        </p:nvSpPr>
        <p:spPr>
          <a:xfrm>
            <a:off x="8578823" y="731435"/>
            <a:ext cx="1207154" cy="261610"/>
          </a:xfrm>
          <a:prstGeom prst="rect">
            <a:avLst/>
          </a:prstGeom>
          <a:noFill/>
          <a:ln>
            <a:noFill/>
          </a:ln>
        </p:spPr>
        <p:txBody>
          <a:bodyPr wrap="none" rtlCol="0">
            <a:spAutoFit/>
          </a:bodyPr>
          <a:lstStyle/>
          <a:p>
            <a:r>
              <a:rPr lang="es-ES" sz="1100" b="1" dirty="0" smtClean="0"/>
              <a:t>Art. 50.6 y 50.7 LGTEL</a:t>
            </a:r>
            <a:endParaRPr lang="es-ES" sz="1100" b="1" dirty="0"/>
          </a:p>
        </p:txBody>
      </p:sp>
      <p:sp>
        <p:nvSpPr>
          <p:cNvPr id="40" name="CuadroTexto 39"/>
          <p:cNvSpPr txBox="1"/>
          <p:nvPr/>
        </p:nvSpPr>
        <p:spPr>
          <a:xfrm>
            <a:off x="8560727" y="4083561"/>
            <a:ext cx="1074333" cy="261610"/>
          </a:xfrm>
          <a:prstGeom prst="rect">
            <a:avLst/>
          </a:prstGeom>
          <a:noFill/>
          <a:ln>
            <a:noFill/>
          </a:ln>
        </p:spPr>
        <p:txBody>
          <a:bodyPr wrap="none" rtlCol="0">
            <a:spAutoFit/>
          </a:bodyPr>
          <a:lstStyle/>
          <a:p>
            <a:r>
              <a:rPr lang="es-ES" sz="1100" b="1" dirty="0" smtClean="0"/>
              <a:t>Art. 50.8 LGTEL</a:t>
            </a:r>
            <a:endParaRPr lang="es-ES" sz="1100" b="1" dirty="0"/>
          </a:p>
        </p:txBody>
      </p:sp>
      <p:pic>
        <p:nvPicPr>
          <p:cNvPr id="42" name="Imagen 4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0659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25" grpId="0" animBg="1"/>
      <p:bldP spid="35" grpId="0"/>
      <p:bldP spid="36" grpId="0"/>
      <p:bldP spid="38" grpId="0"/>
      <p:bldP spid="39" grpId="0"/>
      <p:bldP spid="4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63955" y="40278"/>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infraestructuras susceptibles de alojar redes de telecomunicaciones. Coordinación de obras civiles</a:t>
            </a:r>
            <a:endParaRPr lang="es-ES" sz="2032" b="1" spc="85" dirty="0">
              <a:solidFill>
                <a:schemeClr val="accent1">
                  <a:lumMod val="75000"/>
                </a:schemeClr>
              </a:solidFill>
              <a:cs typeface="Calibri"/>
            </a:endParaRPr>
          </a:p>
        </p:txBody>
      </p:sp>
      <p:sp>
        <p:nvSpPr>
          <p:cNvPr id="8" name="Elipse 7"/>
          <p:cNvSpPr/>
          <p:nvPr/>
        </p:nvSpPr>
        <p:spPr>
          <a:xfrm>
            <a:off x="5320926"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419021"/>
          </a:xfrm>
          <a:prstGeom prst="borderCallout2">
            <a:avLst>
              <a:gd name="adj1" fmla="val 46832"/>
              <a:gd name="adj2" fmla="val 101039"/>
              <a:gd name="adj3" fmla="val 42932"/>
              <a:gd name="adj4" fmla="val 103808"/>
              <a:gd name="adj5" fmla="val 41983"/>
              <a:gd name="adj6" fmla="val 10602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Acceso a infraestructuras susceptibles  de alojar redes de telecomunicaciones</a:t>
            </a:r>
          </a:p>
          <a:p>
            <a:pPr marL="342900" indent="-342900">
              <a:buFont typeface="+mj-lt"/>
              <a:buAutoNum type="arabicPeriod"/>
            </a:pPr>
            <a:r>
              <a:rPr lang="es-ES" sz="1300" dirty="0" smtClean="0">
                <a:solidFill>
                  <a:schemeClr val="tx1"/>
                </a:solidFill>
              </a:rPr>
              <a:t>Los operadores de telecomunicaciones </a:t>
            </a:r>
            <a:r>
              <a:rPr lang="es-ES" sz="1300" b="1" dirty="0" smtClean="0">
                <a:solidFill>
                  <a:srgbClr val="00B0F0"/>
                </a:solidFill>
              </a:rPr>
              <a:t>podrán acceder para la instalación o explotación de redes de alta y muy alta capacidad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Cuando un operador realice una </a:t>
            </a:r>
            <a:r>
              <a:rPr lang="es-ES" sz="1300" b="1" dirty="0" smtClean="0">
                <a:solidFill>
                  <a:srgbClr val="00B0F0"/>
                </a:solidFill>
              </a:rPr>
              <a:t>solicitud razonable de acceso </a:t>
            </a:r>
            <a:r>
              <a:rPr lang="es-ES" sz="1300" dirty="0" smtClean="0">
                <a:solidFill>
                  <a:schemeClr val="tx1"/>
                </a:solidFill>
              </a:rPr>
              <a:t>a alguno de los </a:t>
            </a:r>
            <a:r>
              <a:rPr lang="es-ES" sz="1300" b="1" dirty="0" smtClean="0">
                <a:solidFill>
                  <a:srgbClr val="00B0F0"/>
                </a:solidFill>
              </a:rPr>
              <a:t>sujetos obligados</a:t>
            </a:r>
            <a:r>
              <a:rPr lang="es-ES" sz="1300" dirty="0" smtClean="0">
                <a:solidFill>
                  <a:schemeClr val="tx1"/>
                </a:solidFill>
              </a:rPr>
              <a:t> (operador de gas, electricidad, telecomunicaciones, AAPP, </a:t>
            </a:r>
            <a:r>
              <a:rPr lang="es-ES" sz="1300" dirty="0" err="1" smtClean="0">
                <a:solidFill>
                  <a:schemeClr val="tx1"/>
                </a:solidFill>
              </a:rPr>
              <a:t>etc</a:t>
            </a:r>
            <a:r>
              <a:rPr lang="es-ES" sz="1300" dirty="0" smtClean="0">
                <a:solidFill>
                  <a:schemeClr val="tx1"/>
                </a:solidFill>
              </a:rPr>
              <a:t>), estará </a:t>
            </a:r>
            <a:r>
              <a:rPr lang="es-ES" sz="1300" b="1" dirty="0" smtClean="0">
                <a:solidFill>
                  <a:srgbClr val="00B0F0"/>
                </a:solidFill>
              </a:rPr>
              <a:t>obligado a atender y negociar dicha solicitud de acceso</a:t>
            </a:r>
            <a:r>
              <a:rPr lang="es-ES" sz="1300" dirty="0" smtClean="0">
                <a:solidFill>
                  <a:schemeClr val="tx1"/>
                </a:solidFill>
              </a:rPr>
              <a:t>.</a:t>
            </a:r>
          </a:p>
          <a:p>
            <a:pPr marL="342900" indent="-342900">
              <a:buFont typeface="+mj-lt"/>
              <a:buAutoNum type="arabicPeriod"/>
            </a:pPr>
            <a:r>
              <a:rPr lang="es-ES" sz="1300" dirty="0" smtClean="0">
                <a:solidFill>
                  <a:schemeClr val="tx1"/>
                </a:solidFill>
              </a:rPr>
              <a:t>En particular, </a:t>
            </a:r>
            <a:r>
              <a:rPr lang="es-ES" sz="1300" b="1" dirty="0" smtClean="0">
                <a:solidFill>
                  <a:srgbClr val="00B0F0"/>
                </a:solidFill>
              </a:rPr>
              <a:t>se garantiza que los operadores de telecomunicaciones tengan derecho a acceder</a:t>
            </a:r>
            <a:r>
              <a:rPr lang="es-ES" sz="1300" dirty="0" smtClean="0">
                <a:solidFill>
                  <a:schemeClr val="tx1"/>
                </a:solidFill>
              </a:rPr>
              <a:t> a cualquier infraestructura física controlada por las AAPP que sea técnicamente apta </a:t>
            </a:r>
            <a:r>
              <a:rPr lang="es-ES" sz="1300" b="1" dirty="0" smtClean="0">
                <a:solidFill>
                  <a:srgbClr val="00B0F0"/>
                </a:solidFill>
              </a:rPr>
              <a:t>para acoger puntos de acceso inalámbrico para pequeñas áreas </a:t>
            </a:r>
            <a:r>
              <a:rPr lang="es-ES" sz="1300" dirty="0" smtClean="0">
                <a:solidFill>
                  <a:schemeClr val="tx1"/>
                </a:solidFill>
              </a:rPr>
              <a:t>o que sea necesaria para conectar dichos puntos de acceso a una red troncal: mobiliario urbano, postes de luz, señales viales, etc.</a:t>
            </a:r>
          </a:p>
          <a:p>
            <a:pPr marL="342900" indent="-342900">
              <a:buFont typeface="+mj-lt"/>
              <a:buAutoNum type="arabicPeriod"/>
            </a:pPr>
            <a:r>
              <a:rPr lang="es-ES" sz="1300" b="1" dirty="0" smtClean="0">
                <a:solidFill>
                  <a:srgbClr val="00B0F0"/>
                </a:solidFill>
              </a:rPr>
              <a:t>El acceso no podrá ser otorgado</a:t>
            </a:r>
            <a:r>
              <a:rPr lang="es-ES" sz="1300" dirty="0" smtClean="0">
                <a:solidFill>
                  <a:schemeClr val="tx1"/>
                </a:solidFill>
              </a:rPr>
              <a:t> o reconocido </a:t>
            </a:r>
            <a:r>
              <a:rPr lang="es-ES" sz="1300" b="1" dirty="0" smtClean="0">
                <a:solidFill>
                  <a:srgbClr val="00B0F0"/>
                </a:solidFill>
              </a:rPr>
              <a:t>mediante procedimientos de licitación</a:t>
            </a:r>
            <a:r>
              <a:rPr lang="es-ES" sz="1300" dirty="0" smtClean="0">
                <a:solidFill>
                  <a:schemeClr val="tx1"/>
                </a:solidFill>
              </a:rPr>
              <a:t> por parte de las AAPP.</a:t>
            </a:r>
          </a:p>
          <a:p>
            <a:pPr marL="342900" indent="-342900">
              <a:buFont typeface="+mj-lt"/>
              <a:buAutoNum type="arabicPeriod"/>
            </a:pPr>
            <a:r>
              <a:rPr lang="es-ES" sz="1300" b="1" dirty="0" smtClean="0">
                <a:solidFill>
                  <a:srgbClr val="00B0F0"/>
                </a:solidFill>
              </a:rPr>
              <a:t>La denegación de acceso debe ser motivada</a:t>
            </a:r>
            <a:r>
              <a:rPr lang="es-ES" sz="1300" dirty="0" smtClean="0">
                <a:solidFill>
                  <a:srgbClr val="00B0F0"/>
                </a:solidFill>
              </a:rPr>
              <a:t> </a:t>
            </a:r>
            <a:r>
              <a:rPr lang="es-ES" sz="1300" dirty="0" smtClean="0">
                <a:solidFill>
                  <a:schemeClr val="tx1"/>
                </a:solidFill>
              </a:rPr>
              <a:t>(falta idoneidad técnica o espacio, etc.) Plazo máximo de resolución de 2 meses.</a:t>
            </a:r>
          </a:p>
          <a:p>
            <a:pPr marL="342900" indent="-342900">
              <a:buFont typeface="+mj-lt"/>
              <a:buAutoNum type="arabicPeriod"/>
            </a:pPr>
            <a:r>
              <a:rPr lang="es-ES" sz="1300" b="1" dirty="0" smtClean="0">
                <a:solidFill>
                  <a:srgbClr val="00B0F0"/>
                </a:solidFill>
              </a:rPr>
              <a:t>Los operadores de telecomunicaciones tienen derecho a acceder a información mínima</a:t>
            </a:r>
            <a:r>
              <a:rPr lang="es-ES" sz="1300" dirty="0" smtClean="0">
                <a:solidFill>
                  <a:schemeClr val="tx1"/>
                </a:solidFill>
              </a:rPr>
              <a:t> de la infraestructura </a:t>
            </a:r>
            <a:r>
              <a:rPr lang="es-ES" sz="1300" b="1" dirty="0" smtClean="0">
                <a:solidFill>
                  <a:srgbClr val="00B0F0"/>
                </a:solidFill>
              </a:rPr>
              <a:t>y estudios sobre el terreno</a:t>
            </a:r>
            <a:r>
              <a:rPr lang="es-ES" sz="1300" dirty="0" smtClean="0">
                <a:solidFill>
                  <a:schemeClr val="tx1"/>
                </a:solidFill>
              </a:rPr>
              <a:t>, que el sujeto obligado debe atender en el plazo de 2 meses.</a:t>
            </a:r>
          </a:p>
          <a:p>
            <a:pPr marL="342900" indent="-342900">
              <a:buFont typeface="+mj-lt"/>
              <a:buAutoNum type="arabicPeriod"/>
            </a:pPr>
            <a:r>
              <a:rPr lang="es-ES" sz="1300" dirty="0" smtClean="0">
                <a:solidFill>
                  <a:schemeClr val="tx1"/>
                </a:solidFill>
              </a:rPr>
              <a:t>Los casos de conflicto se plantean a la CNMC.</a:t>
            </a:r>
          </a:p>
        </p:txBody>
      </p:sp>
      <p:sp>
        <p:nvSpPr>
          <p:cNvPr id="29" name="Llamada con línea 2 28"/>
          <p:cNvSpPr/>
          <p:nvPr/>
        </p:nvSpPr>
        <p:spPr>
          <a:xfrm>
            <a:off x="6912566" y="1387261"/>
            <a:ext cx="5028181" cy="4771759"/>
          </a:xfrm>
          <a:prstGeom prst="borderCallout2">
            <a:avLst>
              <a:gd name="adj1" fmla="val 41126"/>
              <a:gd name="adj2" fmla="val -1055"/>
              <a:gd name="adj3" fmla="val 41552"/>
              <a:gd name="adj4" fmla="val -3114"/>
              <a:gd name="adj5" fmla="val 40173"/>
              <a:gd name="adj6" fmla="val -393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Coordinación de obras civiles</a:t>
            </a:r>
          </a:p>
          <a:p>
            <a:pPr marL="342900" indent="-342900">
              <a:buAutoNum type="arabicPeriod"/>
            </a:pPr>
            <a:r>
              <a:rPr lang="es-ES" sz="1300" b="1" dirty="0" smtClean="0">
                <a:solidFill>
                  <a:srgbClr val="00B0F0"/>
                </a:solidFill>
              </a:rPr>
              <a:t>Todo sujeto obligado tendrá derecho a negociar acuerdos para la coordinación de obras civiles con operadores de telecomunicaciones</a:t>
            </a:r>
            <a:r>
              <a:rPr lang="es-ES" sz="1300" dirty="0" smtClean="0">
                <a:solidFill>
                  <a:schemeClr val="tx1"/>
                </a:solidFill>
              </a:rPr>
              <a:t>, para despliegue de elementos de las redes de comunicaciones electrónicas de alta y muy alta capacidad.</a:t>
            </a:r>
          </a:p>
          <a:p>
            <a:pPr marL="342900" indent="-342900">
              <a:buAutoNum type="arabicPeriod"/>
            </a:pPr>
            <a:r>
              <a:rPr lang="es-ES" sz="1300" dirty="0" smtClean="0">
                <a:solidFill>
                  <a:schemeClr val="tx1"/>
                </a:solidFill>
              </a:rPr>
              <a:t>Los sujetos obligados que realicen directa o indirectamente </a:t>
            </a:r>
            <a:r>
              <a:rPr lang="es-ES" sz="1300" b="1" dirty="0" smtClean="0">
                <a:solidFill>
                  <a:srgbClr val="00B0F0"/>
                </a:solidFill>
              </a:rPr>
              <a:t>obras civiles, total o parcialmente financiadas con recursos públicos deberán atender y negociar las solicitudes de coordinación</a:t>
            </a:r>
            <a:r>
              <a:rPr lang="es-ES" sz="1300" dirty="0" smtClean="0">
                <a:solidFill>
                  <a:schemeClr val="tx1"/>
                </a:solidFill>
              </a:rPr>
              <a:t>.</a:t>
            </a:r>
          </a:p>
          <a:p>
            <a:pPr marL="342900" indent="-342900">
              <a:buAutoNum type="arabicPeriod"/>
            </a:pPr>
            <a:r>
              <a:rPr lang="es-ES" sz="1300" dirty="0" smtClean="0">
                <a:solidFill>
                  <a:schemeClr val="tx1"/>
                </a:solidFill>
              </a:rPr>
              <a:t>Si se realiza una solicitud razonable de coordinación de las obras, </a:t>
            </a:r>
            <a:r>
              <a:rPr lang="es-ES" sz="1300" b="1" dirty="0" smtClean="0">
                <a:solidFill>
                  <a:srgbClr val="00B0F0"/>
                </a:solidFill>
              </a:rPr>
              <a:t>los sujetos obligados atenderán</a:t>
            </a:r>
            <a:r>
              <a:rPr lang="es-ES" sz="1300" dirty="0" smtClean="0">
                <a:solidFill>
                  <a:schemeClr val="tx1"/>
                </a:solidFill>
              </a:rPr>
              <a:t> dicha </a:t>
            </a:r>
            <a:r>
              <a:rPr lang="es-ES" sz="1300" b="1" dirty="0" smtClean="0">
                <a:solidFill>
                  <a:srgbClr val="00B0F0"/>
                </a:solidFill>
              </a:rPr>
              <a:t>solicitud en condiciones transparentes y no discriminatorias</a:t>
            </a:r>
            <a:r>
              <a:rPr lang="es-ES" sz="1300" dirty="0" smtClean="0">
                <a:solidFill>
                  <a:schemeClr val="tx1"/>
                </a:solidFill>
              </a:rPr>
              <a:t>.</a:t>
            </a:r>
          </a:p>
          <a:p>
            <a:pPr marL="342900" indent="-342900">
              <a:buAutoNum type="arabicPeriod"/>
            </a:pPr>
            <a:r>
              <a:rPr lang="es-ES" sz="1300" dirty="0" smtClean="0">
                <a:solidFill>
                  <a:schemeClr val="tx1"/>
                </a:solidFill>
              </a:rPr>
              <a:t>Cuando en el plazo de un mes no se haya conseguido un acuerdo, cualquiera de las partes, sin perjuicio del sometimiento de la cuestión a los tribunales, podrá plantear el </a:t>
            </a:r>
            <a:r>
              <a:rPr lang="es-ES" sz="1300" b="1" dirty="0" smtClean="0">
                <a:solidFill>
                  <a:srgbClr val="00B0F0"/>
                </a:solidFill>
              </a:rPr>
              <a:t>conflicto ante la CNMC</a:t>
            </a:r>
            <a:r>
              <a:rPr lang="es-ES" sz="1300" dirty="0" smtClean="0">
                <a:solidFill>
                  <a:schemeClr val="tx1"/>
                </a:solidFill>
              </a:rPr>
              <a:t>. Plazo máximo de resolución de dos meses.</a:t>
            </a:r>
          </a:p>
          <a:p>
            <a:pPr marL="342900" indent="-342900">
              <a:buAutoNum type="arabicPeriod"/>
            </a:pPr>
            <a:r>
              <a:rPr lang="es-ES" sz="1300" dirty="0" smtClean="0">
                <a:solidFill>
                  <a:schemeClr val="tx1"/>
                </a:solidFill>
              </a:rPr>
              <a:t>Los operadores de telecomunicaciones tienen </a:t>
            </a:r>
            <a:r>
              <a:rPr lang="es-ES" sz="1300" b="1" dirty="0" smtClean="0">
                <a:solidFill>
                  <a:srgbClr val="00B0F0"/>
                </a:solidFill>
              </a:rPr>
              <a:t>derecho a solicitar información mínima de la obra civil</a:t>
            </a:r>
            <a:r>
              <a:rPr lang="es-ES" sz="1300" dirty="0" smtClean="0">
                <a:solidFill>
                  <a:schemeClr val="tx1"/>
                </a:solidFill>
              </a:rPr>
              <a:t>, que los sujetos obligados tienen la obligación de atender en el plazo de 2 semanas.</a:t>
            </a:r>
          </a:p>
          <a:p>
            <a:pPr marL="342900" indent="-342900">
              <a:buAutoNum type="arabicPeriod"/>
            </a:pPr>
            <a:r>
              <a:rPr lang="es-ES" sz="1300" dirty="0" smtClean="0">
                <a:solidFill>
                  <a:schemeClr val="tx1"/>
                </a:solidFill>
              </a:rPr>
              <a:t>Cualquiera de las partes podrá plantear los conflictos que pudieran surgir en relación con las solicitudes de información mínima relativa a las obras civiles, ante la CNMC. El plazo máximo de resolución es de 2 meses.</a:t>
            </a:r>
          </a:p>
        </p:txBody>
      </p:sp>
      <p:sp>
        <p:nvSpPr>
          <p:cNvPr id="25" name="CuadroTexto 24"/>
          <p:cNvSpPr txBox="1"/>
          <p:nvPr/>
        </p:nvSpPr>
        <p:spPr>
          <a:xfrm>
            <a:off x="116767" y="778291"/>
            <a:ext cx="1861407" cy="261610"/>
          </a:xfrm>
          <a:prstGeom prst="rect">
            <a:avLst/>
          </a:prstGeom>
          <a:noFill/>
          <a:ln>
            <a:noFill/>
          </a:ln>
        </p:spPr>
        <p:txBody>
          <a:bodyPr wrap="none" rtlCol="0">
            <a:spAutoFit/>
          </a:bodyPr>
          <a:lstStyle/>
          <a:p>
            <a:r>
              <a:rPr lang="es-ES" sz="1100" b="1" dirty="0" smtClean="0"/>
              <a:t>Art. 52 LGTEL y RD 330/2016</a:t>
            </a:r>
            <a:endParaRPr lang="es-ES" sz="1100" b="1" dirty="0"/>
          </a:p>
        </p:txBody>
      </p:sp>
      <p:sp>
        <p:nvSpPr>
          <p:cNvPr id="31" name="CuadroTexto 30"/>
          <p:cNvSpPr txBox="1"/>
          <p:nvPr/>
        </p:nvSpPr>
        <p:spPr>
          <a:xfrm>
            <a:off x="6883382" y="1376745"/>
            <a:ext cx="1861407" cy="261610"/>
          </a:xfrm>
          <a:prstGeom prst="rect">
            <a:avLst/>
          </a:prstGeom>
          <a:noFill/>
          <a:ln>
            <a:noFill/>
          </a:ln>
        </p:spPr>
        <p:txBody>
          <a:bodyPr wrap="none" rtlCol="0">
            <a:spAutoFit/>
          </a:bodyPr>
          <a:lstStyle/>
          <a:p>
            <a:r>
              <a:rPr lang="es-ES" sz="1100" b="1" dirty="0" smtClean="0"/>
              <a:t>Art. 53 LGTEL y RD 330/2016</a:t>
            </a:r>
            <a:endParaRPr lang="es-ES" sz="1100" b="1" dirty="0"/>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33" name="CuadroTexto 32"/>
          <p:cNvSpPr txBox="1"/>
          <p:nvPr/>
        </p:nvSpPr>
        <p:spPr>
          <a:xfrm>
            <a:off x="8998272" y="79382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35" name="Imagen 34"/>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986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134</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986310" y="11092"/>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Infraestructuras comunes y redes de comunicaciones electrónicas en los edificios</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84582" y="1255638"/>
            <a:ext cx="3689447" cy="2464219"/>
          </a:xfrm>
          <a:prstGeom prst="borderCallout2">
            <a:avLst>
              <a:gd name="adj1" fmla="val 69376"/>
              <a:gd name="adj2" fmla="val 101420"/>
              <a:gd name="adj3" fmla="val 77046"/>
              <a:gd name="adj4" fmla="val 110740"/>
              <a:gd name="adj5" fmla="val 73381"/>
              <a:gd name="adj6" fmla="val 1350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¿Dónde pueden los operadores instalar redes fijas de comunicaciones electrónicas de alta y muy alta capacidad?</a:t>
            </a:r>
          </a:p>
          <a:p>
            <a:pPr marL="342900" indent="-342900">
              <a:buFont typeface="+mj-lt"/>
              <a:buAutoNum type="arabicPeriod"/>
            </a:pPr>
            <a:r>
              <a:rPr lang="es-ES" sz="1300" b="1" dirty="0" smtClean="0">
                <a:solidFill>
                  <a:srgbClr val="00B0F0"/>
                </a:solidFill>
              </a:rPr>
              <a:t>Edificios, fincas y conjuntos inmobiliarios </a:t>
            </a:r>
            <a:r>
              <a:rPr lang="es-ES" sz="1300" dirty="0" smtClean="0">
                <a:solidFill>
                  <a:schemeClr val="tx1"/>
                </a:solidFill>
              </a:rPr>
              <a:t>que estén acogidos, o deban acogerse, al </a:t>
            </a:r>
            <a:r>
              <a:rPr lang="es-ES" sz="1300" b="1" dirty="0" smtClean="0">
                <a:solidFill>
                  <a:srgbClr val="00B0F0"/>
                </a:solidFill>
              </a:rPr>
              <a:t>régimen de propiedad horizontal</a:t>
            </a:r>
            <a:r>
              <a:rPr lang="es-ES" sz="1300" dirty="0" smtClean="0">
                <a:solidFill>
                  <a:schemeClr val="tx1"/>
                </a:solidFill>
              </a:rPr>
              <a:t>, o…</a:t>
            </a:r>
          </a:p>
          <a:p>
            <a:pPr marL="342900" indent="-342900">
              <a:buFont typeface="+mj-lt"/>
              <a:buAutoNum type="arabicPeriod"/>
            </a:pPr>
            <a:r>
              <a:rPr lang="es-ES" sz="1300" dirty="0" smtClean="0">
                <a:solidFill>
                  <a:schemeClr val="tx1"/>
                </a:solidFill>
              </a:rPr>
              <a:t>… hayan sido o sean </a:t>
            </a:r>
            <a:r>
              <a:rPr lang="es-ES" sz="1300" b="1" dirty="0" smtClean="0">
                <a:solidFill>
                  <a:srgbClr val="00B0F0"/>
                </a:solidFill>
              </a:rPr>
              <a:t>objeto de arrendamiento por plazo superior a un año</a:t>
            </a:r>
            <a:r>
              <a:rPr lang="es-ES" sz="1300" dirty="0" smtClean="0">
                <a:solidFill>
                  <a:schemeClr val="tx1"/>
                </a:solidFill>
              </a:rPr>
              <a:t>, salvo los que alberguen una sola vivienda.</a:t>
            </a:r>
            <a:endParaRPr lang="es-ES" sz="1300" dirty="0">
              <a:solidFill>
                <a:schemeClr val="tx1"/>
              </a:solidFill>
            </a:endParaRPr>
          </a:p>
        </p:txBody>
      </p:sp>
      <p:sp>
        <p:nvSpPr>
          <p:cNvPr id="29" name="Llamada con línea 2 28"/>
          <p:cNvSpPr/>
          <p:nvPr/>
        </p:nvSpPr>
        <p:spPr>
          <a:xfrm>
            <a:off x="8607721" y="724811"/>
            <a:ext cx="3456878" cy="3311934"/>
          </a:xfrm>
          <a:prstGeom prst="borderCallout2">
            <a:avLst>
              <a:gd name="adj1" fmla="val 60703"/>
              <a:gd name="adj2" fmla="val -2651"/>
              <a:gd name="adj3" fmla="val 76281"/>
              <a:gd name="adj4" fmla="val -34991"/>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pasos sigue el operador antes de instalar?</a:t>
            </a:r>
          </a:p>
          <a:p>
            <a:pPr marL="342900" indent="-342900">
              <a:buAutoNum type="arabicPeriod"/>
            </a:pPr>
            <a:r>
              <a:rPr lang="es-ES" altLang="es-ES" sz="1300" dirty="0" smtClean="0">
                <a:solidFill>
                  <a:schemeClr val="tx1"/>
                </a:solidFill>
              </a:rPr>
              <a:t>El operador deberá </a:t>
            </a:r>
            <a:r>
              <a:rPr lang="es-ES" altLang="es-ES" sz="1300" b="1" dirty="0" smtClean="0">
                <a:solidFill>
                  <a:srgbClr val="00B0F0"/>
                </a:solidFill>
              </a:rPr>
              <a:t>comunicarlo por escrito</a:t>
            </a:r>
            <a:r>
              <a:rPr lang="es-ES" altLang="es-ES" sz="1300" dirty="0" smtClean="0">
                <a:solidFill>
                  <a:schemeClr val="tx1"/>
                </a:solidFill>
              </a:rPr>
              <a:t> a la comunidad de propietarios o, en su caso, al propietario del edificio.</a:t>
            </a:r>
          </a:p>
          <a:p>
            <a:pPr marL="342900" indent="-342900">
              <a:buAutoNum type="arabicPeriod"/>
            </a:pPr>
            <a:r>
              <a:rPr lang="es-ES" altLang="es-ES" sz="1300" b="1" dirty="0" smtClean="0">
                <a:solidFill>
                  <a:srgbClr val="00B0F0"/>
                </a:solidFill>
              </a:rPr>
              <a:t>No podrá realizar la instalación </a:t>
            </a:r>
            <a:r>
              <a:rPr lang="es-ES" altLang="es-ES" sz="1300" dirty="0" smtClean="0">
                <a:solidFill>
                  <a:schemeClr val="tx1"/>
                </a:solidFill>
              </a:rPr>
              <a:t>si en el plazo de 1 mes </a:t>
            </a:r>
            <a:r>
              <a:rPr lang="es-ES" altLang="es-ES" sz="1300" b="1" dirty="0" smtClean="0">
                <a:solidFill>
                  <a:srgbClr val="00B0F0"/>
                </a:solidFill>
              </a:rPr>
              <a:t>se cumple</a:t>
            </a:r>
            <a:r>
              <a:rPr lang="es-ES" altLang="es-ES" sz="1300" dirty="0" smtClean="0">
                <a:solidFill>
                  <a:schemeClr val="tx1"/>
                </a:solidFill>
              </a:rPr>
              <a:t>:</a:t>
            </a:r>
          </a:p>
          <a:p>
            <a:pPr marL="800100" lvl="1" indent="-342900">
              <a:buFont typeface="+mj-lt"/>
              <a:buAutoNum type="alphaLcParenR"/>
            </a:pPr>
            <a:r>
              <a:rPr lang="es-ES" altLang="es-ES" sz="1300" dirty="0" smtClean="0">
                <a:solidFill>
                  <a:schemeClr val="tx1"/>
                </a:solidFill>
              </a:rPr>
              <a:t>Todos los copropietarios o arrendatarios se niegan, o bien,</a:t>
            </a:r>
          </a:p>
          <a:p>
            <a:pPr marL="800100" lvl="1" indent="-342900">
              <a:buFont typeface="+mj-lt"/>
              <a:buAutoNum type="alphaLcParenR"/>
            </a:pPr>
            <a:r>
              <a:rPr lang="es-ES" altLang="es-ES" sz="1300" dirty="0" smtClean="0">
                <a:solidFill>
                  <a:schemeClr val="tx1"/>
                </a:solidFill>
              </a:rPr>
              <a:t>Se va a instalar una ICT o adaptar la existente en 3 meses.</a:t>
            </a:r>
          </a:p>
          <a:p>
            <a:pPr marL="342900" indent="-342900">
              <a:buFont typeface="+mj-lt"/>
              <a:buAutoNum type="arabicPeriod"/>
            </a:pPr>
            <a:r>
              <a:rPr lang="es-ES" altLang="es-ES" sz="1300" dirty="0" smtClean="0">
                <a:solidFill>
                  <a:schemeClr val="tx1"/>
                </a:solidFill>
              </a:rPr>
              <a:t>Trascurrido el mes: </a:t>
            </a:r>
            <a:r>
              <a:rPr lang="es-ES" altLang="es-ES" sz="1300" b="1" dirty="0" smtClean="0">
                <a:solidFill>
                  <a:srgbClr val="00B0F0"/>
                </a:solidFill>
              </a:rPr>
              <a:t>si no se dan esos casos</a:t>
            </a:r>
            <a:r>
              <a:rPr lang="es-ES" altLang="es-ES" sz="1300" dirty="0" smtClean="0">
                <a:solidFill>
                  <a:schemeClr val="tx1"/>
                </a:solidFill>
              </a:rPr>
              <a:t>, </a:t>
            </a:r>
            <a:r>
              <a:rPr lang="es-ES" altLang="es-ES" sz="1300" b="1" dirty="0" smtClean="0">
                <a:solidFill>
                  <a:srgbClr val="00B0F0"/>
                </a:solidFill>
              </a:rPr>
              <a:t>el operador estará habilitado para iniciar la instalación</a:t>
            </a:r>
            <a:r>
              <a:rPr lang="es-ES" altLang="es-ES" sz="1300" dirty="0" smtClean="0">
                <a:solidFill>
                  <a:schemeClr val="tx1"/>
                </a:solidFill>
              </a:rPr>
              <a:t> previa comunicación del día de inicio de la misma.</a:t>
            </a:r>
          </a:p>
        </p:txBody>
      </p:sp>
      <p:sp>
        <p:nvSpPr>
          <p:cNvPr id="31" name="Llamada con línea 2 30"/>
          <p:cNvSpPr/>
          <p:nvPr/>
        </p:nvSpPr>
        <p:spPr>
          <a:xfrm>
            <a:off x="8607720" y="4109493"/>
            <a:ext cx="3468029" cy="2144525"/>
          </a:xfrm>
          <a:prstGeom prst="borderCallout2">
            <a:avLst>
              <a:gd name="adj1" fmla="val 20127"/>
              <a:gd name="adj2" fmla="val -2207"/>
              <a:gd name="adj3" fmla="val -16815"/>
              <a:gd name="adj4" fmla="val -15468"/>
              <a:gd name="adj5" fmla="val -30081"/>
              <a:gd name="adj6" fmla="val -613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¿Cuándo no aplican los pasos descritos de instalación?</a:t>
            </a:r>
          </a:p>
          <a:p>
            <a:pPr marL="342900" indent="-342900">
              <a:buFont typeface="+mj-lt"/>
              <a:buAutoNum type="arabicPeriod"/>
            </a:pPr>
            <a:r>
              <a:rPr lang="es-ES" sz="1300" b="1" dirty="0">
                <a:solidFill>
                  <a:srgbClr val="00B0F0"/>
                </a:solidFill>
              </a:rPr>
              <a:t>O</a:t>
            </a:r>
            <a:r>
              <a:rPr lang="es-ES" sz="1300" b="1" dirty="0" smtClean="0">
                <a:solidFill>
                  <a:srgbClr val="00B0F0"/>
                </a:solidFill>
              </a:rPr>
              <a:t>tro operador haya iniciado o instalado tramos finales</a:t>
            </a:r>
            <a:r>
              <a:rPr lang="es-ES" sz="1300" dirty="0" smtClean="0">
                <a:solidFill>
                  <a:schemeClr val="tx1"/>
                </a:solidFill>
              </a:rPr>
              <a:t> de dichas redes.</a:t>
            </a:r>
          </a:p>
          <a:p>
            <a:pPr marL="342900" indent="-342900">
              <a:buFont typeface="+mj-lt"/>
              <a:buAutoNum type="arabicPeriod"/>
            </a:pPr>
            <a:r>
              <a:rPr lang="es-ES" sz="1300" dirty="0" smtClean="0">
                <a:solidFill>
                  <a:schemeClr val="tx1"/>
                </a:solidFill>
              </a:rPr>
              <a:t>Se trate de </a:t>
            </a:r>
            <a:r>
              <a:rPr lang="es-ES" sz="1300" b="1" dirty="0" smtClean="0">
                <a:solidFill>
                  <a:srgbClr val="00B0F0"/>
                </a:solidFill>
              </a:rPr>
              <a:t>servidumbre de paso </a:t>
            </a:r>
            <a:r>
              <a:rPr lang="es-ES" sz="1300" dirty="0" smtClean="0">
                <a:solidFill>
                  <a:schemeClr val="tx1"/>
                </a:solidFill>
              </a:rPr>
              <a:t>para realizar una instalación en edificios o fincas colindantes o cercanas </a:t>
            </a:r>
            <a:r>
              <a:rPr lang="es-ES" sz="1300" b="1" dirty="0" smtClean="0">
                <a:solidFill>
                  <a:srgbClr val="00B0F0"/>
                </a:solidFill>
              </a:rPr>
              <a:t>y no exista otra alternativa</a:t>
            </a:r>
            <a:r>
              <a:rPr lang="es-ES" sz="1300" dirty="0" smtClean="0">
                <a:solidFill>
                  <a:schemeClr val="tx1"/>
                </a:solidFill>
              </a:rPr>
              <a:t> económicamente eficiente y técnicamente viable.</a:t>
            </a:r>
            <a:endParaRPr lang="es-ES" sz="1300" dirty="0">
              <a:solidFill>
                <a:schemeClr val="tx1"/>
              </a:solidFill>
            </a:endParaRPr>
          </a:p>
        </p:txBody>
      </p:sp>
      <p:sp>
        <p:nvSpPr>
          <p:cNvPr id="33" name="Llamada con línea 2 32"/>
          <p:cNvSpPr/>
          <p:nvPr/>
        </p:nvSpPr>
        <p:spPr>
          <a:xfrm>
            <a:off x="411096" y="3797405"/>
            <a:ext cx="2985912" cy="2444315"/>
          </a:xfrm>
          <a:prstGeom prst="borderCallout2">
            <a:avLst>
              <a:gd name="adj1" fmla="val 37039"/>
              <a:gd name="adj2" fmla="val 103136"/>
              <a:gd name="adj3" fmla="val 8630"/>
              <a:gd name="adj4" fmla="val 108790"/>
              <a:gd name="adj5" fmla="val -12585"/>
              <a:gd name="adj6" fmla="val 15736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¿Qué pasa si no existe ICT en el edificio o no se puede usar para estos despliegues?</a:t>
            </a:r>
          </a:p>
          <a:p>
            <a:pPr marL="342900" indent="-342900">
              <a:buFont typeface="+mj-lt"/>
              <a:buAutoNum type="arabicPeriod"/>
            </a:pPr>
            <a:r>
              <a:rPr lang="es-ES" sz="1300" dirty="0">
                <a:solidFill>
                  <a:schemeClr val="tx1"/>
                </a:solidFill>
              </a:rPr>
              <a:t>D</a:t>
            </a:r>
            <a:r>
              <a:rPr lang="es-ES" sz="1300" dirty="0" smtClean="0">
                <a:solidFill>
                  <a:schemeClr val="tx1"/>
                </a:solidFill>
              </a:rPr>
              <a:t>icha instalación podrá realizarse haciendo uso de los </a:t>
            </a:r>
            <a:r>
              <a:rPr lang="es-ES" sz="1300" b="1" dirty="0" smtClean="0">
                <a:solidFill>
                  <a:srgbClr val="00B0F0"/>
                </a:solidFill>
              </a:rPr>
              <a:t>elementos comunes de la edificación</a:t>
            </a:r>
            <a:r>
              <a:rPr lang="es-ES" sz="1300" dirty="0" smtClean="0">
                <a:solidFill>
                  <a:schemeClr val="tx1"/>
                </a:solidFill>
              </a:rPr>
              <a:t>.</a:t>
            </a:r>
          </a:p>
          <a:p>
            <a:pPr marL="342900" indent="-342900">
              <a:buFont typeface="+mj-lt"/>
              <a:buAutoNum type="arabicPeriod"/>
            </a:pPr>
            <a:r>
              <a:rPr lang="es-ES" sz="1300" b="1" dirty="0" smtClean="0">
                <a:solidFill>
                  <a:srgbClr val="00B0F0"/>
                </a:solidFill>
              </a:rPr>
              <a:t>Si no es posible el uso de esos elementos</a:t>
            </a:r>
            <a:r>
              <a:rPr lang="es-ES" sz="1300" dirty="0" smtClean="0">
                <a:solidFill>
                  <a:schemeClr val="tx1"/>
                </a:solidFill>
              </a:rPr>
              <a:t>, la instalación podrá realizarse utilizando las </a:t>
            </a:r>
            <a:r>
              <a:rPr lang="es-ES" sz="1300" b="1" dirty="0" smtClean="0">
                <a:solidFill>
                  <a:srgbClr val="00B0F0"/>
                </a:solidFill>
              </a:rPr>
              <a:t>fachadas de las edificaciones</a:t>
            </a:r>
            <a:r>
              <a:rPr lang="es-ES" sz="1300" dirty="0" smtClean="0">
                <a:solidFill>
                  <a:schemeClr val="tx1"/>
                </a:solidFill>
              </a:rPr>
              <a:t>.</a:t>
            </a:r>
          </a:p>
        </p:txBody>
      </p:sp>
      <p:sp>
        <p:nvSpPr>
          <p:cNvPr id="24" name="Llamada con línea 2 23"/>
          <p:cNvSpPr/>
          <p:nvPr/>
        </p:nvSpPr>
        <p:spPr>
          <a:xfrm>
            <a:off x="3891064" y="714875"/>
            <a:ext cx="4434787" cy="1823341"/>
          </a:xfrm>
          <a:prstGeom prst="borderCallout2">
            <a:avLst>
              <a:gd name="adj1" fmla="val 102291"/>
              <a:gd name="adj2" fmla="val 66640"/>
              <a:gd name="adj3" fmla="val 112279"/>
              <a:gd name="adj4" fmla="val 64800"/>
              <a:gd name="adj5" fmla="val 117859"/>
              <a:gd name="adj6" fmla="val 573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a:t>
            </a:r>
            <a:r>
              <a:rPr lang="es-ES" b="1" dirty="0" smtClean="0">
                <a:solidFill>
                  <a:schemeClr val="tx1"/>
                </a:solidFill>
              </a:rPr>
              <a:t>equisito imprescindible para conceder licencias y permisos de primera ocupación </a:t>
            </a:r>
            <a:endParaRPr lang="es-ES" b="1" dirty="0">
              <a:solidFill>
                <a:schemeClr val="tx1"/>
              </a:solidFill>
            </a:endParaRPr>
          </a:p>
          <a:p>
            <a:r>
              <a:rPr lang="es-ES" sz="1300" b="1" dirty="0" smtClean="0">
                <a:solidFill>
                  <a:srgbClr val="00B0F0"/>
                </a:solidFill>
              </a:rPr>
              <a:t>Exigir </a:t>
            </a:r>
            <a:r>
              <a:rPr lang="es-ES" sz="1300" b="1" dirty="0">
                <a:solidFill>
                  <a:srgbClr val="00B0F0"/>
                </a:solidFill>
              </a:rPr>
              <a:t>la evidencia de haberse presentado en la sede electrónica del Ministerio el  Boletín de la Instalación y el Protocolo de Pruebas asociado de la ICT</a:t>
            </a:r>
            <a:r>
              <a:rPr lang="es-ES" sz="1300" dirty="0">
                <a:solidFill>
                  <a:schemeClr val="tx1"/>
                </a:solidFill>
              </a:rPr>
              <a:t>, además de la Certificación de Fin de Obra en los casos en que sea </a:t>
            </a:r>
            <a:r>
              <a:rPr lang="es-ES" sz="1300" dirty="0" smtClean="0">
                <a:solidFill>
                  <a:schemeClr val="tx1"/>
                </a:solidFill>
              </a:rPr>
              <a:t>exigible.</a:t>
            </a:r>
            <a:endParaRPr lang="es-ES" sz="1300" dirty="0">
              <a:solidFill>
                <a:schemeClr val="tx1"/>
              </a:solidFill>
            </a:endParaRPr>
          </a:p>
        </p:txBody>
      </p:sp>
      <p:sp>
        <p:nvSpPr>
          <p:cNvPr id="34" name="Llamada con línea 2 33"/>
          <p:cNvSpPr/>
          <p:nvPr/>
        </p:nvSpPr>
        <p:spPr>
          <a:xfrm>
            <a:off x="3931345" y="4002961"/>
            <a:ext cx="4160602" cy="1724460"/>
          </a:xfrm>
          <a:prstGeom prst="borderCallout2">
            <a:avLst>
              <a:gd name="adj1" fmla="val -2142"/>
              <a:gd name="adj2" fmla="val 43934"/>
              <a:gd name="adj3" fmla="val -4992"/>
              <a:gd name="adj4" fmla="val 55299"/>
              <a:gd name="adj5" fmla="val -9907"/>
              <a:gd name="adj6" fmla="val 53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a:t>
            </a:r>
            <a:r>
              <a:rPr lang="es-ES" sz="1300" dirty="0" smtClean="0">
                <a:solidFill>
                  <a:schemeClr val="tx1"/>
                </a:solidFill>
              </a:rPr>
              <a:t>obras.</a:t>
            </a:r>
          </a:p>
        </p:txBody>
      </p:sp>
      <p:sp>
        <p:nvSpPr>
          <p:cNvPr id="32" name="CuadroTexto 31"/>
          <p:cNvSpPr txBox="1"/>
          <p:nvPr/>
        </p:nvSpPr>
        <p:spPr>
          <a:xfrm>
            <a:off x="35643" y="1207190"/>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6" name="CuadroTexto 35"/>
          <p:cNvSpPr txBox="1"/>
          <p:nvPr/>
        </p:nvSpPr>
        <p:spPr>
          <a:xfrm>
            <a:off x="368142" y="3770743"/>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8" name="CuadroTexto 37"/>
          <p:cNvSpPr txBox="1"/>
          <p:nvPr/>
        </p:nvSpPr>
        <p:spPr>
          <a:xfrm>
            <a:off x="8548528" y="683109"/>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39" name="CuadroTexto 38"/>
          <p:cNvSpPr txBox="1"/>
          <p:nvPr/>
        </p:nvSpPr>
        <p:spPr>
          <a:xfrm>
            <a:off x="8577140" y="4068798"/>
            <a:ext cx="963725" cy="261610"/>
          </a:xfrm>
          <a:prstGeom prst="rect">
            <a:avLst/>
          </a:prstGeom>
          <a:noFill/>
          <a:ln>
            <a:noFill/>
          </a:ln>
        </p:spPr>
        <p:txBody>
          <a:bodyPr wrap="none" rtlCol="0">
            <a:spAutoFit/>
          </a:bodyPr>
          <a:lstStyle/>
          <a:p>
            <a:r>
              <a:rPr lang="es-ES" sz="1100" b="1" dirty="0" smtClean="0"/>
              <a:t>Art. 55 LGTEL</a:t>
            </a:r>
            <a:endParaRPr lang="es-ES" sz="1100" b="1" dirty="0"/>
          </a:p>
        </p:txBody>
      </p:sp>
      <p:sp>
        <p:nvSpPr>
          <p:cNvPr id="40" name="CuadroTexto 39"/>
          <p:cNvSpPr txBox="1"/>
          <p:nvPr/>
        </p:nvSpPr>
        <p:spPr>
          <a:xfrm>
            <a:off x="3994287" y="3992181"/>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41" name="CuadroTexto 40"/>
          <p:cNvSpPr txBox="1"/>
          <p:nvPr/>
        </p:nvSpPr>
        <p:spPr>
          <a:xfrm>
            <a:off x="3851854" y="692837"/>
            <a:ext cx="2010487" cy="261610"/>
          </a:xfrm>
          <a:prstGeom prst="rect">
            <a:avLst/>
          </a:prstGeom>
          <a:noFill/>
          <a:ln>
            <a:noFill/>
          </a:ln>
        </p:spPr>
        <p:txBody>
          <a:bodyPr wrap="none" rtlCol="0">
            <a:spAutoFit/>
          </a:bodyPr>
          <a:lstStyle/>
          <a:p>
            <a:r>
              <a:rPr lang="es-ES" sz="1100" b="1" dirty="0"/>
              <a:t>A</a:t>
            </a:r>
            <a:r>
              <a:rPr lang="es-ES" sz="1100" b="1" dirty="0" smtClean="0"/>
              <a:t>rt. 6.8 Orden ITC/1644/2011</a:t>
            </a:r>
            <a:endParaRPr lang="es-ES" sz="1100" b="1" dirty="0"/>
          </a:p>
        </p:txBody>
      </p:sp>
      <p:sp>
        <p:nvSpPr>
          <p:cNvPr id="42" name="CuadroTexto 4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43" name="CuadroTexto 42"/>
          <p:cNvSpPr txBox="1"/>
          <p:nvPr/>
        </p:nvSpPr>
        <p:spPr>
          <a:xfrm>
            <a:off x="104038" y="741110"/>
            <a:ext cx="2575658" cy="384230"/>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4" name="Imagen 43"/>
          <p:cNvPicPr>
            <a:picLocks noChangeAspect="1"/>
          </p:cNvPicPr>
          <p:nvPr/>
        </p:nvPicPr>
        <p:blipFill>
          <a:blip r:embed="rId9"/>
          <a:stretch>
            <a:fillRect/>
          </a:stretch>
        </p:blipFill>
        <p:spPr>
          <a:xfrm>
            <a:off x="8824324" y="105357"/>
            <a:ext cx="3251426" cy="522217"/>
          </a:xfrm>
          <a:prstGeom prst="rect">
            <a:avLst/>
          </a:prstGeom>
        </p:spPr>
      </p:pic>
      <p:sp>
        <p:nvSpPr>
          <p:cNvPr id="35" name="Rectángulo 34"/>
          <p:cNvSpPr/>
          <p:nvPr/>
        </p:nvSpPr>
        <p:spPr>
          <a:xfrm>
            <a:off x="4045349" y="5827673"/>
            <a:ext cx="3938625" cy="307777"/>
          </a:xfrm>
          <a:prstGeom prst="rect">
            <a:avLst/>
          </a:prstGeom>
          <a:ln>
            <a:solidFill>
              <a:schemeClr val="accent1"/>
            </a:solidFill>
          </a:ln>
        </p:spPr>
        <p:txBody>
          <a:bodyPr wrap="square">
            <a:spAutoFit/>
          </a:bodyPr>
          <a:lstStyle/>
          <a:p>
            <a:r>
              <a:rPr lang="es-ES" sz="800" b="1" u="sng" spc="85" dirty="0">
                <a:solidFill>
                  <a:srgbClr val="001D4D"/>
                </a:solidFill>
              </a:rPr>
              <a:t>Información adicional en el siguiente enlace</a:t>
            </a:r>
            <a:r>
              <a:rPr lang="es-ES" sz="600" spc="85" dirty="0">
                <a:solidFill>
                  <a:srgbClr val="001D4D"/>
                </a:solidFill>
              </a:rPr>
              <a:t>: </a:t>
            </a:r>
            <a:endParaRPr lang="es-ES" sz="600" spc="85" dirty="0" smtClean="0">
              <a:solidFill>
                <a:srgbClr val="001D4D"/>
              </a:solidFill>
            </a:endParaRPr>
          </a:p>
          <a:p>
            <a:r>
              <a:rPr lang="es-ES" sz="600" spc="85" dirty="0" smtClean="0">
                <a:solidFill>
                  <a:srgbClr val="001D4D"/>
                </a:solidFill>
                <a:hlinkClick r:id="rId10"/>
              </a:rPr>
              <a:t>NOTA INFORMATIVA SOBRE EL ARTÍCULO 55 DE LA LEY GENERAL DE TELECOMUNICACIONES</a:t>
            </a:r>
            <a:endParaRPr lang="es-ES" sz="600" spc="85" dirty="0">
              <a:solidFill>
                <a:srgbClr val="001D4D"/>
              </a:solidFill>
            </a:endParaRPr>
          </a:p>
        </p:txBody>
      </p:sp>
    </p:spTree>
    <p:extLst>
      <p:ext uri="{BB962C8B-B14F-4D97-AF65-F5344CB8AC3E}">
        <p14:creationId xmlns:p14="http://schemas.microsoft.com/office/powerpoint/2010/main" val="38536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34" grpId="0" animBg="1"/>
      <p:bldP spid="32" grpId="0"/>
      <p:bldP spid="36" grpId="0"/>
      <p:bldP spid="38" grpId="0"/>
      <p:bldP spid="39" grpId="0"/>
      <p:bldP spid="40" grpId="0"/>
      <p:bldP spid="41" grpId="0"/>
      <p:bldP spid="3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881676" y="10977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Emisiones radioeléctricas y Salud Pública</a:t>
            </a:r>
            <a:endParaRPr lang="es-ES" sz="2032" b="1" spc="85" dirty="0">
              <a:solidFill>
                <a:schemeClr val="accent1">
                  <a:lumMod val="75000"/>
                </a:schemeClr>
              </a:solidFill>
              <a:cs typeface="Calibri"/>
            </a:endParaRPr>
          </a:p>
        </p:txBody>
      </p:sp>
      <p:sp>
        <p:nvSpPr>
          <p:cNvPr id="8" name="Elipse 7"/>
          <p:cNvSpPr/>
          <p:nvPr/>
        </p:nvSpPr>
        <p:spPr>
          <a:xfrm>
            <a:off x="5320926" y="3149846"/>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1926" y="803284"/>
            <a:ext cx="4827732" cy="5371297"/>
          </a:xfrm>
          <a:prstGeom prst="borderCallout2">
            <a:avLst>
              <a:gd name="adj1" fmla="val 46832"/>
              <a:gd name="adj2" fmla="val 101039"/>
              <a:gd name="adj3" fmla="val 42932"/>
              <a:gd name="adj4" fmla="val 103808"/>
              <a:gd name="adj5" fmla="val 45932"/>
              <a:gd name="adj6" fmla="val 1080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¿Por qué no hay impacto en la Salud Pública por las emisiones radioeléctricas?</a:t>
            </a:r>
          </a:p>
          <a:p>
            <a:pPr marL="342900" indent="-342900">
              <a:buFont typeface="+mj-lt"/>
              <a:buAutoNum type="arabicPeriod"/>
            </a:pPr>
            <a:r>
              <a:rPr lang="es-ES" sz="1300" dirty="0" smtClean="0">
                <a:solidFill>
                  <a:schemeClr val="tx1"/>
                </a:solidFill>
              </a:rPr>
              <a:t>La</a:t>
            </a:r>
            <a:r>
              <a:rPr lang="es-ES" sz="1300" b="1" dirty="0" smtClean="0">
                <a:solidFill>
                  <a:srgbClr val="00B0F0"/>
                </a:solidFill>
              </a:rPr>
              <a:t> comunidad científica</a:t>
            </a:r>
            <a:r>
              <a:rPr lang="es-ES" sz="1300" dirty="0" smtClean="0">
                <a:solidFill>
                  <a:schemeClr val="tx1"/>
                </a:solidFill>
              </a:rPr>
              <a:t>, nacional e internacional, </a:t>
            </a:r>
            <a:r>
              <a:rPr lang="es-ES" sz="1300" b="1" dirty="0" smtClean="0">
                <a:solidFill>
                  <a:srgbClr val="00B0F0"/>
                </a:solidFill>
              </a:rPr>
              <a:t>está de acuerdo en que la potencia generada por las estaciones radioeléctricas de telecomunicaciones es demasiado baja para producir riesgos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Las estaciones radioeléctricas de telecomunicaciones </a:t>
            </a:r>
            <a:r>
              <a:rPr lang="es-ES" sz="1300" b="1" dirty="0" smtClean="0">
                <a:solidFill>
                  <a:srgbClr val="00B0F0"/>
                </a:solidFill>
              </a:rPr>
              <a:t>emiten radiaciones no ionizantes</a:t>
            </a:r>
            <a:r>
              <a:rPr lang="es-ES" sz="1300" dirty="0" smtClean="0">
                <a:solidFill>
                  <a:schemeClr val="tx1"/>
                </a:solidFill>
              </a:rPr>
              <a:t>, es decir, no tienen la energía suficiente para alterar las estructuras celulares. Por tanto, </a:t>
            </a:r>
            <a:r>
              <a:rPr lang="es-ES" sz="1300" b="1" dirty="0" smtClean="0">
                <a:solidFill>
                  <a:srgbClr val="00B0F0"/>
                </a:solidFill>
              </a:rPr>
              <a:t>ni emiten ni crean radioactividad</a:t>
            </a:r>
            <a:r>
              <a:rPr lang="es-ES" sz="1300" dirty="0" smtClean="0">
                <a:solidFill>
                  <a:schemeClr val="tx1"/>
                </a:solidFill>
              </a:rPr>
              <a:t>.</a:t>
            </a:r>
          </a:p>
          <a:p>
            <a:pPr marL="342900" indent="-342900">
              <a:buFont typeface="+mj-lt"/>
              <a:buAutoNum type="arabicPeriod"/>
            </a:pPr>
            <a:r>
              <a:rPr lang="es-ES" sz="1300" dirty="0" smtClean="0">
                <a:solidFill>
                  <a:schemeClr val="tx1"/>
                </a:solidFill>
              </a:rPr>
              <a:t>El </a:t>
            </a:r>
            <a:r>
              <a:rPr lang="es-ES" sz="1300" b="1" dirty="0" smtClean="0">
                <a:solidFill>
                  <a:srgbClr val="00B0F0"/>
                </a:solidFill>
              </a:rPr>
              <a:t>Comité Científico Asesor en Radiofrecuencias y Salud</a:t>
            </a:r>
            <a:r>
              <a:rPr lang="es-ES" sz="1300" dirty="0" smtClean="0">
                <a:solidFill>
                  <a:schemeClr val="tx1"/>
                </a:solidFill>
              </a:rPr>
              <a:t> (CCARS) en sus análisis e informes concluye que</a:t>
            </a:r>
            <a:r>
              <a:rPr lang="es-ES" sz="1300" b="1" dirty="0" smtClean="0">
                <a:solidFill>
                  <a:srgbClr val="00B0F0"/>
                </a:solidFill>
              </a:rPr>
              <a:t> no hay indicios de que la exposición a las emisiones de las antenas de telefonía móvil sea peligrosa para la salud</a:t>
            </a:r>
            <a:r>
              <a:rPr lang="es-ES" sz="1300" dirty="0" smtClean="0">
                <a:solidFill>
                  <a:schemeClr val="tx1"/>
                </a:solidFill>
              </a:rPr>
              <a:t>.</a:t>
            </a:r>
          </a:p>
          <a:p>
            <a:pPr marL="342900" indent="-342900">
              <a:buFont typeface="+mj-lt"/>
              <a:buAutoNum type="arabicPeriod"/>
            </a:pPr>
            <a:r>
              <a:rPr lang="es-ES" sz="1300" dirty="0" smtClean="0">
                <a:solidFill>
                  <a:schemeClr val="tx1"/>
                </a:solidFill>
              </a:rPr>
              <a:t>La normativa actualmente vigente en España asegura que:</a:t>
            </a:r>
          </a:p>
          <a:p>
            <a:pPr marL="800100" lvl="1" indent="-342900">
              <a:buFont typeface="+mj-lt"/>
              <a:buAutoNum type="alphaLcParenR"/>
            </a:pPr>
            <a:r>
              <a:rPr lang="es-ES" sz="1300" dirty="0" smtClean="0">
                <a:solidFill>
                  <a:schemeClr val="tx1"/>
                </a:solidFill>
              </a:rPr>
              <a:t>Se establecen </a:t>
            </a:r>
            <a:r>
              <a:rPr lang="es-ES" sz="1300" b="1" dirty="0" smtClean="0">
                <a:solidFill>
                  <a:srgbClr val="00B0F0"/>
                </a:solidFill>
              </a:rPr>
              <a:t>condiciones de protección del dominio público radioeléctrico y restricciones a las emisiones radioeléctricas</a:t>
            </a:r>
            <a:r>
              <a:rPr lang="es-ES" sz="1300" dirty="0" smtClean="0">
                <a:solidFill>
                  <a:schemeClr val="tx1"/>
                </a:solidFill>
              </a:rPr>
              <a:t>, así como medidas de protección sanitaria frente a dichas emisiones, tal que se asegura la Salud Pública de los ciudadanos.</a:t>
            </a:r>
          </a:p>
          <a:p>
            <a:pPr marL="800100" lvl="1" indent="-342900">
              <a:buFont typeface="+mj-lt"/>
              <a:buAutoNum type="alphaLcParenR"/>
            </a:pPr>
            <a:r>
              <a:rPr lang="es-ES" sz="1300" dirty="0" smtClean="0">
                <a:solidFill>
                  <a:schemeClr val="tx1"/>
                </a:solidFill>
              </a:rPr>
              <a:t>Existen </a:t>
            </a:r>
            <a:r>
              <a:rPr lang="es-ES" sz="1300" b="1" dirty="0" smtClean="0">
                <a:solidFill>
                  <a:srgbClr val="00B0F0"/>
                </a:solidFill>
              </a:rPr>
              <a:t>actividades de Supervisión y Control de las emisiones radioeléctricas</a:t>
            </a:r>
            <a:r>
              <a:rPr lang="es-ES" sz="1300" dirty="0" smtClean="0">
                <a:solidFill>
                  <a:schemeClr val="tx1"/>
                </a:solidFill>
              </a:rPr>
              <a:t>, así como las Entidades competentes de llevarlas a cabo, con el objetivo de asegurar el cumplimiento normativo acerca de emisiones radioeléctricas de telecomunicaciones.</a:t>
            </a:r>
          </a:p>
        </p:txBody>
      </p:sp>
      <p:sp>
        <p:nvSpPr>
          <p:cNvPr id="29" name="Llamada con línea 2 28"/>
          <p:cNvSpPr/>
          <p:nvPr/>
        </p:nvSpPr>
        <p:spPr>
          <a:xfrm>
            <a:off x="6980662" y="1844740"/>
            <a:ext cx="5028181" cy="4383569"/>
          </a:xfrm>
          <a:prstGeom prst="borderCallout2">
            <a:avLst>
              <a:gd name="adj1" fmla="val 40718"/>
              <a:gd name="adj2" fmla="val -1055"/>
              <a:gd name="adj3" fmla="val 41552"/>
              <a:gd name="adj4" fmla="val -3114"/>
              <a:gd name="adj5" fmla="val 39949"/>
              <a:gd name="adj6" fmla="val -523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Acciones de Supervisión y Control</a:t>
            </a:r>
          </a:p>
          <a:p>
            <a:pPr marL="342900" indent="-342900">
              <a:buAutoNum type="arabicPeriod"/>
            </a:pPr>
            <a:r>
              <a:rPr lang="es-ES" sz="1300" b="1" dirty="0" smtClean="0">
                <a:solidFill>
                  <a:srgbClr val="00B0F0"/>
                </a:solidFill>
              </a:rPr>
              <a:t>El Ministerio tiene la competencia exclusiva para realizar la inspección de telecomunicaciones en los ámbitos como</a:t>
            </a:r>
            <a:r>
              <a:rPr lang="es-ES" sz="1300" dirty="0" smtClean="0">
                <a:solidFill>
                  <a:schemeClr val="tx1"/>
                </a:solidFill>
              </a:rPr>
              <a:t>:</a:t>
            </a:r>
          </a:p>
          <a:p>
            <a:pPr marL="800100" lvl="1" indent="-342900">
              <a:buFont typeface="+mj-lt"/>
              <a:buAutoNum type="alphaLcParenR"/>
            </a:pPr>
            <a:r>
              <a:rPr lang="es-ES" sz="1300" dirty="0" smtClean="0">
                <a:solidFill>
                  <a:schemeClr val="tx1"/>
                </a:solidFill>
              </a:rPr>
              <a:t>La inspección y el control de las instalaciones radioeléctricas.</a:t>
            </a:r>
          </a:p>
          <a:p>
            <a:pPr marL="800100" lvl="1" indent="-342900">
              <a:buFont typeface="+mj-lt"/>
              <a:buAutoNum type="alphaLcParenR"/>
            </a:pPr>
            <a:r>
              <a:rPr lang="es-ES" sz="1300" dirty="0" smtClean="0">
                <a:solidFill>
                  <a:schemeClr val="tx1"/>
                </a:solidFill>
              </a:rPr>
              <a:t>Verificación del uso efectivo y eficiente del dominio público radioeléctrico por los titulares de derechos de uso.</a:t>
            </a:r>
          </a:p>
          <a:p>
            <a:pPr marL="800100" lvl="1" indent="-342900">
              <a:buFont typeface="+mj-lt"/>
              <a:buAutoNum type="alphaLcParenR"/>
            </a:pPr>
            <a:r>
              <a:rPr lang="es-ES" sz="1300" dirty="0" smtClean="0">
                <a:solidFill>
                  <a:schemeClr val="tx1"/>
                </a:solidFill>
              </a:rPr>
              <a:t>Medición de los niveles de exposición radioeléctrica (NER) y verificación de que se encuentran por debajo de los límites máximos permitidos.</a:t>
            </a:r>
          </a:p>
          <a:p>
            <a:pPr marL="800100" lvl="1" indent="-342900">
              <a:buFont typeface="+mj-lt"/>
              <a:buAutoNum type="alphaLcParenR"/>
            </a:pPr>
            <a:r>
              <a:rPr lang="es-ES" sz="1300" dirty="0" smtClean="0">
                <a:solidFill>
                  <a:schemeClr val="tx1"/>
                </a:solidFill>
              </a:rPr>
              <a:t>Comprobación técnica de emisiones radioeléctricas (CTER) y su adecuación a los derechos de uso otorgados y a los parámetros técnicos de utilización autorizados.</a:t>
            </a:r>
          </a:p>
          <a:p>
            <a:pPr marL="342900" indent="-342900">
              <a:buFont typeface="+mj-lt"/>
              <a:buAutoNum type="arabicPeriod"/>
            </a:pPr>
            <a:r>
              <a:rPr lang="es-ES" sz="1300" b="1" dirty="0" smtClean="0">
                <a:solidFill>
                  <a:srgbClr val="00B0F0"/>
                </a:solidFill>
              </a:rPr>
              <a:t>Anualmente, se lleva a cabo un plan de inspección</a:t>
            </a:r>
            <a:r>
              <a:rPr lang="es-ES" sz="1300" dirty="0" smtClean="0">
                <a:solidFill>
                  <a:schemeClr val="tx1"/>
                </a:solidFill>
              </a:rPr>
              <a:t>: </a:t>
            </a:r>
            <a:r>
              <a:rPr lang="es-ES" sz="1300" dirty="0">
                <a:solidFill>
                  <a:schemeClr val="tx1"/>
                </a:solidFill>
              </a:rPr>
              <a:t>w</a:t>
            </a:r>
            <a:r>
              <a:rPr lang="es-ES" sz="1300" dirty="0" smtClean="0">
                <a:solidFill>
                  <a:schemeClr val="tx1"/>
                </a:solidFill>
              </a:rPr>
              <a:t>eb con información del Ministerio acerca de inspecciones -&gt; </a:t>
            </a:r>
            <a:r>
              <a:rPr lang="es-ES" sz="1300" dirty="0" smtClean="0">
                <a:solidFill>
                  <a:schemeClr val="tx1"/>
                </a:solidFill>
                <a:hlinkClick r:id="rId9"/>
              </a:rPr>
              <a:t>Informes e inspección de niveles de exposición</a:t>
            </a:r>
            <a:endParaRPr lang="es-ES" sz="1300" dirty="0" smtClean="0">
              <a:solidFill>
                <a:schemeClr val="tx1"/>
              </a:solidFill>
            </a:endParaRPr>
          </a:p>
          <a:p>
            <a:pPr marL="342900" indent="-342900">
              <a:buFont typeface="+mj-lt"/>
              <a:buAutoNum type="arabicPeriod"/>
            </a:pPr>
            <a:r>
              <a:rPr lang="es-ES" sz="1300" dirty="0" smtClean="0">
                <a:solidFill>
                  <a:schemeClr val="tx1"/>
                </a:solidFill>
              </a:rPr>
              <a:t>Los funcionarios destinados las Jefaturas Provinciales de Inspección de Telecomunicaciones en el ejercicio de sus funciones inspectoras en materia de telecomunicaciones, tienen la consideración de autoridad pública.</a:t>
            </a:r>
          </a:p>
        </p:txBody>
      </p:sp>
      <p:sp>
        <p:nvSpPr>
          <p:cNvPr id="25" name="CuadroTexto 24"/>
          <p:cNvSpPr txBox="1"/>
          <p:nvPr/>
        </p:nvSpPr>
        <p:spPr>
          <a:xfrm>
            <a:off x="6960232" y="1844740"/>
            <a:ext cx="1075936" cy="261610"/>
          </a:xfrm>
          <a:prstGeom prst="rect">
            <a:avLst/>
          </a:prstGeom>
          <a:noFill/>
          <a:ln>
            <a:noFill/>
          </a:ln>
        </p:spPr>
        <p:txBody>
          <a:bodyPr wrap="none" rtlCol="0">
            <a:spAutoFit/>
          </a:bodyPr>
          <a:lstStyle/>
          <a:p>
            <a:r>
              <a:rPr lang="es-ES" sz="1100" b="1" dirty="0" smtClean="0"/>
              <a:t>Art. </a:t>
            </a:r>
            <a:r>
              <a:rPr lang="es-ES" sz="1100" b="1" smtClean="0"/>
              <a:t>86.b </a:t>
            </a:r>
            <a:r>
              <a:rPr lang="es-ES" sz="1100" b="1" dirty="0" smtClean="0"/>
              <a:t>LGTEL</a:t>
            </a:r>
            <a:endParaRPr lang="es-ES" sz="1100" b="1" dirty="0"/>
          </a:p>
        </p:txBody>
      </p:sp>
      <p:sp>
        <p:nvSpPr>
          <p:cNvPr id="31" name="Llamada con línea 2 30"/>
          <p:cNvSpPr/>
          <p:nvPr/>
        </p:nvSpPr>
        <p:spPr>
          <a:xfrm>
            <a:off x="5119911" y="619351"/>
            <a:ext cx="3589610" cy="1101793"/>
          </a:xfrm>
          <a:prstGeom prst="borderCallout2">
            <a:avLst>
              <a:gd name="adj1" fmla="val 111283"/>
              <a:gd name="adj2" fmla="val 21908"/>
              <a:gd name="adj3" fmla="val 143581"/>
              <a:gd name="adj4" fmla="val 20883"/>
              <a:gd name="adj5" fmla="val 219953"/>
              <a:gd name="adj6" fmla="val 245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Normativa relacionada</a:t>
            </a:r>
          </a:p>
          <a:p>
            <a:r>
              <a:rPr lang="es-ES" sz="1400" b="1" dirty="0" smtClean="0">
                <a:solidFill>
                  <a:schemeClr val="tx1"/>
                </a:solidFill>
              </a:rPr>
              <a:t>DA 12ª LGTEL</a:t>
            </a:r>
            <a:r>
              <a:rPr lang="es-ES" sz="1400" dirty="0" smtClean="0">
                <a:solidFill>
                  <a:schemeClr val="tx1"/>
                </a:solidFill>
              </a:rPr>
              <a:t>: </a:t>
            </a:r>
            <a:r>
              <a:rPr lang="es-ES" sz="1400" b="1" dirty="0" smtClean="0">
                <a:solidFill>
                  <a:srgbClr val="00B0F0"/>
                </a:solidFill>
              </a:rPr>
              <a:t>Creación de la Comisión sobre radiofrecuencias y salud LGTEL</a:t>
            </a:r>
          </a:p>
          <a:p>
            <a:r>
              <a:rPr lang="es-ES" sz="1400" b="1" dirty="0" smtClean="0">
                <a:solidFill>
                  <a:schemeClr val="tx1"/>
                </a:solidFill>
              </a:rPr>
              <a:t>Real Decreto 1066/2001</a:t>
            </a:r>
          </a:p>
          <a:p>
            <a:r>
              <a:rPr lang="es-ES" sz="1400" b="1" dirty="0" smtClean="0">
                <a:solidFill>
                  <a:schemeClr val="tx1"/>
                </a:solidFill>
              </a:rPr>
              <a:t>Orden CTE/23/2002</a:t>
            </a:r>
          </a:p>
        </p:txBody>
      </p:sp>
      <p:sp>
        <p:nvSpPr>
          <p:cNvPr id="33" name="CuadroTexto 32"/>
          <p:cNvSpPr txBox="1"/>
          <p:nvPr/>
        </p:nvSpPr>
        <p:spPr>
          <a:xfrm>
            <a:off x="9131479" y="971150"/>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5" name="Imagen 3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2372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5" grpId="0"/>
      <p:bldP spid="3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772497"/>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2: Acceso </a:t>
            </a:r>
            <a:r>
              <a:rPr lang="es-ES" sz="4000" b="1" spc="-13" dirty="0">
                <a:solidFill>
                  <a:srgbClr val="25408F"/>
                </a:solidFill>
                <a:latin typeface="Arial"/>
                <a:cs typeface="Arial"/>
              </a:rPr>
              <a:t>a normativa sectorial </a:t>
            </a:r>
          </a:p>
          <a:p>
            <a:pPr marL="10752" marR="1442357">
              <a:lnSpc>
                <a:spcPts val="3302"/>
              </a:lnSpc>
              <a:spcBef>
                <a:spcPts val="322"/>
              </a:spcBef>
            </a:pPr>
            <a:r>
              <a:rPr lang="es-ES" sz="4000" b="1" spc="-13" dirty="0">
                <a:solidFill>
                  <a:srgbClr val="25408F"/>
                </a:solidFill>
                <a:latin typeface="Arial"/>
                <a:cs typeface="Arial"/>
              </a:rPr>
              <a:t>de telecomunicaciones más relevante</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33904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137</a:t>
            </a:fld>
            <a:endParaRPr spc="13"/>
          </a:p>
        </p:txBody>
      </p:sp>
      <p:sp>
        <p:nvSpPr>
          <p:cNvPr id="17" name="Rectangle 2"/>
          <p:cNvSpPr txBox="1">
            <a:spLocks noChangeArrowheads="1"/>
          </p:cNvSpPr>
          <p:nvPr/>
        </p:nvSpPr>
        <p:spPr bwMode="auto">
          <a:xfrm>
            <a:off x="564846" y="140736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Se ofrece a continuación, mediante enlace directo web, acceso a la normativa sectorial de telecomunicaciones que se considera más relevante:</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6"/>
              </a:rPr>
              <a:t>Código de las Telecomunicaciones</a:t>
            </a:r>
            <a:r>
              <a:rPr lang="es-ES" altLang="es-ES" spc="85" dirty="0">
                <a:solidFill>
                  <a:srgbClr val="001D4D"/>
                </a:solidFill>
                <a:cs typeface="Trebuchet MS"/>
              </a:rPr>
              <a:t>: </a:t>
            </a:r>
            <a:r>
              <a:rPr lang="es-ES" altLang="es-ES" spc="85" dirty="0" smtClean="0">
                <a:solidFill>
                  <a:srgbClr val="001D4D"/>
                </a:solidFill>
                <a:cs typeface="Trebuchet MS"/>
              </a:rPr>
              <a:t>consultar </a:t>
            </a:r>
            <a:r>
              <a:rPr lang="es-ES" altLang="es-ES" spc="85" dirty="0">
                <a:solidFill>
                  <a:srgbClr val="001D4D"/>
                </a:solidFill>
                <a:cs typeface="Trebuchet MS"/>
              </a:rPr>
              <a:t>las normas consolidadas contenidas en este </a:t>
            </a:r>
            <a:r>
              <a:rPr lang="es-ES" altLang="es-ES" spc="85" dirty="0" smtClean="0">
                <a:solidFill>
                  <a:srgbClr val="001D4D"/>
                </a:solidFill>
                <a:cs typeface="Trebuchet MS"/>
              </a:rPr>
              <a:t>código</a:t>
            </a:r>
            <a:r>
              <a:rPr lang="es-ES" altLang="es-ES" spc="85" dirty="0">
                <a:solidFill>
                  <a:srgbClr val="001D4D"/>
                </a:solidFill>
                <a:cs typeface="Trebuchet MS"/>
              </a:rPr>
              <a:t> </a:t>
            </a:r>
            <a:r>
              <a:rPr lang="es-ES" altLang="es-ES" spc="85" dirty="0" smtClean="0">
                <a:solidFill>
                  <a:srgbClr val="001D4D"/>
                </a:solidFill>
                <a:cs typeface="Trebuchet MS"/>
              </a:rPr>
              <a:t>(BOE).</a:t>
            </a:r>
            <a:endParaRPr lang="es-ES" altLang="es-ES" spc="85" dirty="0" smtClean="0">
              <a:solidFill>
                <a:srgbClr val="001D4D"/>
              </a:solidFill>
              <a:cs typeface="Trebuchet MS"/>
              <a:hlinkClick r:id="rId7"/>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7"/>
              </a:rPr>
              <a:t>UE </a:t>
            </a:r>
            <a:r>
              <a:rPr lang="es-ES" altLang="es-ES" spc="85" dirty="0">
                <a:solidFill>
                  <a:srgbClr val="001D4D"/>
                </a:solidFill>
                <a:cs typeface="Trebuchet MS"/>
                <a:hlinkClick r:id="rId7"/>
              </a:rPr>
              <a:t>- Directiva 2018-1972 </a:t>
            </a:r>
            <a:r>
              <a:rPr lang="es-ES" altLang="es-ES" spc="85" dirty="0" smtClean="0">
                <a:solidFill>
                  <a:srgbClr val="001D4D"/>
                </a:solidFill>
                <a:cs typeface="Trebuchet MS"/>
                <a:hlinkClick r:id="rId7"/>
              </a:rPr>
              <a:t>Código </a:t>
            </a:r>
            <a:r>
              <a:rPr lang="es-ES" altLang="es-ES" spc="85" dirty="0">
                <a:solidFill>
                  <a:srgbClr val="001D4D"/>
                </a:solidFill>
                <a:cs typeface="Trebuchet MS"/>
                <a:hlinkClick r:id="rId7"/>
              </a:rPr>
              <a:t>Europeo de las Comunicaciones </a:t>
            </a:r>
            <a:r>
              <a:rPr lang="es-ES" altLang="es-ES" spc="85" dirty="0" smtClean="0">
                <a:solidFill>
                  <a:srgbClr val="001D4D"/>
                </a:solidFill>
                <a:cs typeface="Trebuchet MS"/>
                <a:hlinkClick r:id="rId7"/>
              </a:rPr>
              <a:t>Electrónicas</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8"/>
              </a:rPr>
              <a:t>UE - Directiva 2014-61 para reducir el coste del despliegue de las redes de alta velocidad</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9"/>
              </a:rPr>
              <a:t>UE - Reglamento </a:t>
            </a:r>
            <a:r>
              <a:rPr lang="es-ES" altLang="es-ES" spc="85" dirty="0" smtClean="0">
                <a:solidFill>
                  <a:srgbClr val="001D4D"/>
                </a:solidFill>
                <a:cs typeface="Trebuchet MS"/>
                <a:hlinkClick r:id="rId9"/>
              </a:rPr>
              <a:t>2020-1070 </a:t>
            </a:r>
            <a:r>
              <a:rPr lang="es-ES" altLang="es-ES" spc="85" dirty="0">
                <a:solidFill>
                  <a:srgbClr val="001D4D"/>
                </a:solidFill>
                <a:cs typeface="Trebuchet MS"/>
                <a:hlinkClick r:id="rId9"/>
              </a:rPr>
              <a:t>características de </a:t>
            </a:r>
            <a:r>
              <a:rPr lang="es-ES" altLang="es-ES" spc="85" dirty="0" smtClean="0">
                <a:solidFill>
                  <a:srgbClr val="001D4D"/>
                </a:solidFill>
                <a:cs typeface="Trebuchet MS"/>
                <a:hlinkClick r:id="rId9"/>
              </a:rPr>
              <a:t>puntos acceso </a:t>
            </a:r>
            <a:r>
              <a:rPr lang="es-ES" altLang="es-ES" spc="85" dirty="0">
                <a:solidFill>
                  <a:srgbClr val="001D4D"/>
                </a:solidFill>
                <a:cs typeface="Trebuchet MS"/>
                <a:hlinkClick r:id="rId9"/>
              </a:rPr>
              <a:t>inalámbrico para pequeñas </a:t>
            </a:r>
            <a:r>
              <a:rPr lang="es-ES" altLang="es-ES" spc="85" dirty="0" smtClean="0">
                <a:solidFill>
                  <a:srgbClr val="001D4D"/>
                </a:solidFill>
                <a:cs typeface="Trebuchet MS"/>
                <a:hlinkClick r:id="rId9"/>
              </a:rPr>
              <a:t>áreas (</a:t>
            </a:r>
            <a:r>
              <a:rPr lang="es-ES" altLang="es-ES" spc="85" dirty="0" err="1" smtClean="0">
                <a:solidFill>
                  <a:srgbClr val="001D4D"/>
                </a:solidFill>
                <a:cs typeface="Trebuchet MS"/>
                <a:hlinkClick r:id="rId9"/>
              </a:rPr>
              <a:t>SAWAPs</a:t>
            </a:r>
            <a:r>
              <a:rPr lang="es-ES" altLang="es-ES" spc="85" dirty="0" smtClean="0">
                <a:solidFill>
                  <a:srgbClr val="001D4D"/>
                </a:solidFill>
                <a:cs typeface="Trebuchet MS"/>
                <a:hlinkClick r:id="rId9"/>
              </a:rPr>
              <a:t>)</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10"/>
              </a:rPr>
              <a:t>Ley 11-2022 General de </a:t>
            </a:r>
            <a:r>
              <a:rPr lang="es-ES" altLang="es-ES" spc="85" dirty="0" smtClean="0">
                <a:solidFill>
                  <a:srgbClr val="001D4D"/>
                </a:solidFill>
                <a:cs typeface="Trebuchet MS"/>
                <a:hlinkClick r:id="rId10"/>
              </a:rPr>
              <a:t>Telecomunicaciones</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1"/>
              </a:rPr>
              <a:t>Real Decreto </a:t>
            </a:r>
            <a:r>
              <a:rPr lang="es-ES" altLang="es-ES" spc="85" dirty="0">
                <a:solidFill>
                  <a:srgbClr val="001D4D"/>
                </a:solidFill>
                <a:cs typeface="Trebuchet MS"/>
                <a:hlinkClick r:id="rId11"/>
              </a:rPr>
              <a:t>330-2016 para reducir el coste del despliegue de las redes de alta </a:t>
            </a:r>
            <a:r>
              <a:rPr lang="es-ES" altLang="es-ES" spc="85" dirty="0" smtClean="0">
                <a:solidFill>
                  <a:srgbClr val="001D4D"/>
                </a:solidFill>
                <a:cs typeface="Trebuchet MS"/>
                <a:hlinkClick r:id="rId11"/>
              </a:rPr>
              <a:t>velocidad</a:t>
            </a:r>
            <a:endParaRPr lang="es-ES" altLang="es-ES"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despliegue de redes en Edificios (</a:t>
            </a:r>
            <a:r>
              <a:rPr lang="es-ES" altLang="es-ES" spc="85" dirty="0" err="1" smtClean="0">
                <a:solidFill>
                  <a:srgbClr val="001D4D"/>
                </a:solidFill>
                <a:cs typeface="Trebuchet MS"/>
              </a:rPr>
              <a:t>ICTs</a:t>
            </a:r>
            <a:r>
              <a:rPr lang="es-ES" altLang="es-ES" spc="85" dirty="0" smtClean="0">
                <a:solidFill>
                  <a:srgbClr val="001D4D"/>
                </a:solidFill>
                <a:cs typeface="Trebuchet MS"/>
              </a:rPr>
              <a:t>):</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2"/>
              </a:rPr>
              <a:t>Real Decreto </a:t>
            </a:r>
            <a:r>
              <a:rPr lang="es-ES" altLang="es-ES" spc="85" dirty="0">
                <a:solidFill>
                  <a:srgbClr val="001D4D"/>
                </a:solidFill>
                <a:cs typeface="Trebuchet MS"/>
                <a:hlinkClick r:id="rId12"/>
              </a:rPr>
              <a:t>Ley 1-1998 sobre infraestructuras comunes </a:t>
            </a:r>
            <a:r>
              <a:rPr lang="es-ES" altLang="es-ES" spc="85" dirty="0" smtClean="0">
                <a:solidFill>
                  <a:srgbClr val="001D4D"/>
                </a:solidFill>
                <a:cs typeface="Trebuchet MS"/>
                <a:hlinkClick r:id="rId12"/>
              </a:rPr>
              <a:t>de telecomunicaciones en </a:t>
            </a:r>
            <a:r>
              <a:rPr lang="es-ES" altLang="es-ES" spc="85" dirty="0">
                <a:solidFill>
                  <a:srgbClr val="001D4D"/>
                </a:solidFill>
                <a:cs typeface="Trebuchet MS"/>
                <a:hlinkClick r:id="rId12"/>
              </a:rPr>
              <a:t>los </a:t>
            </a:r>
            <a:r>
              <a:rPr lang="es-ES" altLang="es-ES" spc="85" dirty="0" smtClean="0">
                <a:solidFill>
                  <a:srgbClr val="001D4D"/>
                </a:solidFill>
                <a:cs typeface="Trebuchet MS"/>
                <a:hlinkClick r:id="rId12"/>
              </a:rPr>
              <a:t>edificios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3"/>
              </a:rPr>
              <a:t>Real Decreto </a:t>
            </a:r>
            <a:r>
              <a:rPr lang="es-ES" altLang="es-ES" spc="85" dirty="0">
                <a:solidFill>
                  <a:srgbClr val="001D4D"/>
                </a:solidFill>
                <a:cs typeface="Trebuchet MS"/>
                <a:hlinkClick r:id="rId13"/>
              </a:rPr>
              <a:t>346-2011 sobre infraestructuras comunes de telecomunicaciones en los </a:t>
            </a:r>
            <a:r>
              <a:rPr lang="es-ES" altLang="es-ES" spc="85" dirty="0" smtClean="0">
                <a:solidFill>
                  <a:srgbClr val="001D4D"/>
                </a:solidFill>
                <a:cs typeface="Trebuchet MS"/>
                <a:hlinkClick r:id="rId13"/>
              </a:rPr>
              <a:t>edificios</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6"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4115" y="4474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normativa sectorial </a:t>
            </a:r>
          </a:p>
          <a:p>
            <a:pPr marL="10752" algn="ctr">
              <a:spcBef>
                <a:spcPts val="85"/>
              </a:spcBef>
            </a:pPr>
            <a:r>
              <a:rPr lang="es-ES" sz="2032" b="1" spc="85" dirty="0" smtClean="0">
                <a:solidFill>
                  <a:schemeClr val="accent1">
                    <a:lumMod val="75000"/>
                  </a:schemeClr>
                </a:solidFill>
                <a:cs typeface="Calibri"/>
              </a:rPr>
              <a:t>de telecomunicaciones más relevante</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1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826276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138</a:t>
            </a:fld>
            <a:endParaRPr spc="13"/>
          </a:p>
        </p:txBody>
      </p:sp>
      <p:sp>
        <p:nvSpPr>
          <p:cNvPr id="17" name="Rectangle 2"/>
          <p:cNvSpPr txBox="1">
            <a:spLocks noChangeArrowheads="1"/>
          </p:cNvSpPr>
          <p:nvPr/>
        </p:nvSpPr>
        <p:spPr bwMode="auto">
          <a:xfrm>
            <a:off x="564846" y="146636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Se ofrece a continuación, mediante enlace directo web, acceso a la normativa sectorial de telecomunicaciones que se considera más relevante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despliegue de redes en Edificios - </a:t>
            </a:r>
            <a:r>
              <a:rPr lang="es-ES" altLang="es-ES" spc="85" dirty="0" err="1" smtClean="0">
                <a:solidFill>
                  <a:srgbClr val="001D4D"/>
                </a:solidFill>
                <a:cs typeface="Trebuchet MS"/>
              </a:rPr>
              <a:t>ICTs</a:t>
            </a:r>
            <a:r>
              <a:rPr lang="es-ES" altLang="es-ES" spc="85" dirty="0" smtClean="0">
                <a:solidFill>
                  <a:srgbClr val="001D4D"/>
                </a:solidFill>
                <a:cs typeface="Trebuchet MS"/>
              </a:rPr>
              <a:t> (cont.):</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6"/>
              </a:rPr>
              <a:t>Orden ITC-1644-2011 por la que se desarrolla </a:t>
            </a:r>
            <a:r>
              <a:rPr lang="es-ES" altLang="es-ES" spc="85" dirty="0" smtClean="0">
                <a:solidFill>
                  <a:srgbClr val="001D4D"/>
                </a:solidFill>
                <a:cs typeface="Trebuchet MS"/>
                <a:hlinkClick r:id="rId6"/>
              </a:rPr>
              <a:t>el Real Decreto 346-2011</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7"/>
              </a:rPr>
              <a:t>Orden ECE-983-2019 </a:t>
            </a:r>
            <a:r>
              <a:rPr lang="es-ES" altLang="es-ES" spc="85" dirty="0" smtClean="0">
                <a:solidFill>
                  <a:srgbClr val="001D4D"/>
                </a:solidFill>
                <a:cs typeface="Trebuchet MS"/>
                <a:hlinkClick r:id="rId7"/>
              </a:rPr>
              <a:t>que modifica el Real Decreto </a:t>
            </a:r>
            <a:r>
              <a:rPr lang="es-ES" altLang="es-ES" spc="85" dirty="0">
                <a:solidFill>
                  <a:srgbClr val="001D4D"/>
                </a:solidFill>
                <a:cs typeface="Trebuchet MS"/>
                <a:hlinkClick r:id="rId7"/>
              </a:rPr>
              <a:t>346-2011 y </a:t>
            </a:r>
            <a:r>
              <a:rPr lang="es-ES" altLang="es-ES" spc="85" dirty="0" smtClean="0">
                <a:solidFill>
                  <a:srgbClr val="001D4D"/>
                </a:solidFill>
                <a:cs typeface="Trebuchet MS"/>
                <a:hlinkClick r:id="rId7"/>
              </a:rPr>
              <a:t>la Orden ITC-1644-2011</a:t>
            </a:r>
            <a:endParaRPr lang="es-ES" altLang="es-ES"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Normativa relacionada con el dominio público radioeléctrico:</a:t>
            </a: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8"/>
              </a:rPr>
              <a:t>Real Decreto </a:t>
            </a:r>
            <a:r>
              <a:rPr lang="es-ES" altLang="es-ES" spc="85" dirty="0">
                <a:solidFill>
                  <a:srgbClr val="001D4D"/>
                </a:solidFill>
                <a:cs typeface="Trebuchet MS"/>
                <a:hlinkClick r:id="rId8"/>
              </a:rPr>
              <a:t>1066-2001 </a:t>
            </a:r>
            <a:r>
              <a:rPr lang="es-ES" altLang="es-ES" spc="85" dirty="0" smtClean="0">
                <a:solidFill>
                  <a:srgbClr val="001D4D"/>
                </a:solidFill>
                <a:cs typeface="Trebuchet MS"/>
                <a:hlinkClick r:id="rId8"/>
              </a:rPr>
              <a:t>sobre condiciones </a:t>
            </a:r>
            <a:r>
              <a:rPr lang="es-ES" altLang="es-ES" spc="85" dirty="0">
                <a:solidFill>
                  <a:srgbClr val="001D4D"/>
                </a:solidFill>
                <a:cs typeface="Trebuchet MS"/>
                <a:hlinkClick r:id="rId8"/>
              </a:rPr>
              <a:t>de protección del dominio público radioeléctrico, restricciones a las emisiones radioeléctricas y medidas de protección sanitaria frente a emisiones </a:t>
            </a:r>
            <a:r>
              <a:rPr lang="es-ES" altLang="es-ES" spc="85" dirty="0" smtClean="0">
                <a:solidFill>
                  <a:srgbClr val="001D4D"/>
                </a:solidFill>
                <a:cs typeface="Trebuchet MS"/>
                <a:hlinkClick r:id="rId8"/>
              </a:rPr>
              <a:t>radioeléctricas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hlinkClick r:id="rId9"/>
              </a:rPr>
              <a:t>Orden CTE-23-2002 </a:t>
            </a:r>
            <a:r>
              <a:rPr lang="es-ES" altLang="es-ES" spc="85" dirty="0" smtClean="0">
                <a:solidFill>
                  <a:srgbClr val="001D4D"/>
                </a:solidFill>
                <a:cs typeface="Trebuchet MS"/>
                <a:hlinkClick r:id="rId9"/>
              </a:rPr>
              <a:t>que regula estudios y certificaciones de servicios de radiocomunicaciones</a:t>
            </a:r>
            <a:endParaRPr lang="es-ES" altLang="es-ES" spc="85" dirty="0" smtClean="0">
              <a:solidFill>
                <a:srgbClr val="001D4D"/>
              </a:solidFill>
              <a:cs typeface="Trebuchet MS"/>
            </a:endParaRPr>
          </a:p>
          <a:p>
            <a:pPr marL="742950" lvl="1"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hlinkClick r:id="rId10"/>
              </a:rPr>
              <a:t>Real Decreto </a:t>
            </a:r>
            <a:r>
              <a:rPr lang="es-ES" altLang="es-ES" spc="85" dirty="0">
                <a:solidFill>
                  <a:srgbClr val="001D4D"/>
                </a:solidFill>
                <a:cs typeface="Trebuchet MS"/>
                <a:hlinkClick r:id="rId10"/>
              </a:rPr>
              <a:t>123-2017 </a:t>
            </a:r>
            <a:r>
              <a:rPr lang="es-ES" altLang="es-ES" spc="85" dirty="0" smtClean="0">
                <a:solidFill>
                  <a:srgbClr val="001D4D"/>
                </a:solidFill>
                <a:cs typeface="Trebuchet MS"/>
                <a:hlinkClick r:id="rId10"/>
              </a:rPr>
              <a:t>que regula el uso del dominio </a:t>
            </a:r>
            <a:r>
              <a:rPr lang="es-ES" altLang="es-ES" spc="85" dirty="0">
                <a:solidFill>
                  <a:srgbClr val="001D4D"/>
                </a:solidFill>
                <a:cs typeface="Trebuchet MS"/>
                <a:hlinkClick r:id="rId10"/>
              </a:rPr>
              <a:t>público radioeléctrico</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3"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4"/>
          <a:stretch>
            <a:fillRect/>
          </a:stretch>
        </p:blipFill>
        <p:spPr>
          <a:xfrm>
            <a:off x="8824324" y="105357"/>
            <a:ext cx="3251426" cy="522217"/>
          </a:xfrm>
          <a:prstGeom prst="rect">
            <a:avLst/>
          </a:prstGeom>
        </p:spPr>
      </p:pic>
      <p:sp>
        <p:nvSpPr>
          <p:cNvPr id="23" name="object 29"/>
          <p:cNvSpPr txBox="1"/>
          <p:nvPr/>
        </p:nvSpPr>
        <p:spPr>
          <a:xfrm>
            <a:off x="1934115" y="4474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 normativa sectorial </a:t>
            </a:r>
          </a:p>
          <a:p>
            <a:pPr marL="10752" algn="ctr">
              <a:spcBef>
                <a:spcPts val="85"/>
              </a:spcBef>
            </a:pPr>
            <a:r>
              <a:rPr lang="es-ES" sz="2032" b="1" spc="85" dirty="0" smtClean="0">
                <a:solidFill>
                  <a:schemeClr val="accent1">
                    <a:lumMod val="75000"/>
                  </a:schemeClr>
                </a:solidFill>
                <a:cs typeface="Calibri"/>
              </a:rPr>
              <a:t>de telecomunicaciones más relevante</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7908982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139</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139</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27810" y="2515756"/>
            <a:ext cx="7494494" cy="1360269"/>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a:t>
            </a:r>
            <a:r>
              <a:rPr lang="es-ES" sz="4000" b="1" spc="-13" dirty="0">
                <a:solidFill>
                  <a:srgbClr val="25408F"/>
                </a:solidFill>
                <a:latin typeface="Arial"/>
                <a:cs typeface="Arial"/>
              </a:rPr>
              <a:t> 3</a:t>
            </a:r>
            <a:r>
              <a:rPr lang="es-ES" sz="4000" b="1" spc="-13" dirty="0" smtClean="0">
                <a:solidFill>
                  <a:srgbClr val="25408F"/>
                </a:solidFill>
                <a:latin typeface="Arial"/>
                <a:cs typeface="Arial"/>
              </a:rPr>
              <a:t>: Equivalencia de artículos entre </a:t>
            </a:r>
          </a:p>
          <a:p>
            <a:pPr marL="10752" marR="1442357">
              <a:lnSpc>
                <a:spcPts val="3302"/>
              </a:lnSpc>
              <a:spcBef>
                <a:spcPts val="322"/>
              </a:spcBef>
            </a:pPr>
            <a:r>
              <a:rPr lang="es-ES" sz="4000" b="1" spc="-13" dirty="0" smtClean="0">
                <a:solidFill>
                  <a:srgbClr val="25408F"/>
                </a:solidFill>
                <a:latin typeface="Arial"/>
                <a:cs typeface="Arial"/>
              </a:rPr>
              <a:t>Ley 9/2014 y Ley 11/2022</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18582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a:t>
            </a:fld>
            <a:endParaRPr spc="13"/>
          </a:p>
        </p:txBody>
      </p:sp>
      <p:sp>
        <p:nvSpPr>
          <p:cNvPr id="17" name="Rectangle 2"/>
          <p:cNvSpPr txBox="1">
            <a:spLocks noChangeArrowheads="1"/>
          </p:cNvSpPr>
          <p:nvPr/>
        </p:nvSpPr>
        <p:spPr bwMode="auto">
          <a:xfrm>
            <a:off x="336455" y="838085"/>
            <a:ext cx="11518013" cy="51779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t>
            </a:r>
            <a:r>
              <a:rPr lang="es-ES" altLang="es-ES" sz="2000" spc="85" dirty="0" smtClean="0"/>
              <a:t>aplicando la </a:t>
            </a:r>
            <a:r>
              <a:rPr lang="es-ES" altLang="es-ES" sz="2000" spc="85" dirty="0"/>
              <a:t>modificación de la </a:t>
            </a:r>
            <a:r>
              <a:rPr lang="es-ES" altLang="es-ES" sz="2000" b="1" i="1" spc="85" dirty="0">
                <a:solidFill>
                  <a:srgbClr val="001D4D"/>
                </a:solidFill>
                <a:hlinkClick r:id="rId5"/>
              </a:rPr>
              <a:t>Ley 38/1999</a:t>
            </a:r>
            <a:r>
              <a:rPr lang="es-ES" altLang="es-ES" sz="2000" b="1" i="1" spc="85" dirty="0">
                <a:solidFill>
                  <a:srgbClr val="001D4D"/>
                </a:solidFill>
              </a:rPr>
              <a:t>, de 5 de noviembre, de Ordenación de la </a:t>
            </a:r>
            <a:r>
              <a:rPr lang="es-ES" altLang="es-ES" sz="2000" b="1" i="1" spc="85" dirty="0" smtClean="0">
                <a:solidFill>
                  <a:srgbClr val="001D4D"/>
                </a:solidFill>
              </a:rPr>
              <a:t>Edificación</a:t>
            </a:r>
            <a:r>
              <a:rPr lang="es-ES" altLang="es-ES" sz="2000" spc="85" dirty="0" smtClean="0">
                <a:solidFill>
                  <a:srgbClr val="001D4D"/>
                </a:solidFill>
              </a:rPr>
              <a:t>: «se </a:t>
            </a:r>
            <a:r>
              <a:rPr lang="es-ES" altLang="es-ES" sz="2000" spc="85" dirty="0">
                <a:solidFill>
                  <a:srgbClr val="001D4D"/>
                </a:solidFill>
              </a:rPr>
              <a:t>introduce la disposición adicional octava en la Ley 38/1999, de 5 </a:t>
            </a:r>
            <a:r>
              <a:rPr lang="es-ES" altLang="es-ES" sz="2000" spc="85" dirty="0" smtClean="0">
                <a:solidFill>
                  <a:srgbClr val="001D4D"/>
                </a:solidFill>
              </a:rPr>
              <a:t>de noviembre</a:t>
            </a:r>
            <a:r>
              <a:rPr lang="es-ES" altLang="es-ES" sz="2000" spc="85" dirty="0">
                <a:solidFill>
                  <a:srgbClr val="001D4D"/>
                </a:solidFill>
              </a:rPr>
              <a:t>, de Ordenación de la </a:t>
            </a:r>
            <a:r>
              <a:rPr lang="es-ES" altLang="es-ES" sz="2000" spc="85" dirty="0" smtClean="0">
                <a:solidFill>
                  <a:srgbClr val="001D4D"/>
                </a:solidFill>
              </a:rPr>
              <a:t>Edificación:</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Disposición </a:t>
            </a:r>
            <a:r>
              <a:rPr lang="es-ES" altLang="es-ES" sz="2000" b="1" spc="85" dirty="0">
                <a:solidFill>
                  <a:srgbClr val="001D4D"/>
                </a:solidFill>
              </a:rPr>
              <a:t>adicional octava</a:t>
            </a:r>
            <a:r>
              <a:rPr lang="es-ES" altLang="es-ES" sz="2000" spc="85" dirty="0">
                <a:solidFill>
                  <a:srgbClr val="001D4D"/>
                </a:solidFill>
              </a:rPr>
              <a:t>. Instalación </a:t>
            </a:r>
            <a:r>
              <a:rPr lang="es-ES" altLang="es-ES" sz="2000" spc="85" dirty="0" smtClean="0">
                <a:solidFill>
                  <a:srgbClr val="001D4D"/>
                </a:solidFill>
              </a:rPr>
              <a:t>de infraestructuras </a:t>
            </a:r>
            <a:r>
              <a:rPr lang="es-ES" altLang="es-ES" sz="2000" spc="85" dirty="0">
                <a:solidFill>
                  <a:srgbClr val="001D4D"/>
                </a:solidFill>
              </a:rPr>
              <a:t>de red o estaciones radioeléctricas </a:t>
            </a:r>
            <a:r>
              <a:rPr lang="es-ES" altLang="es-ES" sz="2000" spc="85" dirty="0" smtClean="0">
                <a:solidFill>
                  <a:srgbClr val="001D4D"/>
                </a:solidFill>
              </a:rPr>
              <a:t>en edificaciones </a:t>
            </a:r>
            <a:r>
              <a:rPr lang="es-ES" altLang="es-ES" sz="2000" spc="85" dirty="0">
                <a:solidFill>
                  <a:srgbClr val="001D4D"/>
                </a:solidFill>
              </a:rPr>
              <a:t>de dominio </a:t>
            </a:r>
            <a:r>
              <a:rPr lang="es-ES" altLang="es-ES" sz="2000" spc="85" dirty="0" smtClean="0">
                <a:solidFill>
                  <a:srgbClr val="001D4D"/>
                </a:solidFill>
              </a:rPr>
              <a:t>privado. </a:t>
            </a:r>
            <a:r>
              <a:rPr lang="es-ES" altLang="es-ES" sz="2000" b="1" u="sng" spc="85" dirty="0" smtClean="0">
                <a:solidFill>
                  <a:srgbClr val="001D4D"/>
                </a:solidFill>
              </a:rPr>
              <a:t>Las </a:t>
            </a:r>
            <a:r>
              <a:rPr lang="es-ES" altLang="es-ES" sz="2000" b="1" u="sng" spc="85" dirty="0">
                <a:solidFill>
                  <a:srgbClr val="001D4D"/>
                </a:solidFill>
              </a:rPr>
              <a:t>obras de instalación de infraestructuras de red o </a:t>
            </a:r>
            <a:r>
              <a:rPr lang="es-ES" altLang="es-ES" sz="2000" b="1" u="sng" spc="85" dirty="0" smtClean="0">
                <a:solidFill>
                  <a:srgbClr val="001D4D"/>
                </a:solidFill>
              </a:rPr>
              <a:t>estaciones radioeléctricas </a:t>
            </a:r>
            <a:r>
              <a:rPr lang="es-ES" altLang="es-ES" sz="2000" b="1" u="sng" spc="85" dirty="0">
                <a:solidFill>
                  <a:srgbClr val="001D4D"/>
                </a:solidFill>
              </a:rPr>
              <a:t>en edificaciones de dominio privado</a:t>
            </a:r>
            <a:r>
              <a:rPr lang="es-ES" altLang="es-ES" sz="2000" u="sng" spc="85" dirty="0">
                <a:solidFill>
                  <a:srgbClr val="001D4D"/>
                </a:solidFill>
              </a:rPr>
              <a:t> no requerirán </a:t>
            </a:r>
            <a:r>
              <a:rPr lang="es-ES" altLang="es-ES" sz="2000" u="sng" spc="85" dirty="0" smtClean="0">
                <a:solidFill>
                  <a:srgbClr val="001D4D"/>
                </a:solidFill>
              </a:rPr>
              <a:t>la obtención </a:t>
            </a:r>
            <a:r>
              <a:rPr lang="es-ES" altLang="es-ES" sz="2000" u="sng" spc="85" dirty="0">
                <a:solidFill>
                  <a:srgbClr val="001D4D"/>
                </a:solidFill>
              </a:rPr>
              <a:t>de licencia de obras o edificación ni otras </a:t>
            </a:r>
            <a:r>
              <a:rPr lang="es-ES" altLang="es-ES" sz="2000" u="sng" spc="85" dirty="0" smtClean="0">
                <a:solidFill>
                  <a:srgbClr val="001D4D"/>
                </a:solidFill>
              </a:rPr>
              <a:t>autorizaciones</a:t>
            </a:r>
            <a:r>
              <a:rPr lang="es-ES" altLang="es-ES" sz="2000" spc="85" dirty="0" smtClean="0">
                <a:solidFill>
                  <a:srgbClr val="001D4D"/>
                </a:solidFill>
              </a:rPr>
              <a:t>, si </a:t>
            </a:r>
            <a:r>
              <a:rPr lang="es-ES" altLang="es-ES" sz="2000" spc="85" dirty="0">
                <a:solidFill>
                  <a:srgbClr val="001D4D"/>
                </a:solidFill>
              </a:rPr>
              <a:t>bien, en todo caso el promotor de las mismas habrá de </a:t>
            </a:r>
            <a:r>
              <a:rPr lang="es-ES" altLang="es-ES" sz="2000" spc="85" dirty="0" smtClean="0">
                <a:solidFill>
                  <a:srgbClr val="001D4D"/>
                </a:solidFill>
              </a:rPr>
              <a:t>presentar ante </a:t>
            </a:r>
            <a:r>
              <a:rPr lang="es-ES" altLang="es-ES" sz="2000" spc="85" dirty="0">
                <a:solidFill>
                  <a:srgbClr val="001D4D"/>
                </a:solidFill>
              </a:rPr>
              <a:t>la autoridad competente en materia de obras de </a:t>
            </a:r>
            <a:r>
              <a:rPr lang="es-ES" altLang="es-ES" sz="2000" spc="85" dirty="0" smtClean="0">
                <a:solidFill>
                  <a:srgbClr val="001D4D"/>
                </a:solidFill>
              </a:rPr>
              <a:t>edificación una </a:t>
            </a:r>
            <a:r>
              <a:rPr lang="es-ES" altLang="es-ES" sz="2000" b="1" u="sng" spc="85" dirty="0">
                <a:solidFill>
                  <a:srgbClr val="001D4D"/>
                </a:solidFill>
              </a:rPr>
              <a:t>declaración responsable</a:t>
            </a:r>
            <a:r>
              <a:rPr lang="es-ES" altLang="es-ES" sz="2000" spc="85" dirty="0">
                <a:solidFill>
                  <a:srgbClr val="001D4D"/>
                </a:solidFill>
              </a:rPr>
              <a:t> donde conste que las obras se </a:t>
            </a:r>
            <a:r>
              <a:rPr lang="es-ES" altLang="es-ES" sz="2000" spc="85" dirty="0" smtClean="0">
                <a:solidFill>
                  <a:srgbClr val="001D4D"/>
                </a:solidFill>
              </a:rPr>
              <a:t>llevarán a </a:t>
            </a:r>
            <a:r>
              <a:rPr lang="es-ES" altLang="es-ES" sz="2000" spc="85" dirty="0">
                <a:solidFill>
                  <a:srgbClr val="001D4D"/>
                </a:solidFill>
              </a:rPr>
              <a:t>cabo según un proyecto o una memoria técnica suscritos </a:t>
            </a:r>
            <a:r>
              <a:rPr lang="es-ES" altLang="es-ES" sz="2000" spc="85" dirty="0" smtClean="0">
                <a:solidFill>
                  <a:srgbClr val="001D4D"/>
                </a:solidFill>
              </a:rPr>
              <a:t>por técnico </a:t>
            </a:r>
            <a:r>
              <a:rPr lang="es-ES" altLang="es-ES" sz="2000" spc="85" dirty="0">
                <a:solidFill>
                  <a:srgbClr val="001D4D"/>
                </a:solidFill>
              </a:rPr>
              <a:t>competente, según corresponda, justificativa </a:t>
            </a:r>
            <a:r>
              <a:rPr lang="es-ES" altLang="es-ES" sz="2000" spc="85" dirty="0" smtClean="0">
                <a:solidFill>
                  <a:srgbClr val="001D4D"/>
                </a:solidFill>
              </a:rPr>
              <a:t>del cumplimiento </a:t>
            </a:r>
            <a:r>
              <a:rPr lang="es-ES" altLang="es-ES" sz="2000" spc="85" dirty="0">
                <a:solidFill>
                  <a:srgbClr val="001D4D"/>
                </a:solidFill>
              </a:rPr>
              <a:t>de los requisitos aplicables del Código Técnico de </a:t>
            </a:r>
            <a:r>
              <a:rPr lang="es-ES" altLang="es-ES" sz="2000" spc="85" dirty="0" smtClean="0">
                <a:solidFill>
                  <a:srgbClr val="001D4D"/>
                </a:solidFill>
              </a:rPr>
              <a:t>la Edificación</a:t>
            </a:r>
            <a:r>
              <a:rPr lang="es-ES" altLang="es-ES" sz="2000" spc="85" dirty="0">
                <a:solidFill>
                  <a:srgbClr val="001D4D"/>
                </a:solidFill>
              </a:rPr>
              <a:t>. </a:t>
            </a:r>
            <a:r>
              <a:rPr lang="es-ES" altLang="es-ES" sz="2000" u="sng" spc="85" dirty="0">
                <a:solidFill>
                  <a:srgbClr val="001D4D"/>
                </a:solidFill>
              </a:rPr>
              <a:t>Una vez ejecutadas y finalizadas las obras </a:t>
            </a:r>
            <a:r>
              <a:rPr lang="es-ES" altLang="es-ES" sz="2000" u="sng" spc="85" dirty="0" smtClean="0">
                <a:solidFill>
                  <a:srgbClr val="001D4D"/>
                </a:solidFill>
              </a:rPr>
              <a:t>de instalación</a:t>
            </a:r>
            <a:r>
              <a:rPr lang="es-ES" altLang="es-ES" sz="2000" spc="85" dirty="0" smtClean="0">
                <a:solidFill>
                  <a:srgbClr val="001D4D"/>
                </a:solidFill>
              </a:rPr>
              <a:t> </a:t>
            </a:r>
            <a:r>
              <a:rPr lang="es-ES" altLang="es-ES" sz="2000" spc="85" dirty="0">
                <a:solidFill>
                  <a:srgbClr val="001D4D"/>
                </a:solidFill>
              </a:rPr>
              <a:t>de las infraestructuras de las redes de </a:t>
            </a:r>
            <a:r>
              <a:rPr lang="es-ES" altLang="es-ES" sz="2000" spc="85" dirty="0" smtClean="0">
                <a:solidFill>
                  <a:srgbClr val="001D4D"/>
                </a:solidFill>
              </a:rPr>
              <a:t>comunicaciones electrónicas</a:t>
            </a:r>
            <a:r>
              <a:rPr lang="es-ES" altLang="es-ES" sz="2000" spc="85" dirty="0">
                <a:solidFill>
                  <a:srgbClr val="001D4D"/>
                </a:solidFill>
              </a:rPr>
              <a:t>, </a:t>
            </a:r>
            <a:r>
              <a:rPr lang="es-ES" altLang="es-ES" sz="2000" u="sng" spc="85" dirty="0">
                <a:solidFill>
                  <a:srgbClr val="001D4D"/>
                </a:solidFill>
              </a:rPr>
              <a:t>el promotor deberá presentar ante la </a:t>
            </a:r>
            <a:r>
              <a:rPr lang="es-ES" altLang="es-ES" sz="2000" u="sng" spc="85" dirty="0" smtClean="0">
                <a:solidFill>
                  <a:srgbClr val="001D4D"/>
                </a:solidFill>
              </a:rPr>
              <a:t>autoridad competente </a:t>
            </a:r>
            <a:r>
              <a:rPr lang="es-ES" altLang="es-ES" sz="2000" u="sng" spc="85" dirty="0">
                <a:solidFill>
                  <a:srgbClr val="001D4D"/>
                </a:solidFill>
              </a:rPr>
              <a:t>una comunicación de la finalización de las obras y </a:t>
            </a:r>
            <a:r>
              <a:rPr lang="es-ES" altLang="es-ES" sz="2000" u="sng" spc="85" dirty="0" smtClean="0">
                <a:solidFill>
                  <a:srgbClr val="001D4D"/>
                </a:solidFill>
              </a:rPr>
              <a:t>de que </a:t>
            </a:r>
            <a:r>
              <a:rPr lang="es-ES" altLang="es-ES" sz="2000" u="sng" spc="85" dirty="0">
                <a:solidFill>
                  <a:srgbClr val="001D4D"/>
                </a:solidFill>
              </a:rPr>
              <a:t>las mismas se han llevado a cabo según el proyecto técnico </a:t>
            </a:r>
            <a:r>
              <a:rPr lang="es-ES" altLang="es-ES" sz="2000" u="sng" spc="85" dirty="0" smtClean="0">
                <a:solidFill>
                  <a:srgbClr val="001D4D"/>
                </a:solidFill>
              </a:rPr>
              <a:t>o memoria </a:t>
            </a:r>
            <a:r>
              <a:rPr lang="es-ES" altLang="es-ES" sz="2000" u="sng" spc="85" dirty="0">
                <a:solidFill>
                  <a:srgbClr val="001D4D"/>
                </a:solidFill>
              </a:rPr>
              <a:t>técnica</a:t>
            </a:r>
            <a:r>
              <a:rPr lang="es-ES" altLang="es-ES" sz="2000"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64796784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18793"/>
            <a:ext cx="6955746" cy="323570"/>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Equivalencia de artículos </a:t>
            </a:r>
            <a:r>
              <a:rPr lang="es-ES" sz="2032" b="1" spc="85" dirty="0" smtClean="0">
                <a:solidFill>
                  <a:schemeClr val="accent1">
                    <a:lumMod val="75000"/>
                  </a:schemeClr>
                </a:solidFill>
                <a:cs typeface="Calibri"/>
              </a:rPr>
              <a:t>entre Ley </a:t>
            </a:r>
            <a:r>
              <a:rPr lang="es-ES" sz="2032" b="1" spc="85" dirty="0">
                <a:solidFill>
                  <a:schemeClr val="accent1">
                    <a:lumMod val="75000"/>
                  </a:schemeClr>
                </a:solidFill>
                <a:cs typeface="Calibri"/>
              </a:rPr>
              <a:t>9/2014 </a:t>
            </a:r>
            <a:r>
              <a:rPr lang="es-ES" sz="2032" b="1" spc="85" dirty="0" smtClean="0">
                <a:solidFill>
                  <a:schemeClr val="accent1">
                    <a:lumMod val="75000"/>
                  </a:schemeClr>
                </a:solidFill>
                <a:cs typeface="Calibri"/>
              </a:rPr>
              <a:t>y </a:t>
            </a:r>
            <a:r>
              <a:rPr lang="es-ES" sz="2032" b="1" spc="85" dirty="0">
                <a:solidFill>
                  <a:schemeClr val="accent1">
                    <a:lumMod val="75000"/>
                  </a:schemeClr>
                </a:solidFill>
                <a:cs typeface="Calibri"/>
              </a:rPr>
              <a:t>Ley </a:t>
            </a:r>
            <a:r>
              <a:rPr lang="es-ES" sz="2032" b="1" spc="85" dirty="0" smtClean="0">
                <a:solidFill>
                  <a:schemeClr val="accent1">
                    <a:lumMod val="75000"/>
                  </a:schemeClr>
                </a:solidFill>
                <a:cs typeface="Calibri"/>
              </a:rPr>
              <a:t>11/2022</a:t>
            </a:r>
            <a:endParaRPr lang="es-ES" sz="2032" b="1" spc="85" dirty="0">
              <a:solidFill>
                <a:schemeClr val="accent1">
                  <a:lumMod val="75000"/>
                </a:schemeClr>
              </a:solidFill>
              <a:cs typeface="Calibri"/>
            </a:endParaRPr>
          </a:p>
        </p:txBody>
      </p:sp>
      <p:pic>
        <p:nvPicPr>
          <p:cNvPr id="9" name="Imagen 8"/>
          <p:cNvPicPr>
            <a:picLocks noChangeAspect="1"/>
          </p:cNvPicPr>
          <p:nvPr/>
        </p:nvPicPr>
        <p:blipFill>
          <a:blip r:embed="rId9"/>
          <a:stretch>
            <a:fillRect/>
          </a:stretch>
        </p:blipFill>
        <p:spPr>
          <a:xfrm>
            <a:off x="3281784" y="628043"/>
            <a:ext cx="5485925" cy="5485925"/>
          </a:xfrm>
          <a:prstGeom prst="rect">
            <a:avLst/>
          </a:prstGeom>
        </p:spPr>
      </p:pic>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042094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052927" y="2404994"/>
            <a:ext cx="7221823" cy="1734025"/>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4: Suministro </a:t>
            </a:r>
            <a:r>
              <a:rPr lang="es-ES" sz="4000" b="1" spc="-13" dirty="0">
                <a:solidFill>
                  <a:srgbClr val="25408F"/>
                </a:solidFill>
                <a:latin typeface="Arial"/>
                <a:cs typeface="Arial"/>
              </a:rPr>
              <a:t>de redes y servicios de telecomunicaciones </a:t>
            </a:r>
            <a:r>
              <a:rPr lang="es-ES" sz="4000" b="1" spc="-13" dirty="0" smtClean="0">
                <a:solidFill>
                  <a:srgbClr val="25408F"/>
                </a:solidFill>
                <a:latin typeface="Arial"/>
                <a:cs typeface="Arial"/>
              </a:rPr>
              <a:t>por </a:t>
            </a:r>
            <a:r>
              <a:rPr lang="es-ES" sz="4000" b="1" spc="-13" dirty="0">
                <a:solidFill>
                  <a:srgbClr val="25408F"/>
                </a:solidFill>
                <a:latin typeface="Arial"/>
                <a:cs typeface="Arial"/>
              </a:rPr>
              <a:t>parte de las AAPP</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261226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a:t>
            </a:r>
            <a:r>
              <a:rPr lang="es-ES" sz="2400" b="1" spc="85" dirty="0" smtClean="0">
                <a:solidFill>
                  <a:srgbClr val="001D4D"/>
                </a:solidFill>
                <a:cs typeface="Trebuchet MS"/>
              </a:rPr>
              <a:t>DEL ANEXO 4</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46886"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Explotación de redes y prestación de </a:t>
            </a:r>
            <a:r>
              <a:rPr lang="es-ES" altLang="es-ES" sz="2032" b="1" spc="85" dirty="0" smtClean="0">
                <a:solidFill>
                  <a:srgbClr val="001D4D"/>
                </a:solidFill>
                <a:cs typeface="Trebuchet MS"/>
                <a:hlinkClick r:id="rId20" action="ppaction://hlinksldjump"/>
              </a:rPr>
              <a:t>servicios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Registro de </a:t>
            </a:r>
            <a:r>
              <a:rPr lang="es-ES" altLang="es-ES" sz="2032" b="1" spc="85" dirty="0" smtClean="0">
                <a:solidFill>
                  <a:srgbClr val="001D4D"/>
                </a:solidFill>
                <a:cs typeface="Trebuchet MS"/>
                <a:hlinkClick r:id="rId21" action="ppaction://hlinksldjump"/>
              </a:rPr>
              <a:t>operadores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Suministro de redes y servicios </a:t>
            </a:r>
            <a:r>
              <a:rPr lang="es-ES" altLang="es-ES" sz="2032" b="1" spc="85" dirty="0" smtClean="0">
                <a:solidFill>
                  <a:srgbClr val="001D4D"/>
                </a:solidFill>
                <a:cs typeface="Trebuchet MS"/>
                <a:hlinkClick r:id="rId22" action="ppaction://hlinksldjump"/>
              </a:rPr>
              <a:t>de </a:t>
            </a:r>
            <a:r>
              <a:rPr lang="es-ES" altLang="es-ES" sz="2032" b="1" spc="85" dirty="0">
                <a:solidFill>
                  <a:srgbClr val="001D4D"/>
                </a:solidFill>
                <a:cs typeface="Trebuchet MS"/>
                <a:hlinkClick r:id="rId22" action="ppaction://hlinksldjump"/>
              </a:rPr>
              <a:t>telecomunicaciones a </a:t>
            </a:r>
            <a:r>
              <a:rPr lang="es-ES" altLang="es-ES" sz="2032" b="1" spc="85" dirty="0" smtClean="0">
                <a:solidFill>
                  <a:srgbClr val="001D4D"/>
                </a:solidFill>
                <a:cs typeface="Trebuchet MS"/>
                <a:hlinkClick r:id="rId22" action="ppaction://hlinksldjump"/>
              </a:rPr>
              <a:t>terceros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3" action="ppaction://hlinksldjump"/>
              </a:rPr>
              <a:t>Derechos y obligaciones como operador</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4" action="ppaction://hlinksldjump"/>
              </a:rPr>
              <a:t>Obligación de servicio público: el servicio universal</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233132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143</a:t>
            </a:fld>
            <a:endParaRPr spc="13"/>
          </a:p>
        </p:txBody>
      </p:sp>
      <p:sp>
        <p:nvSpPr>
          <p:cNvPr id="17" name="Rectangle 2"/>
          <p:cNvSpPr txBox="1">
            <a:spLocks noChangeArrowheads="1"/>
          </p:cNvSpPr>
          <p:nvPr/>
        </p:nvSpPr>
        <p:spPr bwMode="auto">
          <a:xfrm>
            <a:off x="385764" y="1779066"/>
            <a:ext cx="11631835" cy="475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Si alguna Administración pública, como persona jurídica, decide suministrar redes y prestar servicios de telecomunicación debe cumplir con los requisitos establecidos en la LGTEL. Entre ellos, los </a:t>
            </a:r>
            <a:r>
              <a:rPr lang="es-ES" altLang="es-ES" sz="1900" spc="85" dirty="0">
                <a:solidFill>
                  <a:srgbClr val="001D4D"/>
                </a:solidFill>
              </a:rPr>
              <a:t>requisitos contenidos en el </a:t>
            </a:r>
            <a:r>
              <a:rPr lang="es-ES" altLang="es-ES" sz="1900" b="1" spc="85" dirty="0">
                <a:solidFill>
                  <a:srgbClr val="001D4D"/>
                </a:solidFill>
              </a:rPr>
              <a:t>Artículo 6. Requisitos exigibles para el suministro de las redes y la prestación de los servicios de comunicaciones </a:t>
            </a:r>
            <a:r>
              <a:rPr lang="es-ES" altLang="es-ES" sz="1900" b="1" spc="85" dirty="0" smtClean="0">
                <a:solidFill>
                  <a:srgbClr val="001D4D"/>
                </a:solidFill>
              </a:rPr>
              <a:t>electrónicas</a:t>
            </a:r>
            <a:r>
              <a:rPr lang="es-ES" altLang="es-ES" sz="19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destacan algunos de los requisitos contenidos en el Artículo 6:</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Podrán suministrar redes y prestar servicios de </a:t>
            </a:r>
            <a:r>
              <a:rPr lang="es-ES" altLang="es-ES" sz="1900" spc="85" dirty="0" smtClean="0">
                <a:solidFill>
                  <a:srgbClr val="001D4D"/>
                </a:solidFill>
              </a:rPr>
              <a:t>comunicaciones electrónicas </a:t>
            </a:r>
            <a:r>
              <a:rPr lang="es-ES" altLang="es-ES" sz="1900" spc="85" dirty="0">
                <a:solidFill>
                  <a:srgbClr val="001D4D"/>
                </a:solidFill>
              </a:rPr>
              <a:t>disponibles al público las </a:t>
            </a:r>
            <a:r>
              <a:rPr lang="es-ES" altLang="es-ES" sz="1900" u="sng" spc="85" dirty="0">
                <a:solidFill>
                  <a:srgbClr val="001D4D"/>
                </a:solidFill>
              </a:rPr>
              <a:t>personas</a:t>
            </a:r>
            <a:r>
              <a:rPr lang="es-ES" altLang="es-ES" sz="1900" spc="85" dirty="0">
                <a:solidFill>
                  <a:srgbClr val="001D4D"/>
                </a:solidFill>
              </a:rPr>
              <a:t> físicas o </a:t>
            </a:r>
            <a:r>
              <a:rPr lang="es-ES" altLang="es-ES" sz="1900" u="sng" spc="85" dirty="0">
                <a:solidFill>
                  <a:srgbClr val="001D4D"/>
                </a:solidFill>
              </a:rPr>
              <a:t>jurídicas </a:t>
            </a:r>
            <a:r>
              <a:rPr lang="es-ES" altLang="es-ES" sz="1900" u="sng" spc="85" dirty="0" smtClean="0">
                <a:solidFill>
                  <a:srgbClr val="001D4D"/>
                </a:solidFill>
              </a:rPr>
              <a:t>nacionales de </a:t>
            </a:r>
            <a:r>
              <a:rPr lang="es-ES" altLang="es-ES" sz="1900" u="sng" spc="85" dirty="0">
                <a:solidFill>
                  <a:srgbClr val="001D4D"/>
                </a:solidFill>
              </a:rPr>
              <a:t>un Estado miembro de la Unión Europea</a:t>
            </a:r>
            <a:r>
              <a:rPr lang="es-ES" altLang="es-ES" sz="1900" spc="85" dirty="0">
                <a:solidFill>
                  <a:srgbClr val="001D4D"/>
                </a:solidFill>
              </a:rPr>
              <a:t> o de un país perteneciente </a:t>
            </a:r>
            <a:r>
              <a:rPr lang="es-ES" altLang="es-ES" sz="1900" spc="85" dirty="0" smtClean="0">
                <a:solidFill>
                  <a:srgbClr val="001D4D"/>
                </a:solidFill>
              </a:rPr>
              <a:t>al Espacio </a:t>
            </a:r>
            <a:r>
              <a:rPr lang="es-ES" altLang="es-ES" sz="1900" spc="85" dirty="0">
                <a:solidFill>
                  <a:srgbClr val="001D4D"/>
                </a:solidFill>
              </a:rPr>
              <a:t>Económico </a:t>
            </a:r>
            <a:r>
              <a:rPr lang="es-ES" altLang="es-ES" sz="1900" spc="85" dirty="0" smtClean="0">
                <a:solidFill>
                  <a:srgbClr val="001D4D"/>
                </a:solidFill>
              </a:rPr>
              <a:t>Europeo (Art. 6.1).</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a:solidFill>
                  <a:srgbClr val="001D4D"/>
                </a:solidFill>
              </a:rPr>
              <a:t>Los interesados </a:t>
            </a:r>
            <a:r>
              <a:rPr lang="es-ES" altLang="es-ES" sz="1900" u="sng" spc="85" dirty="0" smtClean="0">
                <a:solidFill>
                  <a:srgbClr val="001D4D"/>
                </a:solidFill>
              </a:rPr>
              <a:t>deberán</a:t>
            </a:r>
            <a:r>
              <a:rPr lang="es-ES" altLang="es-ES" sz="1900" spc="85" dirty="0">
                <a:solidFill>
                  <a:srgbClr val="001D4D"/>
                </a:solidFill>
              </a:rPr>
              <a:t>, con anterioridad al inicio de la </a:t>
            </a:r>
            <a:r>
              <a:rPr lang="es-ES" altLang="es-ES" sz="1900" spc="85" dirty="0" smtClean="0">
                <a:solidFill>
                  <a:srgbClr val="001D4D"/>
                </a:solidFill>
              </a:rPr>
              <a:t>actividad, </a:t>
            </a:r>
            <a:r>
              <a:rPr lang="es-ES" altLang="es-ES" sz="1900" u="sng" spc="85" dirty="0" smtClean="0">
                <a:solidFill>
                  <a:srgbClr val="001D4D"/>
                </a:solidFill>
              </a:rPr>
              <a:t>notificarlo </a:t>
            </a:r>
            <a:r>
              <a:rPr lang="es-ES" altLang="es-ES" sz="1900" u="sng" spc="85" dirty="0">
                <a:solidFill>
                  <a:srgbClr val="001D4D"/>
                </a:solidFill>
              </a:rPr>
              <a:t>previamente al Registro de </a:t>
            </a:r>
            <a:r>
              <a:rPr lang="es-ES" altLang="es-ES" sz="1900" u="sng" spc="85" dirty="0" smtClean="0">
                <a:solidFill>
                  <a:srgbClr val="001D4D"/>
                </a:solidFill>
              </a:rPr>
              <a:t>operadores</a:t>
            </a:r>
            <a:r>
              <a:rPr lang="es-ES" altLang="es-ES" sz="1900" spc="85" dirty="0" smtClean="0">
                <a:solidFill>
                  <a:srgbClr val="001D4D"/>
                </a:solidFill>
              </a:rPr>
              <a:t> (Art. 6.2).</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
        <p:nvSpPr>
          <p:cNvPr id="24" name="CuadroTexto 23"/>
          <p:cNvSpPr txBox="1"/>
          <p:nvPr/>
        </p:nvSpPr>
        <p:spPr>
          <a:xfrm>
            <a:off x="48126" y="5889447"/>
            <a:ext cx="531786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6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72879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144</a:t>
            </a:fld>
            <a:endParaRPr spc="13"/>
          </a:p>
        </p:txBody>
      </p:sp>
      <p:sp>
        <p:nvSpPr>
          <p:cNvPr id="17" name="Rectangle 2"/>
          <p:cNvSpPr txBox="1">
            <a:spLocks noChangeArrowheads="1"/>
          </p:cNvSpPr>
          <p:nvPr/>
        </p:nvSpPr>
        <p:spPr bwMode="auto">
          <a:xfrm>
            <a:off x="338139" y="1410991"/>
            <a:ext cx="11631835" cy="4758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destacan algunos de los requisitos contenidos en el Artículo 6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Excepción a la obligación </a:t>
            </a:r>
            <a:r>
              <a:rPr lang="es-ES" altLang="es-ES" sz="1900" u="sng" spc="85" dirty="0">
                <a:solidFill>
                  <a:srgbClr val="001D4D"/>
                </a:solidFill>
              </a:rPr>
              <a:t>de </a:t>
            </a:r>
            <a:r>
              <a:rPr lang="es-ES" altLang="es-ES" sz="1900" u="sng" spc="85" dirty="0" smtClean="0">
                <a:solidFill>
                  <a:srgbClr val="001D4D"/>
                </a:solidFill>
              </a:rPr>
              <a:t>notificación e inscripción en Registro de operadores (Art. 6.5)</a:t>
            </a:r>
            <a:r>
              <a:rPr lang="es-ES" altLang="es-ES" sz="1900" spc="85" dirty="0" smtClean="0">
                <a:solidFill>
                  <a:srgbClr val="001D4D"/>
                </a:solidFill>
              </a:rPr>
              <a:t>: cuando </a:t>
            </a:r>
            <a:r>
              <a:rPr lang="es-ES" altLang="es-ES" sz="1900" spc="85" dirty="0">
                <a:solidFill>
                  <a:srgbClr val="001D4D"/>
                </a:solidFill>
              </a:rPr>
              <a:t>el suministro de acceso a una red pública de </a:t>
            </a:r>
            <a:r>
              <a:rPr lang="es-ES" altLang="es-ES" sz="1900" spc="85" dirty="0" smtClean="0">
                <a:solidFill>
                  <a:srgbClr val="001D4D"/>
                </a:solidFill>
              </a:rPr>
              <a:t>comunicaciones electrónicas </a:t>
            </a:r>
            <a:r>
              <a:rPr lang="es-ES" altLang="es-ES" sz="1900" spc="85" dirty="0">
                <a:solidFill>
                  <a:srgbClr val="001D4D"/>
                </a:solidFill>
              </a:rPr>
              <a:t>a través de </a:t>
            </a:r>
            <a:r>
              <a:rPr lang="es-ES" altLang="es-ES" sz="1900" u="sng" spc="85" dirty="0">
                <a:solidFill>
                  <a:srgbClr val="001D4D"/>
                </a:solidFill>
              </a:rPr>
              <a:t>una red de área local radioeléctrica (RLAN) </a:t>
            </a:r>
            <a:r>
              <a:rPr lang="es-ES" altLang="es-ES" sz="1900" u="sng" spc="85" dirty="0" smtClean="0">
                <a:solidFill>
                  <a:srgbClr val="001D4D"/>
                </a:solidFill>
              </a:rPr>
              <a:t>no forme </a:t>
            </a:r>
            <a:r>
              <a:rPr lang="es-ES" altLang="es-ES" sz="1900" u="sng" spc="85" dirty="0">
                <a:solidFill>
                  <a:srgbClr val="001D4D"/>
                </a:solidFill>
              </a:rPr>
              <a:t>parte de una actividad económica o sea accesorio respecto de </a:t>
            </a:r>
            <a:r>
              <a:rPr lang="es-ES" altLang="es-ES" sz="1900" u="sng" spc="85" dirty="0" smtClean="0">
                <a:solidFill>
                  <a:srgbClr val="001D4D"/>
                </a:solidFill>
              </a:rPr>
              <a:t>otra actividad </a:t>
            </a:r>
            <a:r>
              <a:rPr lang="es-ES" altLang="es-ES" sz="1900" u="sng" spc="85" dirty="0">
                <a:solidFill>
                  <a:srgbClr val="001D4D"/>
                </a:solidFill>
              </a:rPr>
              <a:t>económica o un servicio público que no dependa del transporte </a:t>
            </a:r>
            <a:r>
              <a:rPr lang="es-ES" altLang="es-ES" sz="1900" u="sng" spc="85" dirty="0" smtClean="0">
                <a:solidFill>
                  <a:srgbClr val="001D4D"/>
                </a:solidFill>
              </a:rPr>
              <a:t>de señales </a:t>
            </a:r>
            <a:r>
              <a:rPr lang="es-ES" altLang="es-ES" sz="1900" u="sng" spc="85" dirty="0">
                <a:solidFill>
                  <a:srgbClr val="001D4D"/>
                </a:solidFill>
              </a:rPr>
              <a:t>por esas </a:t>
            </a:r>
            <a:r>
              <a:rPr lang="es-ES" altLang="es-ES" sz="1900" u="sng" spc="85" dirty="0" smtClean="0">
                <a:solidFill>
                  <a:srgbClr val="001D4D"/>
                </a:solidFill>
              </a:rPr>
              <a:t>redes</a:t>
            </a:r>
            <a:r>
              <a:rPr lang="es-ES" altLang="es-ES" sz="19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Adicionalmente hay requisitos específicos para las AAPP (Art. 6.7):</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a:solidFill>
                  <a:srgbClr val="001D4D"/>
                </a:solidFill>
              </a:rPr>
              <a:t>Comunicarán</a:t>
            </a:r>
            <a:r>
              <a:rPr lang="es-ES" altLang="es-ES" sz="1900" spc="85" dirty="0">
                <a:solidFill>
                  <a:srgbClr val="001D4D"/>
                </a:solidFill>
              </a:rPr>
              <a:t> al Ministerio </a:t>
            </a:r>
            <a:r>
              <a:rPr lang="es-ES" altLang="es-ES" sz="1900" u="sng" spc="85" dirty="0" smtClean="0">
                <a:solidFill>
                  <a:srgbClr val="001D4D"/>
                </a:solidFill>
              </a:rPr>
              <a:t>toda </a:t>
            </a:r>
            <a:r>
              <a:rPr lang="es-ES" altLang="es-ES" sz="1900" u="sng" spc="85" dirty="0">
                <a:solidFill>
                  <a:srgbClr val="001D4D"/>
                </a:solidFill>
              </a:rPr>
              <a:t>instalación o explotación de </a:t>
            </a:r>
            <a:r>
              <a:rPr lang="es-ES" altLang="es-ES" sz="1900" u="sng" spc="85" dirty="0" smtClean="0">
                <a:solidFill>
                  <a:srgbClr val="001D4D"/>
                </a:solidFill>
              </a:rPr>
              <a:t>redes de </a:t>
            </a:r>
            <a:r>
              <a:rPr lang="es-ES" altLang="es-ES" sz="1900" u="sng" spc="85" dirty="0">
                <a:solidFill>
                  <a:srgbClr val="001D4D"/>
                </a:solidFill>
              </a:rPr>
              <a:t>comunicaciones electrónicas en régimen de auto-prestación que </a:t>
            </a:r>
            <a:r>
              <a:rPr lang="es-ES" altLang="es-ES" sz="1900" u="sng" spc="85" dirty="0" smtClean="0">
                <a:solidFill>
                  <a:srgbClr val="001D4D"/>
                </a:solidFill>
              </a:rPr>
              <a:t>haga uso </a:t>
            </a:r>
            <a:r>
              <a:rPr lang="es-ES" altLang="es-ES" sz="1900" u="sng" spc="85" dirty="0">
                <a:solidFill>
                  <a:srgbClr val="001D4D"/>
                </a:solidFill>
              </a:rPr>
              <a:t>del dominio público</a:t>
            </a:r>
            <a:r>
              <a:rPr lang="es-ES" altLang="es-ES" sz="1900" spc="85" dirty="0">
                <a:solidFill>
                  <a:srgbClr val="001D4D"/>
                </a:solidFill>
              </a:rPr>
              <a:t>, tanto si dicha instalación o explotación se </a:t>
            </a:r>
            <a:r>
              <a:rPr lang="es-ES" altLang="es-ES" sz="1900" spc="85" dirty="0" smtClean="0">
                <a:solidFill>
                  <a:srgbClr val="001D4D"/>
                </a:solidFill>
              </a:rPr>
              <a:t>realiza de </a:t>
            </a:r>
            <a:r>
              <a:rPr lang="es-ES" altLang="es-ES" sz="1900" spc="85" dirty="0">
                <a:solidFill>
                  <a:srgbClr val="001D4D"/>
                </a:solidFill>
              </a:rPr>
              <a:t>manera directa, a través de cualquier entidad o sociedad dependiente </a:t>
            </a:r>
            <a:r>
              <a:rPr lang="es-ES" altLang="es-ES" sz="1900" spc="85" dirty="0" smtClean="0">
                <a:solidFill>
                  <a:srgbClr val="001D4D"/>
                </a:solidFill>
              </a:rPr>
              <a:t>de ella </a:t>
            </a:r>
            <a:r>
              <a:rPr lang="es-ES" altLang="es-ES" sz="1900" spc="85" dirty="0">
                <a:solidFill>
                  <a:srgbClr val="001D4D"/>
                </a:solidFill>
              </a:rPr>
              <a:t>o a través de cualquier entidad o sociedad a la que se le haya </a:t>
            </a:r>
            <a:r>
              <a:rPr lang="es-ES" altLang="es-ES" sz="1900" spc="85" dirty="0" smtClean="0">
                <a:solidFill>
                  <a:srgbClr val="001D4D"/>
                </a:solidFill>
              </a:rPr>
              <a:t>otorgado una </a:t>
            </a:r>
            <a:r>
              <a:rPr lang="es-ES" altLang="es-ES" sz="1900" spc="85" dirty="0">
                <a:solidFill>
                  <a:srgbClr val="001D4D"/>
                </a:solidFill>
              </a:rPr>
              <a:t>concesión o habilitación al </a:t>
            </a:r>
            <a:r>
              <a:rPr lang="es-ES" altLang="es-ES" sz="1900" spc="85" dirty="0" smtClean="0">
                <a:solidFill>
                  <a:srgbClr val="001D4D"/>
                </a:solidFill>
              </a:rPr>
              <a:t>efecto.</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CuadroTexto 24"/>
          <p:cNvSpPr txBox="1"/>
          <p:nvPr/>
        </p:nvSpPr>
        <p:spPr>
          <a:xfrm>
            <a:off x="48126" y="5889447"/>
            <a:ext cx="6853607"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la definición de RLAN contenida en Anexo II, apartado 60,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Tree>
    <p:extLst>
      <p:ext uri="{BB962C8B-B14F-4D97-AF65-F5344CB8AC3E}">
        <p14:creationId xmlns:p14="http://schemas.microsoft.com/office/powerpoint/2010/main" val="11747925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145</a:t>
            </a:fld>
            <a:endParaRPr spc="13"/>
          </a:p>
        </p:txBody>
      </p:sp>
      <p:sp>
        <p:nvSpPr>
          <p:cNvPr id="17" name="Rectangle 2"/>
          <p:cNvSpPr txBox="1">
            <a:spLocks noChangeArrowheads="1"/>
          </p:cNvSpPr>
          <p:nvPr/>
        </p:nvSpPr>
        <p:spPr bwMode="auto">
          <a:xfrm>
            <a:off x="279544" y="842978"/>
            <a:ext cx="11631835" cy="5588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6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smtClean="0">
                <a:solidFill>
                  <a:srgbClr val="001D4D"/>
                </a:solidFill>
              </a:rPr>
              <a:t>Se destacan algunos de los requisitos contenidos en el Artículo 6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smtClean="0">
                <a:solidFill>
                  <a:srgbClr val="001D4D"/>
                </a:solidFill>
              </a:rPr>
              <a:t>Adicionalmente hay requisitos específicos para las AAPP (Art. 6.7):</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u="sng" spc="85" dirty="0">
                <a:solidFill>
                  <a:srgbClr val="001D4D"/>
                </a:solidFill>
              </a:rPr>
              <a:t>El régimen de auto-prestación en la instalación o explotación de </a:t>
            </a:r>
            <a:r>
              <a:rPr lang="es-ES" altLang="es-ES" sz="2900" u="sng" spc="85" dirty="0" smtClean="0">
                <a:solidFill>
                  <a:srgbClr val="001D4D"/>
                </a:solidFill>
              </a:rPr>
              <a:t>dicha red </a:t>
            </a:r>
            <a:r>
              <a:rPr lang="es-ES" altLang="es-ES" sz="2900" u="sng" spc="85" dirty="0">
                <a:solidFill>
                  <a:srgbClr val="001D4D"/>
                </a:solidFill>
              </a:rPr>
              <a:t>puede ser total o parcial</a:t>
            </a:r>
            <a:r>
              <a:rPr lang="es-ES" altLang="es-ES" sz="2900" spc="85" dirty="0">
                <a:solidFill>
                  <a:srgbClr val="001D4D"/>
                </a:solidFill>
              </a:rPr>
              <a:t>, y por tanto dicha comunicación </a:t>
            </a:r>
            <a:r>
              <a:rPr lang="es-ES" altLang="es-ES" sz="2900" spc="85" dirty="0" smtClean="0">
                <a:solidFill>
                  <a:srgbClr val="001D4D"/>
                </a:solidFill>
              </a:rPr>
              <a:t>deberá efectuarse </a:t>
            </a:r>
            <a:r>
              <a:rPr lang="es-ES" altLang="es-ES" sz="2900" spc="85" dirty="0">
                <a:solidFill>
                  <a:srgbClr val="001D4D"/>
                </a:solidFill>
              </a:rPr>
              <a:t>aun cuando la capacidad excedentaria de la citada red </a:t>
            </a:r>
            <a:r>
              <a:rPr lang="es-ES" altLang="es-ES" sz="2900" u="sng" spc="85" dirty="0" smtClean="0">
                <a:solidFill>
                  <a:srgbClr val="001D4D"/>
                </a:solidFill>
              </a:rPr>
              <a:t>pueda utilizarse </a:t>
            </a:r>
            <a:r>
              <a:rPr lang="es-ES" altLang="es-ES" sz="2900" u="sng" spc="85" dirty="0">
                <a:solidFill>
                  <a:srgbClr val="001D4D"/>
                </a:solidFill>
              </a:rPr>
              <a:t>para su explotación por terceros o para la prestación de </a:t>
            </a:r>
            <a:r>
              <a:rPr lang="es-ES" altLang="es-ES" sz="2900" u="sng" spc="85" dirty="0" smtClean="0">
                <a:solidFill>
                  <a:srgbClr val="001D4D"/>
                </a:solidFill>
              </a:rPr>
              <a:t>servicios de </a:t>
            </a:r>
            <a:r>
              <a:rPr lang="es-ES" altLang="es-ES" sz="2900" u="sng" spc="85" dirty="0">
                <a:solidFill>
                  <a:srgbClr val="001D4D"/>
                </a:solidFill>
              </a:rPr>
              <a:t>comunicaciones electrónicas disponibles al público</a:t>
            </a:r>
            <a:r>
              <a:rPr lang="es-ES" altLang="es-ES" sz="29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u="sng" spc="85" dirty="0">
                <a:solidFill>
                  <a:srgbClr val="001D4D"/>
                </a:solidFill>
              </a:rPr>
              <a:t>En el caso de que se utilice o esté previsto utilizar, directamente </a:t>
            </a:r>
            <a:r>
              <a:rPr lang="es-ES" altLang="es-ES" sz="2900" u="sng" spc="85" dirty="0" smtClean="0">
                <a:solidFill>
                  <a:srgbClr val="001D4D"/>
                </a:solidFill>
              </a:rPr>
              <a:t>por la </a:t>
            </a:r>
            <a:r>
              <a:rPr lang="es-ES" altLang="es-ES" sz="2900" u="sng" spc="85" dirty="0">
                <a:solidFill>
                  <a:srgbClr val="001D4D"/>
                </a:solidFill>
              </a:rPr>
              <a:t>A</a:t>
            </a:r>
            <a:r>
              <a:rPr lang="es-ES" altLang="es-ES" sz="2900" u="sng" spc="85" dirty="0" smtClean="0">
                <a:solidFill>
                  <a:srgbClr val="001D4D"/>
                </a:solidFill>
              </a:rPr>
              <a:t>dministración </a:t>
            </a:r>
            <a:r>
              <a:rPr lang="es-ES" altLang="es-ES" sz="2900" u="sng" spc="85" dirty="0">
                <a:solidFill>
                  <a:srgbClr val="001D4D"/>
                </a:solidFill>
              </a:rPr>
              <a:t>p</a:t>
            </a:r>
            <a:r>
              <a:rPr lang="es-ES" altLang="es-ES" sz="2900" u="sng" spc="85" dirty="0" smtClean="0">
                <a:solidFill>
                  <a:srgbClr val="001D4D"/>
                </a:solidFill>
              </a:rPr>
              <a:t>ública </a:t>
            </a:r>
            <a:r>
              <a:rPr lang="es-ES" altLang="es-ES" sz="2900" u="sng" spc="85" dirty="0">
                <a:solidFill>
                  <a:srgbClr val="001D4D"/>
                </a:solidFill>
              </a:rPr>
              <a:t>o por terceros</a:t>
            </a:r>
            <a:r>
              <a:rPr lang="es-ES" altLang="es-ES" sz="2900" spc="85" dirty="0">
                <a:solidFill>
                  <a:srgbClr val="001D4D"/>
                </a:solidFill>
              </a:rPr>
              <a:t>, la capacidad excedentaria de </a:t>
            </a:r>
            <a:r>
              <a:rPr lang="es-ES" altLang="es-ES" sz="2900" spc="85" dirty="0" smtClean="0">
                <a:solidFill>
                  <a:srgbClr val="001D4D"/>
                </a:solidFill>
              </a:rPr>
              <a:t>estas redes </a:t>
            </a:r>
            <a:r>
              <a:rPr lang="es-ES" altLang="es-ES" sz="2900" spc="85" dirty="0">
                <a:solidFill>
                  <a:srgbClr val="001D4D"/>
                </a:solidFill>
              </a:rPr>
              <a:t>de comunicaciones electrónicas en régimen de auto-prestación, </a:t>
            </a:r>
            <a:r>
              <a:rPr lang="es-ES" altLang="es-ES" sz="2900" spc="85" dirty="0" smtClean="0">
                <a:solidFill>
                  <a:srgbClr val="001D4D"/>
                </a:solidFill>
              </a:rPr>
              <a:t>el Ministerio </a:t>
            </a:r>
            <a:r>
              <a:rPr lang="es-ES" altLang="es-ES" sz="2900" u="sng" spc="85" dirty="0">
                <a:solidFill>
                  <a:srgbClr val="001D4D"/>
                </a:solidFill>
              </a:rPr>
              <a:t>verificará </a:t>
            </a:r>
            <a:r>
              <a:rPr lang="es-ES" altLang="es-ES" sz="2900" u="sng" spc="85" dirty="0" smtClean="0">
                <a:solidFill>
                  <a:srgbClr val="001D4D"/>
                </a:solidFill>
              </a:rPr>
              <a:t>el cumplimiento </a:t>
            </a:r>
            <a:r>
              <a:rPr lang="es-ES" altLang="es-ES" sz="2900" u="sng" spc="85" dirty="0">
                <a:solidFill>
                  <a:srgbClr val="001D4D"/>
                </a:solidFill>
              </a:rPr>
              <a:t>de lo previsto en el artículo 13</a:t>
            </a:r>
            <a:r>
              <a:rPr lang="es-ES" altLang="es-ES" sz="2900" spc="85" dirty="0">
                <a:solidFill>
                  <a:srgbClr val="001D4D"/>
                </a:solidFill>
              </a:rPr>
              <a:t>. A tal efecto, la A</a:t>
            </a:r>
            <a:r>
              <a:rPr lang="es-ES" altLang="es-ES" sz="2900" spc="85" dirty="0" smtClean="0">
                <a:solidFill>
                  <a:srgbClr val="001D4D"/>
                </a:solidFill>
              </a:rPr>
              <a:t>dministración </a:t>
            </a:r>
            <a:r>
              <a:rPr lang="es-ES" altLang="es-ES" sz="2900" spc="85" dirty="0">
                <a:solidFill>
                  <a:srgbClr val="001D4D"/>
                </a:solidFill>
              </a:rPr>
              <a:t>p</a:t>
            </a:r>
            <a:r>
              <a:rPr lang="es-ES" altLang="es-ES" sz="2900" spc="85" dirty="0" smtClean="0">
                <a:solidFill>
                  <a:srgbClr val="001D4D"/>
                </a:solidFill>
              </a:rPr>
              <a:t>ública </a:t>
            </a:r>
            <a:r>
              <a:rPr lang="es-ES" altLang="es-ES" sz="2900" spc="85" dirty="0">
                <a:solidFill>
                  <a:srgbClr val="001D4D"/>
                </a:solidFill>
              </a:rPr>
              <a:t>deberá proporcionar al </a:t>
            </a:r>
            <a:r>
              <a:rPr lang="es-ES" altLang="es-ES" sz="2900" spc="85" dirty="0" smtClean="0">
                <a:solidFill>
                  <a:srgbClr val="001D4D"/>
                </a:solidFill>
              </a:rPr>
              <a:t>Ministerio </a:t>
            </a:r>
            <a:r>
              <a:rPr lang="es-ES" altLang="es-ES" sz="2900" spc="85" dirty="0">
                <a:solidFill>
                  <a:srgbClr val="001D4D"/>
                </a:solidFill>
              </a:rPr>
              <a:t>toda la información que le sea requerida a efecto </a:t>
            </a:r>
            <a:r>
              <a:rPr lang="es-ES" altLang="es-ES" sz="2900" spc="85" dirty="0" smtClean="0">
                <a:solidFill>
                  <a:srgbClr val="001D4D"/>
                </a:solidFill>
              </a:rPr>
              <a:t>de verificar </a:t>
            </a:r>
            <a:r>
              <a:rPr lang="es-ES" altLang="es-ES" sz="2900" spc="85" dirty="0">
                <a:solidFill>
                  <a:srgbClr val="001D4D"/>
                </a:solidFill>
              </a:rPr>
              <a:t>dicho cumplimiento</a:t>
            </a:r>
            <a:r>
              <a:rPr lang="es-ES" altLang="es-ES" sz="2900" spc="85" dirty="0" smtClean="0">
                <a:solidFill>
                  <a:srgbClr val="001D4D"/>
                </a:solidFill>
              </a:rPr>
              <a:t>.</a:t>
            </a:r>
            <a:endParaRPr lang="es-ES" altLang="es-ES" sz="29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900" spc="85" dirty="0">
                <a:solidFill>
                  <a:srgbClr val="001D4D"/>
                </a:solidFill>
              </a:rPr>
              <a:t>El artículo 13 “Suministro de redes públicas y prestación de servicios de comunicaciones electrónicas </a:t>
            </a:r>
            <a:r>
              <a:rPr lang="es-ES" altLang="es-ES" sz="2900" u="sng" spc="85" dirty="0">
                <a:solidFill>
                  <a:srgbClr val="001D4D"/>
                </a:solidFill>
              </a:rPr>
              <a:t>en régimen de prestación a terceros</a:t>
            </a:r>
            <a:r>
              <a:rPr lang="es-ES" altLang="es-ES" sz="2900" spc="85" dirty="0">
                <a:solidFill>
                  <a:srgbClr val="001D4D"/>
                </a:solidFill>
              </a:rPr>
              <a:t> por las Administraciones </a:t>
            </a:r>
            <a:r>
              <a:rPr lang="es-ES" altLang="es-ES" sz="2900" spc="85" dirty="0" smtClean="0">
                <a:solidFill>
                  <a:srgbClr val="001D4D"/>
                </a:solidFill>
              </a:rPr>
              <a:t>Públicas” establece requisitos específicos a las AAPP si las redes y servicios son usadas por terceros. Se analiza en un apartado posterior.</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738064" y="194636"/>
            <a:ext cx="7177790"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Explotación </a:t>
            </a:r>
            <a:r>
              <a:rPr lang="es-ES" sz="2032" b="1" spc="85" dirty="0">
                <a:solidFill>
                  <a:schemeClr val="accent1">
                    <a:lumMod val="75000"/>
                  </a:schemeClr>
                </a:solidFill>
                <a:cs typeface="Calibri"/>
              </a:rPr>
              <a:t>de redes y prestación de servicios</a:t>
            </a:r>
          </a:p>
        </p:txBody>
      </p:sp>
    </p:spTree>
    <p:extLst>
      <p:ext uri="{BB962C8B-B14F-4D97-AF65-F5344CB8AC3E}">
        <p14:creationId xmlns:p14="http://schemas.microsoft.com/office/powerpoint/2010/main" val="350442316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146</a:t>
            </a:fld>
            <a:endParaRPr spc="13"/>
          </a:p>
        </p:txBody>
      </p:sp>
      <p:sp>
        <p:nvSpPr>
          <p:cNvPr id="17" name="Rectangle 2"/>
          <p:cNvSpPr txBox="1">
            <a:spLocks noChangeArrowheads="1"/>
          </p:cNvSpPr>
          <p:nvPr/>
        </p:nvSpPr>
        <p:spPr bwMode="auto">
          <a:xfrm>
            <a:off x="151688" y="1173449"/>
            <a:ext cx="11631835" cy="5588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Se crea </a:t>
            </a:r>
            <a:r>
              <a:rPr lang="es-ES" altLang="es-ES" sz="1900" u="sng" spc="85" dirty="0">
                <a:solidFill>
                  <a:srgbClr val="001D4D"/>
                </a:solidFill>
              </a:rPr>
              <a:t>el Registro de operadores</a:t>
            </a:r>
            <a:r>
              <a:rPr lang="es-ES" altLang="es-ES" sz="1900" u="sng" spc="85" dirty="0" smtClean="0">
                <a:solidFill>
                  <a:srgbClr val="001D4D"/>
                </a:solidFill>
              </a:rPr>
              <a:t>, </a:t>
            </a:r>
            <a:r>
              <a:rPr lang="es-ES" altLang="es-ES" sz="1900" u="sng" spc="85" dirty="0">
                <a:solidFill>
                  <a:srgbClr val="001D4D"/>
                </a:solidFill>
              </a:rPr>
              <a:t>dependiente de la Comisión Nacional de los Mercados y la </a:t>
            </a:r>
            <a:r>
              <a:rPr lang="es-ES" altLang="es-ES" sz="1900" u="sng" spc="85" dirty="0" smtClean="0">
                <a:solidFill>
                  <a:srgbClr val="001D4D"/>
                </a:solidFill>
              </a:rPr>
              <a:t>Competencia</a:t>
            </a:r>
            <a:r>
              <a:rPr lang="es-ES" altLang="es-ES" sz="1900" spc="85" dirty="0" smtClean="0">
                <a:solidFill>
                  <a:srgbClr val="001D4D"/>
                </a:solidFill>
              </a:rPr>
              <a:t> (CNMC). Será </a:t>
            </a:r>
            <a:r>
              <a:rPr lang="es-ES" altLang="es-ES" sz="1900" spc="85" dirty="0">
                <a:solidFill>
                  <a:srgbClr val="001D4D"/>
                </a:solidFill>
              </a:rPr>
              <a:t>de carácter público </a:t>
            </a:r>
            <a:r>
              <a:rPr lang="es-ES" altLang="es-ES" sz="1900" spc="85" dirty="0" smtClean="0">
                <a:solidFill>
                  <a:srgbClr val="001D4D"/>
                </a:solidFill>
              </a:rPr>
              <a:t>y se </a:t>
            </a:r>
            <a:r>
              <a:rPr lang="es-ES" altLang="es-ES" sz="1900" spc="85" dirty="0">
                <a:solidFill>
                  <a:srgbClr val="001D4D"/>
                </a:solidFill>
              </a:rPr>
              <a:t>garantizará que el acceso a dicho Registro pueda efectuarse por medios </a:t>
            </a:r>
            <a:r>
              <a:rPr lang="es-ES" altLang="es-ES" sz="1900" spc="85" dirty="0" smtClean="0">
                <a:solidFill>
                  <a:srgbClr val="001D4D"/>
                </a:solidFill>
              </a:rPr>
              <a:t>electrónicos (Art. 7.1). </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Accesible </a:t>
            </a:r>
            <a:r>
              <a:rPr lang="es-ES" altLang="es-ES" sz="1600" u="sng" spc="85" dirty="0">
                <a:solidFill>
                  <a:srgbClr val="001D4D"/>
                </a:solidFill>
              </a:rPr>
              <a:t>vía web</a:t>
            </a:r>
            <a:r>
              <a:rPr lang="es-ES" altLang="es-ES" sz="1600" spc="85" dirty="0">
                <a:solidFill>
                  <a:srgbClr val="001D4D"/>
                </a:solidFill>
              </a:rPr>
              <a:t>: </a:t>
            </a:r>
            <a:r>
              <a:rPr lang="es-ES" altLang="es-ES" sz="1600" spc="85" dirty="0" smtClean="0">
                <a:solidFill>
                  <a:srgbClr val="001D4D"/>
                </a:solidFill>
                <a:hlinkClick r:id="rId6"/>
              </a:rPr>
              <a:t>Registro Operadores CNMC</a:t>
            </a:r>
            <a:r>
              <a:rPr lang="es-ES" altLang="es-ES" sz="1600" spc="85" dirty="0" smtClean="0">
                <a:solidFill>
                  <a:srgbClr val="001D4D"/>
                </a:solidFill>
              </a:rPr>
              <a:t>  </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Una vez realizada la notificación, </a:t>
            </a:r>
            <a:r>
              <a:rPr lang="es-ES" altLang="es-ES" sz="1900" u="sng" spc="85" dirty="0">
                <a:solidFill>
                  <a:srgbClr val="001D4D"/>
                </a:solidFill>
              </a:rPr>
              <a:t>el interesado adquirirá la condición de operador</a:t>
            </a:r>
            <a:r>
              <a:rPr lang="es-ES" altLang="es-ES" sz="1900" spc="85" dirty="0">
                <a:solidFill>
                  <a:srgbClr val="001D4D"/>
                </a:solidFill>
              </a:rPr>
              <a:t> y podrá comenzar la prestación del servicio o el suministro de la </a:t>
            </a:r>
            <a:r>
              <a:rPr lang="es-ES" altLang="es-ES" sz="1900" spc="85" dirty="0" smtClean="0">
                <a:solidFill>
                  <a:srgbClr val="001D4D"/>
                </a:solidFill>
              </a:rPr>
              <a:t>red (Art. 7.2).</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Se recuerda que las AAPP, </a:t>
            </a:r>
            <a:r>
              <a:rPr lang="es-ES" altLang="es-ES" sz="1900" spc="85" dirty="0">
                <a:solidFill>
                  <a:srgbClr val="001D4D"/>
                </a:solidFill>
              </a:rPr>
              <a:t>en su calidad de personas jurídicas, si están interesadas en </a:t>
            </a:r>
            <a:r>
              <a:rPr lang="es-ES" altLang="es-ES" sz="1900" spc="85" dirty="0" smtClean="0">
                <a:solidFill>
                  <a:srgbClr val="001D4D"/>
                </a:solidFill>
              </a:rPr>
              <a:t>suministrar redes </a:t>
            </a:r>
            <a:r>
              <a:rPr lang="es-ES" altLang="es-ES" sz="1900" spc="85" dirty="0">
                <a:solidFill>
                  <a:srgbClr val="001D4D"/>
                </a:solidFill>
              </a:rPr>
              <a:t>y prestar servicios de comunicaciones electrónicas disponibles al público deberán realizar </a:t>
            </a:r>
            <a:r>
              <a:rPr lang="es-ES" altLang="es-ES" sz="1900" spc="85" dirty="0" smtClean="0">
                <a:solidFill>
                  <a:srgbClr val="001D4D"/>
                </a:solidFill>
              </a:rPr>
              <a:t>la correspondiente </a:t>
            </a:r>
            <a:r>
              <a:rPr lang="es-ES" altLang="es-ES" sz="1900" spc="85" dirty="0">
                <a:solidFill>
                  <a:srgbClr val="001D4D"/>
                </a:solidFill>
              </a:rPr>
              <a:t>notificación al Registro de Operadores de Telecomunicaciones (ROT) dependiente de </a:t>
            </a:r>
            <a:r>
              <a:rPr lang="es-ES" altLang="es-ES" sz="1900" spc="85" dirty="0" smtClean="0">
                <a:solidFill>
                  <a:srgbClr val="001D4D"/>
                </a:solidFill>
              </a:rPr>
              <a:t>la CNMC </a:t>
            </a:r>
            <a:r>
              <a:rPr lang="es-ES" altLang="es-ES" sz="1900" spc="85" dirty="0">
                <a:solidFill>
                  <a:srgbClr val="001D4D"/>
                </a:solidFill>
              </a:rPr>
              <a:t>y, </a:t>
            </a:r>
            <a:r>
              <a:rPr lang="es-ES" altLang="es-ES" sz="1900" spc="85" dirty="0" smtClean="0">
                <a:solidFill>
                  <a:srgbClr val="001D4D"/>
                </a:solidFill>
              </a:rPr>
              <a:t>deberán de comunicarlo, </a:t>
            </a:r>
            <a:r>
              <a:rPr lang="es-ES" altLang="es-ES" sz="1900" spc="85" dirty="0">
                <a:solidFill>
                  <a:srgbClr val="001D4D"/>
                </a:solidFill>
              </a:rPr>
              <a:t>en </a:t>
            </a:r>
            <a:r>
              <a:rPr lang="es-ES" altLang="es-ES" sz="1900" spc="85" dirty="0" smtClean="0">
                <a:solidFill>
                  <a:srgbClr val="001D4D"/>
                </a:solidFill>
              </a:rPr>
              <a:t>su </a:t>
            </a:r>
            <a:r>
              <a:rPr lang="es-ES" altLang="es-ES" sz="1900" spc="85" dirty="0">
                <a:solidFill>
                  <a:srgbClr val="001D4D"/>
                </a:solidFill>
              </a:rPr>
              <a:t>caso, al </a:t>
            </a:r>
            <a:r>
              <a:rPr lang="es-ES" altLang="es-ES" sz="1900" spc="85" dirty="0" smtClean="0">
                <a:solidFill>
                  <a:srgbClr val="001D4D"/>
                </a:solidFill>
              </a:rPr>
              <a:t>Ministerio (Arts. 6.2 y 6.7).</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9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4118798" y="204680"/>
            <a:ext cx="4265687"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Registro </a:t>
            </a:r>
            <a:r>
              <a:rPr lang="es-ES" sz="2032" b="1" spc="85" dirty="0">
                <a:solidFill>
                  <a:schemeClr val="accent1">
                    <a:lumMod val="75000"/>
                  </a:schemeClr>
                </a:solidFill>
                <a:cs typeface="Calibri"/>
              </a:rPr>
              <a:t>de operadores</a:t>
            </a:r>
          </a:p>
        </p:txBody>
      </p:sp>
      <p:sp>
        <p:nvSpPr>
          <p:cNvPr id="24" name="CuadroTexto 23"/>
          <p:cNvSpPr txBox="1"/>
          <p:nvPr/>
        </p:nvSpPr>
        <p:spPr>
          <a:xfrm>
            <a:off x="48126" y="5889447"/>
            <a:ext cx="531786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7 de la LGTEL</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7922993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147</a:t>
            </a:fld>
            <a:endParaRPr spc="13"/>
          </a:p>
        </p:txBody>
      </p:sp>
      <p:sp>
        <p:nvSpPr>
          <p:cNvPr id="17" name="Rectangle 2"/>
          <p:cNvSpPr txBox="1">
            <a:spLocks noChangeArrowheads="1"/>
          </p:cNvSpPr>
          <p:nvPr/>
        </p:nvSpPr>
        <p:spPr bwMode="auto">
          <a:xfrm>
            <a:off x="279544" y="842979"/>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Las telecomunicaciones se suministran en un mercado de libre competencia (Arts. 2.1 y 5 LGTEL). Por tanto, </a:t>
            </a:r>
            <a:r>
              <a:rPr lang="es-ES" altLang="es-ES" sz="1600" u="sng" spc="85" dirty="0" smtClean="0">
                <a:solidFill>
                  <a:srgbClr val="001D4D"/>
                </a:solidFill>
              </a:rPr>
              <a:t>si las AAPP suministran </a:t>
            </a:r>
            <a:r>
              <a:rPr lang="es-ES" altLang="es-ES" sz="1600" u="sng" spc="85" dirty="0">
                <a:solidFill>
                  <a:srgbClr val="001D4D"/>
                </a:solidFill>
              </a:rPr>
              <a:t>redes y servicios </a:t>
            </a:r>
            <a:r>
              <a:rPr lang="es-ES" altLang="es-ES" sz="1600" u="sng" spc="85" dirty="0" smtClean="0">
                <a:solidFill>
                  <a:srgbClr val="001D4D"/>
                </a:solidFill>
              </a:rPr>
              <a:t>de </a:t>
            </a:r>
            <a:r>
              <a:rPr lang="es-ES" altLang="es-ES" sz="1600" u="sng" spc="85" dirty="0">
                <a:solidFill>
                  <a:srgbClr val="001D4D"/>
                </a:solidFill>
              </a:rPr>
              <a:t>telecomunicaciones a </a:t>
            </a:r>
            <a:r>
              <a:rPr lang="es-ES" altLang="es-ES" sz="1600" u="sng" spc="85" dirty="0" smtClean="0">
                <a:solidFill>
                  <a:srgbClr val="001D4D"/>
                </a:solidFill>
              </a:rPr>
              <a:t>terceros, deben cumplir algunos requisitos que </a:t>
            </a:r>
            <a:r>
              <a:rPr lang="es-ES" altLang="es-ES" sz="1600" u="sng" spc="85" dirty="0">
                <a:solidFill>
                  <a:srgbClr val="001D4D"/>
                </a:solidFill>
              </a:rPr>
              <a:t>se especifican en el </a:t>
            </a:r>
            <a:r>
              <a:rPr lang="es-ES" altLang="es-ES" sz="1600" b="1" u="sng" spc="85" dirty="0">
                <a:solidFill>
                  <a:srgbClr val="001D4D"/>
                </a:solidFill>
              </a:rPr>
              <a:t>Artículo 13</a:t>
            </a:r>
            <a:r>
              <a:rPr lang="es-ES" altLang="es-ES" sz="1600" b="1" spc="85" dirty="0">
                <a:solidFill>
                  <a:srgbClr val="001D4D"/>
                </a:solidFill>
              </a:rPr>
              <a:t>. Suministro de redes públicas y prestación de servicios de comunicaciones electrónicas en régimen de prestación a terceros por las Administraciones P</a:t>
            </a:r>
            <a:r>
              <a:rPr lang="es-ES" altLang="es-ES" sz="1600" b="1" spc="85" dirty="0" smtClean="0">
                <a:solidFill>
                  <a:srgbClr val="001D4D"/>
                </a:solidFill>
              </a:rPr>
              <a:t>úblicas</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redes públicas o la prestación de servicios de comunicaciones electrónicas disponibles al público por operadores </a:t>
            </a:r>
            <a:r>
              <a:rPr lang="es-ES" altLang="es-ES" sz="1600" u="sng" spc="85" dirty="0" smtClean="0">
                <a:solidFill>
                  <a:srgbClr val="001D4D"/>
                </a:solidFill>
              </a:rPr>
              <a:t>controlados directa o indirectamente por AAPP </a:t>
            </a:r>
            <a:r>
              <a:rPr lang="es-ES" altLang="es-ES" sz="1600" u="sng" spc="85" dirty="0">
                <a:solidFill>
                  <a:srgbClr val="001D4D"/>
                </a:solidFill>
              </a:rPr>
              <a:t>se regirá de manera específica por lo dispuesto en el presente </a:t>
            </a:r>
            <a:r>
              <a:rPr lang="es-ES" altLang="es-ES" sz="1600" u="sng" spc="85" dirty="0" smtClean="0">
                <a:solidFill>
                  <a:srgbClr val="001D4D"/>
                </a:solidFill>
              </a:rPr>
              <a:t>artículo</a:t>
            </a:r>
            <a:r>
              <a:rPr lang="es-ES" altLang="es-ES" sz="1600" spc="85" dirty="0" smtClean="0">
                <a:solidFill>
                  <a:srgbClr val="001D4D"/>
                </a:solidFill>
              </a:rPr>
              <a:t> (Art. 13.1).</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z="1600" spc="85" dirty="0" smtClean="0">
                <a:solidFill>
                  <a:srgbClr val="001D4D"/>
                </a:solidFill>
              </a:rPr>
              <a:t>AAPP </a:t>
            </a:r>
            <a:r>
              <a:rPr lang="es-ES" altLang="es-ES" sz="1600" u="sng" spc="85" dirty="0">
                <a:solidFill>
                  <a:srgbClr val="001D4D"/>
                </a:solidFill>
              </a:rPr>
              <a:t>se realizará dando cumplimiento al </a:t>
            </a:r>
            <a:r>
              <a:rPr lang="es-ES" altLang="es-ES" sz="1600" b="1" u="sng" spc="85" dirty="0">
                <a:solidFill>
                  <a:srgbClr val="001D4D"/>
                </a:solidFill>
              </a:rPr>
              <a:t>principio de inversor privado</a:t>
            </a:r>
            <a:r>
              <a:rPr lang="es-ES" altLang="es-ES" sz="1600" u="sng" spc="85" dirty="0">
                <a:solidFill>
                  <a:srgbClr val="001D4D"/>
                </a:solidFill>
              </a:rPr>
              <a:t>, con la debida separación de cuentas, con arreglo a los principios de neutralidad, transparencia, </a:t>
            </a:r>
            <a:r>
              <a:rPr lang="es-ES" altLang="es-ES" sz="1600" b="1" u="sng" spc="85" dirty="0">
                <a:solidFill>
                  <a:srgbClr val="001D4D"/>
                </a:solidFill>
              </a:rPr>
              <a:t>no distorsión de la competencia y no discriminación</a:t>
            </a:r>
            <a:r>
              <a:rPr lang="es-ES" altLang="es-ES" sz="1600" u="sng" spc="85" dirty="0">
                <a:solidFill>
                  <a:srgbClr val="001D4D"/>
                </a:solidFill>
              </a:rPr>
              <a:t>, y cumpliendo con la normativa sobre ayudas de Estado</a:t>
            </a:r>
            <a:r>
              <a:rPr lang="es-ES" altLang="es-ES" sz="1600" spc="85" dirty="0">
                <a:solidFill>
                  <a:srgbClr val="001D4D"/>
                </a:solidFill>
              </a:rPr>
              <a:t> a que se refieren los artículos 107 y 108 del Tratado de Funcionamiento de la Unión </a:t>
            </a:r>
            <a:r>
              <a:rPr lang="es-ES" altLang="es-ES" sz="1600" spc="85" dirty="0" smtClean="0">
                <a:solidFill>
                  <a:srgbClr val="001D4D"/>
                </a:solidFill>
              </a:rPr>
              <a:t>Europea (Art. 13.2).</a:t>
            </a:r>
            <a:endParaRPr lang="es-ES" altLang="es-ES" sz="16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13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389618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148</a:t>
            </a:fld>
            <a:endParaRPr spc="13"/>
          </a:p>
        </p:txBody>
      </p:sp>
      <p:sp>
        <p:nvSpPr>
          <p:cNvPr id="17" name="Rectangle 2"/>
          <p:cNvSpPr txBox="1">
            <a:spLocks noChangeArrowheads="1"/>
          </p:cNvSpPr>
          <p:nvPr/>
        </p:nvSpPr>
        <p:spPr bwMode="auto">
          <a:xfrm>
            <a:off x="279544" y="1054496"/>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z="1600" b="1" spc="85" dirty="0" smtClean="0">
                <a:solidFill>
                  <a:srgbClr val="001D4D"/>
                </a:solidFill>
              </a:rPr>
              <a:t>AAPP </a:t>
            </a:r>
            <a:r>
              <a:rPr lang="es-ES" altLang="es-ES" sz="1600" b="1" spc="85" dirty="0">
                <a:solidFill>
                  <a:srgbClr val="001D4D"/>
                </a:solidFill>
              </a:rPr>
              <a:t>deberán llevarse a cabo en las condiciones establecidas en el artículo </a:t>
            </a:r>
            <a:r>
              <a:rPr lang="es-ES" altLang="es-ES" sz="1600" b="1" spc="85" dirty="0" smtClean="0">
                <a:solidFill>
                  <a:srgbClr val="001D4D"/>
                </a:solidFill>
              </a:rPr>
              <a:t>8 de la LGTEL </a:t>
            </a:r>
            <a:r>
              <a:rPr lang="es-ES" altLang="es-ES" sz="1600" b="1" spc="85" dirty="0">
                <a:solidFill>
                  <a:srgbClr val="001D4D"/>
                </a:solidFill>
              </a:rPr>
              <a:t>y, en particular, </a:t>
            </a:r>
            <a:r>
              <a:rPr lang="es-ES" altLang="es-ES" sz="1600" b="1" spc="85" dirty="0" smtClean="0">
                <a:solidFill>
                  <a:srgbClr val="001D4D"/>
                </a:solidFill>
              </a:rPr>
              <a:t>con </a:t>
            </a:r>
            <a:r>
              <a:rPr lang="es-ES" altLang="es-ES" sz="1600" b="1" spc="85" dirty="0">
                <a:solidFill>
                  <a:srgbClr val="001D4D"/>
                </a:solidFill>
              </a:rPr>
              <a:t>las siguientes condiciones </a:t>
            </a:r>
            <a:r>
              <a:rPr lang="es-ES" altLang="es-ES" sz="1600" b="1" spc="85" dirty="0" smtClean="0">
                <a:solidFill>
                  <a:srgbClr val="001D4D"/>
                </a:solidFill>
              </a:rPr>
              <a:t>(Art. 13.4)</a:t>
            </a:r>
            <a:r>
              <a:rPr lang="es-ES" altLang="es-ES" sz="1600"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Los </a:t>
            </a:r>
            <a:r>
              <a:rPr lang="es-ES" altLang="es-ES" sz="1600" u="sng" spc="85" dirty="0">
                <a:solidFill>
                  <a:srgbClr val="001D4D"/>
                </a:solidFill>
              </a:rPr>
              <a:t>operadores tienen reconocido directamente el derecho a acceder</a:t>
            </a:r>
            <a:r>
              <a:rPr lang="es-ES" altLang="es-ES" sz="1600" spc="85" dirty="0">
                <a:solidFill>
                  <a:srgbClr val="001D4D"/>
                </a:solidFill>
              </a:rPr>
              <a:t> en condiciones neutrales, objetivas, transparentes, equitativas y no discriminatorias a las infraestructuras y recursos asociados utilizados por los operadores controlados directa o indirectamente por </a:t>
            </a:r>
            <a:r>
              <a:rPr lang="es-ES" altLang="es-ES" sz="1600" spc="85" dirty="0" smtClean="0">
                <a:solidFill>
                  <a:srgbClr val="001D4D"/>
                </a:solidFill>
              </a:rPr>
              <a:t>AAPP.</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Los </a:t>
            </a:r>
            <a:r>
              <a:rPr lang="es-ES" altLang="es-ES" sz="1600" u="sng" spc="85" dirty="0">
                <a:solidFill>
                  <a:srgbClr val="001D4D"/>
                </a:solidFill>
              </a:rPr>
              <a:t>operadores tienen reconocido directamente el derecho de uso compartido</a:t>
            </a:r>
            <a:r>
              <a:rPr lang="es-ES" altLang="es-ES" sz="1600" spc="85" dirty="0">
                <a:solidFill>
                  <a:srgbClr val="001D4D"/>
                </a:solidFill>
              </a:rPr>
              <a:t> de las infraestructuras de red de comunicaciones electrónicas y sus recursos asociados instaladas por los operadores controlados directa o indirectamente por </a:t>
            </a:r>
            <a:r>
              <a:rPr lang="es-ES" altLang="es-ES" sz="1600" spc="85" dirty="0" smtClean="0">
                <a:solidFill>
                  <a:srgbClr val="001D4D"/>
                </a:solidFill>
              </a:rPr>
              <a:t>AAPP </a:t>
            </a:r>
            <a:r>
              <a:rPr lang="es-ES" altLang="es-ES" sz="1600" spc="85" dirty="0">
                <a:solidFill>
                  <a:srgbClr val="001D4D"/>
                </a:solidFill>
              </a:rPr>
              <a:t>en condiciones neutrales, objetivas, transparentes, equitativas y no </a:t>
            </a:r>
            <a:r>
              <a:rPr lang="es-ES" altLang="es-ES" sz="1600" spc="85" dirty="0" smtClean="0">
                <a:solidFill>
                  <a:srgbClr val="001D4D"/>
                </a:solidFill>
              </a:rPr>
              <a:t>discriminatorias.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Las AAPP deberán </a:t>
            </a:r>
            <a:r>
              <a:rPr lang="es-ES" altLang="es-ES" sz="1600" spc="85" dirty="0">
                <a:solidFill>
                  <a:srgbClr val="001D4D"/>
                </a:solidFill>
              </a:rPr>
              <a:t>mantener una </a:t>
            </a:r>
            <a:r>
              <a:rPr lang="es-ES" altLang="es-ES" sz="1600" u="sng" spc="85" dirty="0">
                <a:solidFill>
                  <a:srgbClr val="001D4D"/>
                </a:solidFill>
              </a:rPr>
              <a:t>separación estructural entre dichos operadores y los órganos encargados de la regulación y gestión de los derechos de utilización del dominio público </a:t>
            </a:r>
            <a:r>
              <a:rPr lang="es-ES" altLang="es-ES" sz="1600" u="sng" spc="85" dirty="0" smtClean="0">
                <a:solidFill>
                  <a:srgbClr val="001D4D"/>
                </a:solidFill>
              </a:rPr>
              <a:t>correspondiente</a:t>
            </a:r>
            <a:r>
              <a:rPr lang="es-ES" altLang="es-ES" sz="16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Tree>
    <p:extLst>
      <p:ext uri="{BB962C8B-B14F-4D97-AF65-F5344CB8AC3E}">
        <p14:creationId xmlns:p14="http://schemas.microsoft.com/office/powerpoint/2010/main" val="30460843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149</a:t>
            </a:fld>
            <a:endParaRPr spc="13"/>
          </a:p>
        </p:txBody>
      </p:sp>
      <p:sp>
        <p:nvSpPr>
          <p:cNvPr id="17" name="Rectangle 2"/>
          <p:cNvSpPr txBox="1">
            <a:spLocks noChangeArrowheads="1"/>
          </p:cNvSpPr>
          <p:nvPr/>
        </p:nvSpPr>
        <p:spPr bwMode="auto">
          <a:xfrm>
            <a:off x="232140" y="1108611"/>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destacan aspectos relevantes contenidos en el Artículo 13 de la LGTEL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Dos excepciones </a:t>
            </a:r>
            <a:r>
              <a:rPr lang="es-ES" altLang="es-ES" sz="1600" b="1" spc="85" dirty="0">
                <a:solidFill>
                  <a:srgbClr val="001D4D"/>
                </a:solidFill>
              </a:rPr>
              <a:t>respecto </a:t>
            </a:r>
            <a:r>
              <a:rPr lang="es-ES" altLang="es-ES" sz="1600" b="1" spc="85" dirty="0" smtClean="0">
                <a:solidFill>
                  <a:srgbClr val="001D4D"/>
                </a:solidFill>
              </a:rPr>
              <a:t>a cumplir el </a:t>
            </a:r>
            <a:r>
              <a:rPr lang="es-ES" altLang="es-ES" sz="1600" b="1" spc="85" dirty="0">
                <a:solidFill>
                  <a:srgbClr val="001D4D"/>
                </a:solidFill>
              </a:rPr>
              <a:t>principio de inversor privado </a:t>
            </a:r>
            <a:r>
              <a:rPr lang="es-ES" altLang="es-ES" sz="1600" b="1" spc="85" dirty="0" smtClean="0">
                <a:solidFill>
                  <a:srgbClr val="001D4D"/>
                </a:solidFill>
              </a:rPr>
              <a:t>o la comunicación al </a:t>
            </a:r>
            <a:r>
              <a:rPr lang="es-ES" altLang="es-ES" sz="1600" b="1" spc="85" dirty="0">
                <a:solidFill>
                  <a:srgbClr val="001D4D"/>
                </a:solidFill>
              </a:rPr>
              <a:t>Registro de operadores</a:t>
            </a:r>
            <a:r>
              <a:rPr lang="es-ES" altLang="es-ES" sz="1600" spc="85" dirty="0">
                <a:solidFill>
                  <a:srgbClr val="001D4D"/>
                </a:solidFill>
              </a:rPr>
              <a:t>:</a:t>
            </a:r>
            <a:endParaRPr lang="es-ES" altLang="es-ES" sz="1600" spc="85" dirty="0" smtClean="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Si </a:t>
            </a:r>
            <a:r>
              <a:rPr lang="es-ES" altLang="es-ES" sz="1600" spc="85" dirty="0">
                <a:solidFill>
                  <a:srgbClr val="001D4D"/>
                </a:solidFill>
              </a:rPr>
              <a:t>los órganos competentes de las </a:t>
            </a:r>
            <a:r>
              <a:rPr lang="es-ES" altLang="es-ES" sz="1600" spc="85" dirty="0" smtClean="0">
                <a:solidFill>
                  <a:srgbClr val="001D4D"/>
                </a:solidFill>
              </a:rPr>
              <a:t>AAPP </a:t>
            </a:r>
            <a:r>
              <a:rPr lang="es-ES" altLang="es-ES" sz="1600" spc="85" dirty="0">
                <a:solidFill>
                  <a:srgbClr val="001D4D"/>
                </a:solidFill>
              </a:rPr>
              <a:t>y entidades dependientes de ellas </a:t>
            </a:r>
            <a:r>
              <a:rPr lang="es-ES" altLang="es-ES" sz="1600" spc="85" dirty="0" smtClean="0">
                <a:solidFill>
                  <a:srgbClr val="001D4D"/>
                </a:solidFill>
              </a:rPr>
              <a:t>llevan a cabo la </a:t>
            </a:r>
            <a:r>
              <a:rPr lang="es-ES" altLang="es-ES" sz="1600" u="sng" spc="85" dirty="0" smtClean="0">
                <a:solidFill>
                  <a:srgbClr val="001D4D"/>
                </a:solidFill>
              </a:rPr>
              <a:t>difusión a </a:t>
            </a:r>
            <a:r>
              <a:rPr lang="es-ES" altLang="es-ES" sz="1600" u="sng" spc="85" dirty="0">
                <a:solidFill>
                  <a:srgbClr val="001D4D"/>
                </a:solidFill>
              </a:rPr>
              <a:t>los ciudadanos </a:t>
            </a:r>
            <a:r>
              <a:rPr lang="es-ES" altLang="es-ES" sz="1600" u="sng" spc="85" dirty="0" smtClean="0">
                <a:solidFill>
                  <a:srgbClr val="001D4D"/>
                </a:solidFill>
              </a:rPr>
              <a:t>del </a:t>
            </a:r>
            <a:r>
              <a:rPr lang="es-ES" altLang="es-ES" sz="1600" u="sng" spc="85" dirty="0">
                <a:solidFill>
                  <a:srgbClr val="001D4D"/>
                </a:solidFill>
              </a:rPr>
              <a:t>servicio de televisión digital en zonas donde </a:t>
            </a:r>
            <a:r>
              <a:rPr lang="es-ES" altLang="es-ES" sz="1600" b="1" u="sng" spc="85" dirty="0">
                <a:solidFill>
                  <a:srgbClr val="001D4D"/>
                </a:solidFill>
              </a:rPr>
              <a:t>no exista cobertura </a:t>
            </a:r>
            <a:r>
              <a:rPr lang="es-ES" altLang="es-ES" sz="1600" b="1" u="sng" spc="85" dirty="0" smtClean="0">
                <a:solidFill>
                  <a:srgbClr val="001D4D"/>
                </a:solidFill>
              </a:rPr>
              <a:t>de </a:t>
            </a:r>
            <a:r>
              <a:rPr lang="es-ES" altLang="es-ES" sz="1600" b="1" u="sng" spc="85" dirty="0">
                <a:solidFill>
                  <a:srgbClr val="001D4D"/>
                </a:solidFill>
              </a:rPr>
              <a:t>televisión digital terrestre</a:t>
            </a:r>
            <a:r>
              <a:rPr lang="es-ES" altLang="es-ES" sz="1600" spc="85" dirty="0">
                <a:solidFill>
                  <a:srgbClr val="001D4D"/>
                </a:solidFill>
              </a:rPr>
              <a:t>, </a:t>
            </a:r>
            <a:r>
              <a:rPr lang="es-ES" altLang="es-ES" sz="1600" u="sng" spc="85" dirty="0">
                <a:solidFill>
                  <a:srgbClr val="001D4D"/>
                </a:solidFill>
              </a:rPr>
              <a:t>se considera que se produce una situación de fallo de mercado</a:t>
            </a:r>
            <a:r>
              <a:rPr lang="es-ES" altLang="es-ES" sz="1600" spc="85" dirty="0">
                <a:solidFill>
                  <a:srgbClr val="001D4D"/>
                </a:solidFill>
              </a:rPr>
              <a:t>. </a:t>
            </a:r>
            <a:r>
              <a:rPr lang="es-ES" altLang="es-ES" sz="1600" u="sng" spc="85" dirty="0">
                <a:solidFill>
                  <a:srgbClr val="001D4D"/>
                </a:solidFill>
              </a:rPr>
              <a:t>Por ello, estas iniciativas </a:t>
            </a:r>
            <a:r>
              <a:rPr lang="es-ES" altLang="es-ES" sz="1600" b="1" u="sng" spc="85" dirty="0">
                <a:solidFill>
                  <a:srgbClr val="001D4D"/>
                </a:solidFill>
              </a:rPr>
              <a:t>no deben sujetarse al principio de inversor privado ni deben comunicarse al Registro de operadores</a:t>
            </a:r>
            <a:r>
              <a:rPr lang="es-ES" altLang="es-ES" sz="1600" spc="85" dirty="0">
                <a:solidFill>
                  <a:srgbClr val="001D4D"/>
                </a:solidFill>
              </a:rPr>
              <a:t>, </a:t>
            </a:r>
            <a:r>
              <a:rPr lang="es-ES" altLang="es-ES" sz="1600" b="1" u="sng" spc="85" dirty="0">
                <a:solidFill>
                  <a:srgbClr val="001D4D"/>
                </a:solidFill>
              </a:rPr>
              <a:t>salvo que</a:t>
            </a:r>
            <a:r>
              <a:rPr lang="es-ES" altLang="es-ES" sz="1600" b="1" spc="85" dirty="0">
                <a:solidFill>
                  <a:srgbClr val="001D4D"/>
                </a:solidFill>
              </a:rPr>
              <a:t> </a:t>
            </a:r>
            <a:r>
              <a:rPr lang="es-ES" altLang="es-ES" sz="1600" spc="85" dirty="0">
                <a:solidFill>
                  <a:srgbClr val="001D4D"/>
                </a:solidFill>
              </a:rPr>
              <a:t>la red </a:t>
            </a:r>
            <a:r>
              <a:rPr lang="es-ES" altLang="es-ES" sz="1600" spc="85" dirty="0" smtClean="0">
                <a:solidFill>
                  <a:srgbClr val="001D4D"/>
                </a:solidFill>
              </a:rPr>
              <a:t>se </a:t>
            </a:r>
            <a:r>
              <a:rPr lang="es-ES" altLang="es-ES" sz="1600" spc="85" dirty="0">
                <a:solidFill>
                  <a:srgbClr val="001D4D"/>
                </a:solidFill>
              </a:rPr>
              <a:t>ponga a disposición de terceros, a título oneroso o gratuito, o que a través de la misma se presten otros servicios disponibles al público distintos del </a:t>
            </a:r>
            <a:r>
              <a:rPr lang="es-ES" altLang="es-ES" sz="1600" spc="85" dirty="0" smtClean="0">
                <a:solidFill>
                  <a:srgbClr val="001D4D"/>
                </a:solidFill>
              </a:rPr>
              <a:t>servicio </a:t>
            </a:r>
            <a:r>
              <a:rPr lang="es-ES" altLang="es-ES" sz="1600" spc="85" dirty="0">
                <a:solidFill>
                  <a:srgbClr val="001D4D"/>
                </a:solidFill>
              </a:rPr>
              <a:t>de televisión </a:t>
            </a:r>
            <a:r>
              <a:rPr lang="es-ES" altLang="es-ES" sz="1600" spc="85" dirty="0" smtClean="0">
                <a:solidFill>
                  <a:srgbClr val="001D4D"/>
                </a:solidFill>
              </a:rPr>
              <a:t>digital, en cuyo caso aplica lo regulado en este artículo (Art. 13.2).</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instalación y explotación de </a:t>
            </a:r>
            <a:r>
              <a:rPr lang="es-ES" altLang="es-ES" sz="1600" spc="85" dirty="0" smtClean="0">
                <a:solidFill>
                  <a:srgbClr val="001D4D"/>
                </a:solidFill>
              </a:rPr>
              <a:t>redes, por </a:t>
            </a:r>
            <a:r>
              <a:rPr lang="es-ES" altLang="es-ES" sz="1600" spc="85" dirty="0">
                <a:solidFill>
                  <a:srgbClr val="001D4D"/>
                </a:solidFill>
              </a:rPr>
              <a:t>parte de </a:t>
            </a:r>
            <a:r>
              <a:rPr lang="es-ES" altLang="es-ES" sz="1600" spc="85" dirty="0" smtClean="0">
                <a:solidFill>
                  <a:srgbClr val="001D4D"/>
                </a:solidFill>
              </a:rPr>
              <a:t>AAPP, </a:t>
            </a:r>
            <a:r>
              <a:rPr lang="es-ES" altLang="es-ES" sz="1600" spc="85" dirty="0">
                <a:solidFill>
                  <a:srgbClr val="001D4D"/>
                </a:solidFill>
              </a:rPr>
              <a:t>que se lleve a cabo en el marco de programas de ayudas otorgadas directamente por la Comisión Europea y sus Servicios o entidades se regirá en exclusiva por el instrumento que regule el otorgamiento de las ayudas y el resto de normativa europea, </a:t>
            </a:r>
            <a:r>
              <a:rPr lang="es-ES" altLang="es-ES" sz="1600" b="1" u="sng" spc="85" dirty="0">
                <a:solidFill>
                  <a:srgbClr val="001D4D"/>
                </a:solidFill>
              </a:rPr>
              <a:t>no siendo necesaria la inscripción de la Administración </a:t>
            </a:r>
            <a:r>
              <a:rPr lang="es-ES" altLang="es-ES" sz="1600" b="1" u="sng" spc="85" dirty="0" smtClean="0">
                <a:solidFill>
                  <a:srgbClr val="001D4D"/>
                </a:solidFill>
              </a:rPr>
              <a:t>pública </a:t>
            </a:r>
            <a:r>
              <a:rPr lang="es-ES" altLang="es-ES" sz="1600" b="1" u="sng" spc="85" dirty="0">
                <a:solidFill>
                  <a:srgbClr val="001D4D"/>
                </a:solidFill>
              </a:rPr>
              <a:t>en el Registro de operadores</a:t>
            </a:r>
            <a:r>
              <a:rPr lang="es-ES" altLang="es-ES" sz="1600" spc="85" dirty="0" smtClean="0">
                <a:solidFill>
                  <a:srgbClr val="001D4D"/>
                </a:solidFill>
              </a:rPr>
              <a:t>. </a:t>
            </a:r>
            <a:r>
              <a:rPr lang="es-ES" altLang="es-ES" sz="1600" u="sng" spc="85" dirty="0">
                <a:solidFill>
                  <a:srgbClr val="001D4D"/>
                </a:solidFill>
              </a:rPr>
              <a:t>Ejemplo</a:t>
            </a:r>
            <a:r>
              <a:rPr lang="es-ES" altLang="es-ES" sz="1600" spc="85" dirty="0">
                <a:solidFill>
                  <a:srgbClr val="001D4D"/>
                </a:solidFill>
              </a:rPr>
              <a:t>: caso de los proyectos de la iniciativa </a:t>
            </a:r>
            <a:r>
              <a:rPr lang="es-ES" altLang="es-ES" sz="1600" spc="85" dirty="0" smtClean="0">
                <a:solidFill>
                  <a:srgbClr val="001D4D"/>
                </a:solidFill>
              </a:rPr>
              <a:t>WIFI4EU.</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149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77567" y="53734"/>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Suministro </a:t>
            </a:r>
            <a:r>
              <a:rPr lang="es-ES" sz="2032" b="1" spc="85" dirty="0">
                <a:solidFill>
                  <a:schemeClr val="accent1">
                    <a:lumMod val="75000"/>
                  </a:schemeClr>
                </a:solidFill>
                <a:cs typeface="Calibri"/>
              </a:rPr>
              <a:t>de redes y servicios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telecomunicaciones a terceros</a:t>
            </a:r>
          </a:p>
        </p:txBody>
      </p:sp>
    </p:spTree>
    <p:extLst>
      <p:ext uri="{BB962C8B-B14F-4D97-AF65-F5344CB8AC3E}">
        <p14:creationId xmlns:p14="http://schemas.microsoft.com/office/powerpoint/2010/main" val="3483222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a:t>
            </a:fld>
            <a:endParaRPr spc="13"/>
          </a:p>
        </p:txBody>
      </p:sp>
      <p:sp>
        <p:nvSpPr>
          <p:cNvPr id="17" name="Rectangle 2"/>
          <p:cNvSpPr txBox="1">
            <a:spLocks noChangeArrowheads="1"/>
          </p:cNvSpPr>
          <p:nvPr/>
        </p:nvSpPr>
        <p:spPr bwMode="auto">
          <a:xfrm>
            <a:off x="304088" y="943649"/>
            <a:ext cx="11518013" cy="5144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t>Sigue aplicando la modificación </a:t>
            </a:r>
            <a:r>
              <a:rPr lang="es-ES" altLang="es-ES" sz="2000" spc="85" dirty="0" smtClean="0"/>
              <a:t>del </a:t>
            </a:r>
            <a:r>
              <a:rPr lang="es-ES" altLang="es-ES" sz="2000" b="1" i="1" spc="85" dirty="0" smtClean="0">
                <a:solidFill>
                  <a:srgbClr val="001D4D"/>
                </a:solidFill>
                <a:hlinkClick r:id="rId5"/>
              </a:rPr>
              <a:t>Real decreto-ley 1/1998</a:t>
            </a:r>
            <a:r>
              <a:rPr lang="es-ES" altLang="es-ES" sz="2000" b="1" i="1" spc="85" dirty="0" smtClean="0">
                <a:solidFill>
                  <a:srgbClr val="001D4D"/>
                </a:solidFill>
              </a:rPr>
              <a:t>, </a:t>
            </a:r>
            <a:r>
              <a:rPr lang="es-ES" altLang="es-ES" sz="2000" b="1" i="1" spc="85" dirty="0">
                <a:solidFill>
                  <a:srgbClr val="001D4D"/>
                </a:solidFill>
              </a:rPr>
              <a:t>de 27 de febrero, sobre infraestructuras comunes en los edificios para el acceso a los servicios de </a:t>
            </a:r>
            <a:r>
              <a:rPr lang="es-ES" altLang="es-ES" sz="2000" b="1" i="1" spc="85" dirty="0" smtClean="0">
                <a:solidFill>
                  <a:srgbClr val="001D4D"/>
                </a:solidFill>
              </a:rPr>
              <a:t>telecomunicación</a:t>
            </a:r>
            <a:r>
              <a:rPr lang="es-ES" altLang="es-ES" sz="2000" spc="85" dirty="0" smtClean="0">
                <a:solidFill>
                  <a:srgbClr val="001D4D"/>
                </a:solidFill>
              </a:rPr>
              <a:t>: «se </a:t>
            </a:r>
            <a:r>
              <a:rPr lang="es-ES" altLang="es-ES" sz="2000" spc="85" dirty="0">
                <a:solidFill>
                  <a:srgbClr val="001D4D"/>
                </a:solidFill>
              </a:rPr>
              <a:t>modifica el apartado 1 del artículo 3 del </a:t>
            </a:r>
            <a:r>
              <a:rPr lang="es-ES" altLang="es-ES" sz="2000" spc="85" dirty="0">
                <a:solidFill>
                  <a:srgbClr val="001D4D"/>
                </a:solidFill>
                <a:hlinkClick r:id="rId5"/>
              </a:rPr>
              <a:t>real decreto-ley 1/1998</a:t>
            </a:r>
            <a:r>
              <a:rPr lang="es-ES" altLang="es-ES" sz="2000" spc="85" dirty="0">
                <a:solidFill>
                  <a:srgbClr val="001D4D"/>
                </a:solidFill>
              </a:rPr>
              <a:t>, de 27 de febrero, sobre infraestructuras comunes en los edificios para el acceso a los servicios de telecomunicación, que queda redactado en los siguientes términos:</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1</a:t>
            </a:r>
            <a:r>
              <a:rPr lang="es-ES" altLang="es-ES" sz="2000" spc="85" dirty="0">
                <a:solidFill>
                  <a:srgbClr val="001D4D"/>
                </a:solidFill>
              </a:rPr>
              <a:t>. </a:t>
            </a:r>
            <a:r>
              <a:rPr lang="es-ES" altLang="es-ES" sz="2000" u="sng" spc="85" dirty="0">
                <a:solidFill>
                  <a:srgbClr val="001D4D"/>
                </a:solidFill>
              </a:rPr>
              <a:t>A partir de la fecha de entrada en vigor del presente </a:t>
            </a:r>
            <a:r>
              <a:rPr lang="es-ES" altLang="es-ES" sz="2000" u="sng" spc="85" dirty="0" smtClean="0">
                <a:solidFill>
                  <a:srgbClr val="001D4D"/>
                </a:solidFill>
              </a:rPr>
              <a:t>real decreto-ley</a:t>
            </a:r>
            <a:r>
              <a:rPr lang="es-ES" altLang="es-ES" sz="2000" u="sng" spc="85" dirty="0">
                <a:solidFill>
                  <a:srgbClr val="001D4D"/>
                </a:solidFill>
              </a:rPr>
              <a:t>, no se concederá autorización para la construcción </a:t>
            </a:r>
            <a:r>
              <a:rPr lang="es-ES" altLang="es-ES" sz="2000" u="sng" spc="85" dirty="0" smtClean="0">
                <a:solidFill>
                  <a:srgbClr val="001D4D"/>
                </a:solidFill>
              </a:rPr>
              <a:t>o rehabilitación </a:t>
            </a:r>
            <a:r>
              <a:rPr lang="es-ES" altLang="es-ES" sz="2000" u="sng" spc="85" dirty="0">
                <a:solidFill>
                  <a:srgbClr val="001D4D"/>
                </a:solidFill>
              </a:rPr>
              <a:t>integral de ningún edificio de los referidos en </a:t>
            </a:r>
            <a:r>
              <a:rPr lang="es-ES" altLang="es-ES" sz="2000" u="sng" spc="85" dirty="0" smtClean="0">
                <a:solidFill>
                  <a:srgbClr val="001D4D"/>
                </a:solidFill>
              </a:rPr>
              <a:t>el artículo </a:t>
            </a:r>
            <a:r>
              <a:rPr lang="es-ES" altLang="es-ES" sz="2000" u="sng" spc="85" dirty="0">
                <a:solidFill>
                  <a:srgbClr val="001D4D"/>
                </a:solidFill>
              </a:rPr>
              <a:t>2, si al correspondiente proyecto arquitectónico no se </a:t>
            </a:r>
            <a:r>
              <a:rPr lang="es-ES" altLang="es-ES" sz="2000" u="sng" spc="85" dirty="0" smtClean="0">
                <a:solidFill>
                  <a:srgbClr val="001D4D"/>
                </a:solidFill>
              </a:rPr>
              <a:t>une el </a:t>
            </a:r>
            <a:r>
              <a:rPr lang="es-ES" altLang="es-ES" sz="2000" u="sng" spc="85" dirty="0">
                <a:solidFill>
                  <a:srgbClr val="001D4D"/>
                </a:solidFill>
              </a:rPr>
              <a:t>que prevea la instalación de una infraestructura común </a:t>
            </a:r>
            <a:r>
              <a:rPr lang="es-ES" altLang="es-ES" sz="2000" u="sng" spc="85" dirty="0" smtClean="0">
                <a:solidFill>
                  <a:srgbClr val="001D4D"/>
                </a:solidFill>
              </a:rPr>
              <a:t>propia</a:t>
            </a:r>
            <a:r>
              <a:rPr lang="es-ES" altLang="es-ES" sz="2000" spc="85" dirty="0" smtClean="0">
                <a:solidFill>
                  <a:srgbClr val="001D4D"/>
                </a:solidFill>
              </a:rPr>
              <a:t>. Esta </a:t>
            </a:r>
            <a:r>
              <a:rPr lang="es-ES" altLang="es-ES" sz="2000" spc="85" dirty="0">
                <a:solidFill>
                  <a:srgbClr val="001D4D"/>
                </a:solidFill>
              </a:rPr>
              <a:t>infraestructura deberá reunir las condiciones </a:t>
            </a:r>
            <a:r>
              <a:rPr lang="es-ES" altLang="es-ES" sz="2000" spc="85" dirty="0" smtClean="0">
                <a:solidFill>
                  <a:srgbClr val="001D4D"/>
                </a:solidFill>
              </a:rPr>
              <a:t>técnicas adecuadas </a:t>
            </a:r>
            <a:r>
              <a:rPr lang="es-ES" altLang="es-ES" sz="2000" spc="85" dirty="0">
                <a:solidFill>
                  <a:srgbClr val="001D4D"/>
                </a:solidFill>
              </a:rPr>
              <a:t>para cumplir, al menos, las funciones indicadas en </a:t>
            </a:r>
            <a:r>
              <a:rPr lang="es-ES" altLang="es-ES" sz="2000" spc="85" dirty="0" smtClean="0">
                <a:solidFill>
                  <a:srgbClr val="001D4D"/>
                </a:solidFill>
              </a:rPr>
              <a:t>el artículo </a:t>
            </a:r>
            <a:r>
              <a:rPr lang="es-ES" altLang="es-ES" sz="2000" spc="85" dirty="0">
                <a:solidFill>
                  <a:srgbClr val="001D4D"/>
                </a:solidFill>
              </a:rPr>
              <a:t>1.2 de este real decreto-ley, sin perjuicio de los que </a:t>
            </a:r>
            <a:r>
              <a:rPr lang="es-ES" altLang="es-ES" sz="2000" spc="85" dirty="0" smtClean="0">
                <a:solidFill>
                  <a:srgbClr val="001D4D"/>
                </a:solidFill>
              </a:rPr>
              <a:t>se determine </a:t>
            </a:r>
            <a:r>
              <a:rPr lang="es-ES" altLang="es-ES" sz="2000" spc="85" dirty="0">
                <a:solidFill>
                  <a:srgbClr val="001D4D"/>
                </a:solidFill>
              </a:rPr>
              <a:t>en las normas que, en cada momento, se dicten en </a:t>
            </a:r>
            <a:r>
              <a:rPr lang="es-ES" altLang="es-ES" sz="2000" spc="85" dirty="0" smtClean="0">
                <a:solidFill>
                  <a:srgbClr val="001D4D"/>
                </a:solidFill>
              </a:rPr>
              <a:t>su desarrollo</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 instalación de la infraestructura regulada en este </a:t>
            </a:r>
            <a:r>
              <a:rPr lang="es-ES" altLang="es-ES" sz="2000" spc="85" dirty="0" smtClean="0">
                <a:solidFill>
                  <a:srgbClr val="001D4D"/>
                </a:solidFill>
              </a:rPr>
              <a:t>real decreto-ley </a:t>
            </a:r>
            <a:r>
              <a:rPr lang="es-ES" altLang="es-ES" sz="2000" spc="85" dirty="0">
                <a:solidFill>
                  <a:srgbClr val="001D4D"/>
                </a:solidFill>
              </a:rPr>
              <a:t>debe contar con el correspondiente proyecto </a:t>
            </a:r>
            <a:r>
              <a:rPr lang="es-ES" altLang="es-ES" sz="2000" spc="85" dirty="0" smtClean="0">
                <a:solidFill>
                  <a:srgbClr val="001D4D"/>
                </a:solidFill>
              </a:rPr>
              <a:t>técnico, firmado </a:t>
            </a:r>
            <a:r>
              <a:rPr lang="es-ES" altLang="es-ES" sz="2000" spc="85" dirty="0">
                <a:solidFill>
                  <a:srgbClr val="001D4D"/>
                </a:solidFill>
              </a:rPr>
              <a:t>por quien esté en posesión de un título universitario </a:t>
            </a:r>
            <a:r>
              <a:rPr lang="es-ES" altLang="es-ES" sz="2000" spc="85" dirty="0" smtClean="0">
                <a:solidFill>
                  <a:srgbClr val="001D4D"/>
                </a:solidFill>
              </a:rPr>
              <a:t>oficial de </a:t>
            </a:r>
            <a:r>
              <a:rPr lang="es-ES" altLang="es-ES" sz="2000" spc="85" dirty="0">
                <a:solidFill>
                  <a:srgbClr val="001D4D"/>
                </a:solidFill>
              </a:rPr>
              <a:t>ingeniero, ingeniero técnico, máster o grado que </a:t>
            </a:r>
            <a:r>
              <a:rPr lang="es-ES" altLang="es-ES" sz="2000" spc="85" dirty="0" smtClean="0">
                <a:solidFill>
                  <a:srgbClr val="001D4D"/>
                </a:solidFill>
              </a:rPr>
              <a:t>tenga competencias </a:t>
            </a:r>
            <a:r>
              <a:rPr lang="es-ES" altLang="es-ES" sz="2000" spc="85" dirty="0">
                <a:solidFill>
                  <a:srgbClr val="001D4D"/>
                </a:solidFill>
              </a:rPr>
              <a:t>sobre la materia en razón del plan de estudios de </a:t>
            </a:r>
            <a:r>
              <a:rPr lang="es-ES" altLang="es-ES" sz="2000" spc="85" dirty="0" smtClean="0">
                <a:solidFill>
                  <a:srgbClr val="001D4D"/>
                </a:solidFill>
              </a:rPr>
              <a:t>la respectiva </a:t>
            </a:r>
            <a:r>
              <a:rPr lang="es-ES" altLang="es-ES" sz="2000" spc="85" dirty="0">
                <a:solidFill>
                  <a:srgbClr val="001D4D"/>
                </a:solidFill>
              </a:rPr>
              <a:t>titulación.</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Mediante real decreto se determinará el contenido mínimo </a:t>
            </a:r>
            <a:r>
              <a:rPr lang="es-ES" altLang="es-ES" sz="2000" spc="85" dirty="0" smtClean="0">
                <a:solidFill>
                  <a:srgbClr val="001D4D"/>
                </a:solidFill>
              </a:rPr>
              <a:t>que debe </a:t>
            </a:r>
            <a:r>
              <a:rPr lang="es-ES" altLang="es-ES" sz="2000" spc="85" dirty="0">
                <a:solidFill>
                  <a:srgbClr val="001D4D"/>
                </a:solidFill>
              </a:rPr>
              <a:t>tener dicho proyecto técnico.»</a:t>
            </a: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18738854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150</a:t>
            </a:fld>
            <a:endParaRPr spc="13"/>
          </a:p>
        </p:txBody>
      </p:sp>
      <p:sp>
        <p:nvSpPr>
          <p:cNvPr id="17" name="Rectangle 2"/>
          <p:cNvSpPr txBox="1">
            <a:spLocks noChangeArrowheads="1"/>
          </p:cNvSpPr>
          <p:nvPr/>
        </p:nvSpPr>
        <p:spPr bwMode="auto">
          <a:xfrm>
            <a:off x="304088" y="107270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instalación y explotación de redes públicas o la prestación de servicios de comunicaciones electrónicas disponibles al público por operadores controlados directa o indirectamente por </a:t>
            </a:r>
            <a:r>
              <a:rPr lang="es-ES" altLang="es-ES" spc="85" dirty="0" smtClean="0">
                <a:solidFill>
                  <a:srgbClr val="001D4D"/>
                </a:solidFill>
              </a:rPr>
              <a:t>AAPP, como con el resto de operadores, </a:t>
            </a:r>
            <a:r>
              <a:rPr lang="es-ES" altLang="es-ES" u="sng" spc="85" dirty="0" smtClean="0">
                <a:solidFill>
                  <a:srgbClr val="001D4D"/>
                </a:solidFill>
              </a:rPr>
              <a:t>conlleva derechos y obligaciones regulados en la LGTEL</a:t>
            </a:r>
            <a:r>
              <a:rPr lang="es-ES" altLang="es-ES" spc="85" dirty="0" smtClean="0">
                <a:solidFill>
                  <a:srgbClr val="001D4D"/>
                </a:solidFill>
              </a:rPr>
              <a:t>. </a:t>
            </a:r>
            <a:r>
              <a:rPr lang="es-ES" altLang="es-ES" u="sng" spc="85" dirty="0" smtClean="0">
                <a:solidFill>
                  <a:srgbClr val="001D4D"/>
                </a:solidFill>
              </a:rPr>
              <a:t>Aunque no es objeto del presente curso tratar en detalle dichos derechos y obligaciones, se mencionan los principales artículos de la LGTEL a tener en cuenta, adicionalmente a los ya mencionados en anteriores transparencias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Título II. Capítulo I. Disposiciones generales: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8</a:t>
            </a:r>
            <a:r>
              <a:rPr lang="es-ES" altLang="es-ES" sz="1600" spc="85" dirty="0">
                <a:solidFill>
                  <a:srgbClr val="001D4D"/>
                </a:solidFill>
              </a:rPr>
              <a:t>. Condiciones para el suministro de redes y prestación de servicios de comunicaciones </a:t>
            </a:r>
            <a:r>
              <a:rPr lang="es-ES" altLang="es-ES" sz="1600" spc="85" dirty="0" smtClean="0">
                <a:solidFill>
                  <a:srgbClr val="001D4D"/>
                </a:solidFill>
              </a:rPr>
              <a:t>electrónicas.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9</a:t>
            </a:r>
            <a:r>
              <a:rPr lang="es-ES" altLang="es-ES" sz="1600" spc="85" dirty="0">
                <a:solidFill>
                  <a:srgbClr val="001D4D"/>
                </a:solidFill>
              </a:rPr>
              <a:t>. Obligaciones de suministro de información</a:t>
            </a:r>
            <a:r>
              <a:rPr lang="es-ES" altLang="es-ES" sz="16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Título II. Capítulo </a:t>
            </a:r>
            <a:r>
              <a:rPr lang="es-ES" altLang="es-ES" spc="85" dirty="0" smtClean="0">
                <a:solidFill>
                  <a:srgbClr val="001D4D"/>
                </a:solidFill>
              </a:rPr>
              <a:t>II. </a:t>
            </a:r>
            <a:r>
              <a:rPr lang="es-ES" altLang="es-ES" spc="85" dirty="0">
                <a:solidFill>
                  <a:srgbClr val="001D4D"/>
                </a:solidFill>
              </a:rPr>
              <a:t>Notificaciones</a:t>
            </a:r>
            <a:r>
              <a:rPr lang="es-ES" altLang="es-ES"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11</a:t>
            </a:r>
            <a:r>
              <a:rPr lang="es-ES" altLang="es-ES" sz="1600" spc="85" dirty="0">
                <a:solidFill>
                  <a:srgbClr val="001D4D"/>
                </a:solidFill>
              </a:rPr>
              <a:t>. Derechos derivados de la </a:t>
            </a:r>
            <a:r>
              <a:rPr lang="es-ES" altLang="es-ES" sz="1600" spc="85" dirty="0" smtClean="0">
                <a:solidFill>
                  <a:srgbClr val="001D4D"/>
                </a:solidFill>
              </a:rPr>
              <a:t>notificación.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rPr>
              <a:t>Artículo </a:t>
            </a:r>
            <a:r>
              <a:rPr lang="es-ES" altLang="es-ES" sz="1600" b="1" spc="85" dirty="0">
                <a:solidFill>
                  <a:srgbClr val="001D4D"/>
                </a:solidFill>
              </a:rPr>
              <a:t>12</a:t>
            </a:r>
            <a:r>
              <a:rPr lang="es-ES" altLang="es-ES" sz="1600" spc="85" dirty="0">
                <a:solidFill>
                  <a:srgbClr val="001D4D"/>
                </a:solidFill>
              </a:rPr>
              <a:t>. Obligaciones derivadas de la notificación</a:t>
            </a:r>
            <a:r>
              <a:rPr lang="es-ES" altLang="es-ES" sz="1600"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1831" y="15286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Derechos </a:t>
            </a:r>
            <a:r>
              <a:rPr lang="es-ES" sz="2032" b="1" spc="85" dirty="0">
                <a:solidFill>
                  <a:schemeClr val="accent1">
                    <a:lumMod val="75000"/>
                  </a:schemeClr>
                </a:solidFill>
                <a:cs typeface="Calibri"/>
              </a:rPr>
              <a:t>y obligaciones como operador</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01434911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151</a:t>
            </a:fld>
            <a:endParaRPr spc="13"/>
          </a:p>
        </p:txBody>
      </p:sp>
      <p:sp>
        <p:nvSpPr>
          <p:cNvPr id="17" name="Rectangle 2"/>
          <p:cNvSpPr txBox="1">
            <a:spLocks noChangeArrowheads="1"/>
          </p:cNvSpPr>
          <p:nvPr/>
        </p:nvSpPr>
        <p:spPr bwMode="auto">
          <a:xfrm>
            <a:off x="304088" y="1170607"/>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Se mencionan los principales artículos de la LGTEL a tener en cuenta</a:t>
            </a:r>
            <a:r>
              <a:rPr lang="es-ES" altLang="es-ES" sz="1600" spc="85" dirty="0">
                <a:solidFill>
                  <a:srgbClr val="001D4D"/>
                </a:solidFill>
              </a:rPr>
              <a:t> </a:t>
            </a:r>
            <a:r>
              <a:rPr lang="es-ES" altLang="es-ES" sz="1600" spc="85" dirty="0" smtClean="0">
                <a:solidFill>
                  <a:srgbClr val="001D4D"/>
                </a:solidFill>
              </a:rPr>
              <a:t>(cont.):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Título III. </a:t>
            </a:r>
            <a:r>
              <a:rPr lang="es-ES" altLang="es-ES" sz="1600" spc="85" dirty="0">
                <a:solidFill>
                  <a:srgbClr val="001D4D"/>
                </a:solidFill>
              </a:rPr>
              <a:t>Capítulo </a:t>
            </a:r>
            <a:r>
              <a:rPr lang="es-ES" altLang="es-ES" sz="1600" spc="85" dirty="0" smtClean="0">
                <a:solidFill>
                  <a:srgbClr val="001D4D"/>
                </a:solidFill>
              </a:rPr>
              <a:t>I</a:t>
            </a:r>
            <a:r>
              <a:rPr lang="es-ES" altLang="es-ES" sz="1600" spc="85" dirty="0">
                <a:solidFill>
                  <a:srgbClr val="001D4D"/>
                </a:solidFill>
              </a:rPr>
              <a:t>. Obligaciones de servicio </a:t>
            </a:r>
            <a:r>
              <a:rPr lang="es-ES" altLang="es-ES" sz="1600" spc="85" dirty="0" smtClean="0">
                <a:solidFill>
                  <a:srgbClr val="001D4D"/>
                </a:solidFill>
              </a:rPr>
              <a:t>público:</a:t>
            </a:r>
            <a:endParaRPr lang="es-ES" altLang="es-ES" sz="1600" spc="85" dirty="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1.ª Delimitación</a:t>
            </a:r>
            <a:r>
              <a:rPr lang="es-ES" altLang="es-ES" sz="1400" spc="85" dirty="0" smtClean="0">
                <a:solidFill>
                  <a:srgbClr val="001D4D"/>
                </a:solidFill>
              </a:rPr>
              <a:t>. </a:t>
            </a:r>
            <a:r>
              <a:rPr lang="es-ES" altLang="es-ES" sz="1400" b="1" spc="85" dirty="0" smtClean="0">
                <a:solidFill>
                  <a:srgbClr val="001D4D"/>
                </a:solidFill>
              </a:rPr>
              <a:t>Artículo </a:t>
            </a:r>
            <a:r>
              <a:rPr lang="es-ES" altLang="es-ES" sz="1400" b="1" spc="85" dirty="0">
                <a:solidFill>
                  <a:srgbClr val="001D4D"/>
                </a:solidFill>
              </a:rPr>
              <a:t>35</a:t>
            </a:r>
            <a:r>
              <a:rPr lang="es-ES" altLang="es-ES" sz="1400" spc="85" dirty="0">
                <a:solidFill>
                  <a:srgbClr val="001D4D"/>
                </a:solidFill>
              </a:rPr>
              <a:t>. Delimitación de las obligaciones de servicio público.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1.ª Delimitación</a:t>
            </a:r>
            <a:r>
              <a:rPr lang="es-ES" altLang="es-ES" sz="1400" spc="85" dirty="0" smtClean="0">
                <a:solidFill>
                  <a:srgbClr val="001D4D"/>
                </a:solidFill>
              </a:rPr>
              <a:t>. </a:t>
            </a:r>
            <a:r>
              <a:rPr lang="es-ES" altLang="es-ES" sz="1400" b="1" spc="85" dirty="0" smtClean="0">
                <a:solidFill>
                  <a:srgbClr val="001D4D"/>
                </a:solidFill>
              </a:rPr>
              <a:t>Artículo </a:t>
            </a:r>
            <a:r>
              <a:rPr lang="es-ES" altLang="es-ES" sz="1400" b="1" spc="85" dirty="0">
                <a:solidFill>
                  <a:srgbClr val="001D4D"/>
                </a:solidFill>
              </a:rPr>
              <a:t>36</a:t>
            </a:r>
            <a:r>
              <a:rPr lang="es-ES" altLang="es-ES" sz="1400" spc="85" dirty="0">
                <a:solidFill>
                  <a:srgbClr val="001D4D"/>
                </a:solidFill>
              </a:rPr>
              <a:t>. Categorías de obligaciones de servicio público</a:t>
            </a:r>
            <a:r>
              <a:rPr lang="es-ES" altLang="es-ES" sz="1400"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a:t>
            </a:r>
            <a:r>
              <a:rPr lang="es-ES" altLang="es-ES" sz="1400" spc="85" dirty="0" smtClean="0">
                <a:solidFill>
                  <a:srgbClr val="001D4D"/>
                </a:solidFill>
              </a:rPr>
              <a:t>universal. </a:t>
            </a:r>
            <a:r>
              <a:rPr lang="es-ES" altLang="es-ES" sz="1400" b="1" spc="85" dirty="0" smtClean="0">
                <a:solidFill>
                  <a:srgbClr val="001D4D"/>
                </a:solidFill>
              </a:rPr>
              <a:t>Artículo </a:t>
            </a:r>
            <a:r>
              <a:rPr lang="es-ES" altLang="es-ES" sz="1400" b="1" spc="85" dirty="0">
                <a:solidFill>
                  <a:srgbClr val="001D4D"/>
                </a:solidFill>
              </a:rPr>
              <a:t>37</a:t>
            </a:r>
            <a:r>
              <a:rPr lang="es-ES" altLang="es-ES" sz="1400" spc="85" dirty="0">
                <a:solidFill>
                  <a:srgbClr val="001D4D"/>
                </a:solidFill>
              </a:rPr>
              <a:t>. Concepto y ámbito de aplicación.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38</a:t>
            </a:r>
            <a:r>
              <a:rPr lang="es-ES" altLang="es-ES" sz="1400" spc="85" dirty="0">
                <a:solidFill>
                  <a:srgbClr val="001D4D"/>
                </a:solidFill>
              </a:rPr>
              <a:t>. Asequibilidad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39</a:t>
            </a:r>
            <a:r>
              <a:rPr lang="es-ES" altLang="es-ES" sz="1400" spc="85" dirty="0">
                <a:solidFill>
                  <a:srgbClr val="001D4D"/>
                </a:solidFill>
              </a:rPr>
              <a:t>. Accesibilidad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smtClean="0">
                <a:solidFill>
                  <a:srgbClr val="001D4D"/>
                </a:solidFill>
              </a:rPr>
              <a:t>Artículo </a:t>
            </a:r>
            <a:r>
              <a:rPr lang="es-ES" altLang="es-ES" sz="1400" b="1" spc="85" dirty="0">
                <a:solidFill>
                  <a:srgbClr val="001D4D"/>
                </a:solidFill>
              </a:rPr>
              <a:t>40</a:t>
            </a:r>
            <a:r>
              <a:rPr lang="es-ES" altLang="es-ES" sz="1400" spc="85" dirty="0">
                <a:solidFill>
                  <a:srgbClr val="001D4D"/>
                </a:solidFill>
              </a:rPr>
              <a:t>. Designación de los operadores encargados de la prestación del </a:t>
            </a:r>
            <a:r>
              <a:rPr lang="es-ES" altLang="es-ES" sz="1400" spc="85" dirty="0" smtClean="0">
                <a:solidFill>
                  <a:srgbClr val="001D4D"/>
                </a:solidFill>
              </a:rPr>
              <a:t>servicio.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a:solidFill>
                  <a:srgbClr val="001D4D"/>
                </a:solidFill>
              </a:rPr>
              <a:t>Artículo </a:t>
            </a:r>
            <a:r>
              <a:rPr lang="es-ES" altLang="es-ES" sz="1400" b="1" spc="85" dirty="0" smtClean="0">
                <a:solidFill>
                  <a:srgbClr val="001D4D"/>
                </a:solidFill>
              </a:rPr>
              <a:t>41</a:t>
            </a:r>
            <a:r>
              <a:rPr lang="es-ES" altLang="es-ES" sz="1400" spc="85" dirty="0">
                <a:solidFill>
                  <a:srgbClr val="001D4D"/>
                </a:solidFill>
              </a:rPr>
              <a:t>. Control del gasto.</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a:solidFill>
                  <a:srgbClr val="001D4D"/>
                </a:solidFill>
              </a:rPr>
              <a:t>Sección 2.ª El servicio universal. </a:t>
            </a:r>
            <a:r>
              <a:rPr lang="es-ES" altLang="es-ES" sz="1400" b="1" spc="85" dirty="0">
                <a:solidFill>
                  <a:srgbClr val="001D4D"/>
                </a:solidFill>
              </a:rPr>
              <a:t>Artículo </a:t>
            </a:r>
            <a:r>
              <a:rPr lang="es-ES" altLang="es-ES" sz="1400" b="1" spc="85" dirty="0" smtClean="0">
                <a:solidFill>
                  <a:srgbClr val="001D4D"/>
                </a:solidFill>
              </a:rPr>
              <a:t>42</a:t>
            </a:r>
            <a:r>
              <a:rPr lang="es-ES" altLang="es-ES" sz="1400" spc="85" dirty="0">
                <a:solidFill>
                  <a:srgbClr val="001D4D"/>
                </a:solidFill>
              </a:rPr>
              <a:t>. Coste y financiación del servicio universal.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spc="85" dirty="0" smtClean="0">
                <a:solidFill>
                  <a:srgbClr val="001D4D"/>
                </a:solidFill>
              </a:rPr>
              <a:t>Sección </a:t>
            </a:r>
            <a:r>
              <a:rPr lang="es-ES" altLang="es-ES" sz="1400" spc="85" dirty="0">
                <a:solidFill>
                  <a:srgbClr val="001D4D"/>
                </a:solidFill>
              </a:rPr>
              <a:t>3.ª Otras obligaciones de servicio público. </a:t>
            </a:r>
            <a:r>
              <a:rPr lang="es-ES" altLang="es-ES" sz="1400" b="1" spc="85" dirty="0">
                <a:solidFill>
                  <a:srgbClr val="001D4D"/>
                </a:solidFill>
              </a:rPr>
              <a:t>Artículo 43</a:t>
            </a:r>
            <a:r>
              <a:rPr lang="es-ES" altLang="es-ES" sz="1400" spc="85" dirty="0">
                <a:solidFill>
                  <a:srgbClr val="001D4D"/>
                </a:solidFill>
              </a:rPr>
              <a:t>. Otras obligaciones de servicio público</a:t>
            </a:r>
            <a:r>
              <a:rPr lang="es-ES" altLang="es-ES" sz="14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Título III. Capítulo </a:t>
            </a:r>
            <a:r>
              <a:rPr lang="es-ES" altLang="es-ES" sz="1600" spc="85" dirty="0" smtClean="0">
                <a:solidFill>
                  <a:srgbClr val="001D4D"/>
                </a:solidFill>
              </a:rPr>
              <a:t>IV</a:t>
            </a:r>
            <a:r>
              <a:rPr lang="es-ES" altLang="es-ES" sz="1600" spc="85" dirty="0">
                <a:solidFill>
                  <a:srgbClr val="001D4D"/>
                </a:solidFill>
              </a:rPr>
              <a:t>. Derechos de los usuarios finales:</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b="1" spc="85" dirty="0">
                <a:solidFill>
                  <a:srgbClr val="001D4D"/>
                </a:solidFill>
              </a:rPr>
              <a:t>Artículo 74</a:t>
            </a:r>
            <a:r>
              <a:rPr lang="es-ES" altLang="es-ES" sz="1400" spc="85" dirty="0">
                <a:solidFill>
                  <a:srgbClr val="001D4D"/>
                </a:solidFill>
              </a:rPr>
              <a:t>. Comunicaciones de emergencia y número de emergencia 112.</a:t>
            </a:r>
            <a:endParaRPr lang="es-ES" altLang="es-ES" sz="1400"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41831" y="152860"/>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Derechos </a:t>
            </a:r>
            <a:r>
              <a:rPr lang="es-ES" sz="2032" b="1" spc="85" dirty="0">
                <a:solidFill>
                  <a:schemeClr val="accent1">
                    <a:lumMod val="75000"/>
                  </a:schemeClr>
                </a:solidFill>
                <a:cs typeface="Calibri"/>
              </a:rPr>
              <a:t>y obligaciones como operador</a:t>
            </a:r>
          </a:p>
        </p:txBody>
      </p:sp>
    </p:spTree>
    <p:extLst>
      <p:ext uri="{BB962C8B-B14F-4D97-AF65-F5344CB8AC3E}">
        <p14:creationId xmlns:p14="http://schemas.microsoft.com/office/powerpoint/2010/main" val="17067133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152</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54358" y="2533010"/>
            <a:ext cx="7494494" cy="937077"/>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5: </a:t>
            </a:r>
          </a:p>
          <a:p>
            <a:pPr marL="10752" marR="1442357">
              <a:lnSpc>
                <a:spcPts val="3302"/>
              </a:lnSpc>
              <a:spcBef>
                <a:spcPts val="322"/>
              </a:spcBef>
            </a:pPr>
            <a:r>
              <a:rPr lang="es-ES" sz="4000" b="1" spc="-13" dirty="0" smtClean="0">
                <a:solidFill>
                  <a:srgbClr val="25408F"/>
                </a:solidFill>
                <a:latin typeface="Arial"/>
                <a:cs typeface="Arial"/>
              </a:rPr>
              <a:t>Servicio Universal</a:t>
            </a:r>
            <a:endParaRPr lang="es-ES" sz="4000" b="1" spc="-13" dirty="0">
              <a:solidFill>
                <a:srgbClr val="25408F"/>
              </a:solidFill>
              <a:latin typeface="Arial"/>
              <a:cs typeface="Arial"/>
            </a:endParaRP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8775433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153</a:t>
            </a:fld>
            <a:endParaRPr spc="13"/>
          </a:p>
        </p:txBody>
      </p:sp>
      <p:sp>
        <p:nvSpPr>
          <p:cNvPr id="17" name="Rectangle 2"/>
          <p:cNvSpPr txBox="1">
            <a:spLocks noChangeArrowheads="1"/>
          </p:cNvSpPr>
          <p:nvPr/>
        </p:nvSpPr>
        <p:spPr bwMode="auto">
          <a:xfrm>
            <a:off x="232140" y="873740"/>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Entre las distintas obligaciones de un operador de telecomunicaciones, se va a describir brevemente el llamado </a:t>
            </a:r>
            <a:r>
              <a:rPr lang="es-ES" altLang="es-ES" sz="2000" b="1" spc="85" dirty="0" smtClean="0">
                <a:solidFill>
                  <a:srgbClr val="001D4D"/>
                </a:solidFill>
              </a:rPr>
              <a:t>servicio universal</a:t>
            </a:r>
            <a:r>
              <a:rPr lang="es-ES" altLang="es-ES" sz="2000" spc="85" dirty="0" smtClean="0">
                <a:solidFill>
                  <a:srgbClr val="001D4D"/>
                </a:solidFill>
              </a:rPr>
              <a:t>, </a:t>
            </a:r>
            <a:r>
              <a:rPr lang="es-ES" altLang="es-ES" sz="2000" u="sng" spc="85" dirty="0" smtClean="0">
                <a:solidFill>
                  <a:srgbClr val="001D4D"/>
                </a:solidFill>
              </a:rPr>
              <a:t>ya que sobre todo las Entidades Municipales realizan consultas con dudas respecto a este servicio</a:t>
            </a:r>
            <a:r>
              <a:rPr lang="es-ES" altLang="es-ES" sz="2000" spc="85" dirty="0" smtClean="0">
                <a:solidFill>
                  <a:srgbClr val="001D4D"/>
                </a:solidFill>
              </a:rPr>
              <a:t>. Se regula en el Título III</a:t>
            </a:r>
            <a:r>
              <a:rPr lang="es-ES" altLang="es-ES" sz="2000" spc="85" dirty="0">
                <a:solidFill>
                  <a:srgbClr val="001D4D"/>
                </a:solidFill>
              </a:rPr>
              <a:t>, Capítulo </a:t>
            </a:r>
            <a:r>
              <a:rPr lang="es-ES" altLang="es-ES" sz="2000" spc="85" dirty="0" smtClean="0">
                <a:solidFill>
                  <a:srgbClr val="001D4D"/>
                </a:solidFill>
              </a:rPr>
              <a:t>I “</a:t>
            </a:r>
            <a:r>
              <a:rPr lang="es-ES" altLang="es-ES" sz="2000" b="1" spc="85" dirty="0" smtClean="0">
                <a:solidFill>
                  <a:srgbClr val="001D4D"/>
                </a:solidFill>
              </a:rPr>
              <a:t>Obligaciones </a:t>
            </a:r>
            <a:r>
              <a:rPr lang="es-ES" altLang="es-ES" sz="2000" b="1" spc="85" dirty="0">
                <a:solidFill>
                  <a:srgbClr val="001D4D"/>
                </a:solidFill>
              </a:rPr>
              <a:t>de servicio </a:t>
            </a:r>
            <a:r>
              <a:rPr lang="es-ES" altLang="es-ES" sz="2000" b="1" spc="85" dirty="0" smtClean="0">
                <a:solidFill>
                  <a:srgbClr val="001D4D"/>
                </a:solidFill>
              </a:rPr>
              <a:t>público</a:t>
            </a:r>
            <a:r>
              <a:rPr lang="es-ES" altLang="es-ES" sz="2000" spc="85" dirty="0" smtClean="0">
                <a:solidFill>
                  <a:srgbClr val="001D4D"/>
                </a:solidFill>
              </a:rPr>
              <a:t>” y sección </a:t>
            </a:r>
            <a:r>
              <a:rPr lang="es-ES" altLang="es-ES" sz="2000" spc="85" dirty="0">
                <a:solidFill>
                  <a:srgbClr val="001D4D"/>
                </a:solidFill>
              </a:rPr>
              <a:t>2ª “El servicio universal</a:t>
            </a:r>
            <a:r>
              <a:rPr lang="es-ES" altLang="es-ES" sz="2000" spc="85" dirty="0" smtClean="0">
                <a:solidFill>
                  <a:srgbClr val="001D4D"/>
                </a:solidFill>
              </a:rPr>
              <a:t>” en los artículos 37 a 42 de la nueva LGTEL.</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el </a:t>
            </a:r>
            <a:r>
              <a:rPr lang="es-ES" altLang="es-ES" sz="2000" b="1" spc="85" dirty="0">
                <a:solidFill>
                  <a:srgbClr val="001D4D"/>
                </a:solidFill>
              </a:rPr>
              <a:t>artículo </a:t>
            </a:r>
            <a:r>
              <a:rPr lang="es-ES" altLang="es-ES" sz="2000" b="1" spc="85" dirty="0" smtClean="0">
                <a:solidFill>
                  <a:srgbClr val="001D4D"/>
                </a:solidFill>
              </a:rPr>
              <a:t>37 </a:t>
            </a:r>
            <a:r>
              <a:rPr lang="es-ES" altLang="es-ES" sz="2000" spc="85" dirty="0" smtClean="0">
                <a:solidFill>
                  <a:srgbClr val="001D4D"/>
                </a:solidFill>
              </a:rPr>
              <a:t>se regula tanto el concepto como el ámbito </a:t>
            </a:r>
            <a:r>
              <a:rPr lang="es-ES" altLang="es-ES" sz="2000" spc="85" dirty="0">
                <a:solidFill>
                  <a:srgbClr val="001D4D"/>
                </a:solidFill>
              </a:rPr>
              <a:t>de </a:t>
            </a:r>
            <a:r>
              <a:rPr lang="es-ES" altLang="es-ES" sz="2000" spc="85" dirty="0" smtClean="0">
                <a:solidFill>
                  <a:srgbClr val="001D4D"/>
                </a:solidFill>
              </a:rPr>
              <a:t>aplicación: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a:solidFill>
                  <a:srgbClr val="001D4D"/>
                </a:solidFill>
              </a:rPr>
              <a:t>Concepto</a:t>
            </a:r>
            <a:r>
              <a:rPr lang="es-ES" altLang="es-ES" sz="2000" spc="85" dirty="0">
                <a:solidFill>
                  <a:srgbClr val="001D4D"/>
                </a:solidFill>
              </a:rPr>
              <a:t>: </a:t>
            </a:r>
            <a:r>
              <a:rPr lang="es-ES" altLang="es-ES" sz="2000" spc="85" dirty="0" smtClean="0">
                <a:solidFill>
                  <a:srgbClr val="001D4D"/>
                </a:solidFill>
              </a:rPr>
              <a:t>se </a:t>
            </a:r>
            <a:r>
              <a:rPr lang="es-ES" altLang="es-ES" sz="2000" spc="85" dirty="0">
                <a:solidFill>
                  <a:srgbClr val="001D4D"/>
                </a:solidFill>
              </a:rPr>
              <a:t>entiende por </a:t>
            </a:r>
            <a:r>
              <a:rPr lang="es-ES" altLang="es-ES" sz="2000" b="1" spc="85" dirty="0">
                <a:solidFill>
                  <a:srgbClr val="001D4D"/>
                </a:solidFill>
              </a:rPr>
              <a:t>servicio universal </a:t>
            </a:r>
            <a:r>
              <a:rPr lang="es-ES" altLang="es-ES" sz="2000" spc="85" dirty="0">
                <a:solidFill>
                  <a:srgbClr val="001D4D"/>
                </a:solidFill>
              </a:rPr>
              <a:t>el conjunto definido de servicios cuya prestación se garantiza para todos los consumidores con independencia de su localización geográfica, en condiciones de neutralidad tecnológica, con una calidad determinada y a un precio </a:t>
            </a:r>
            <a:r>
              <a:rPr lang="es-ES" altLang="es-ES" sz="2000" spc="85" dirty="0" smtClean="0">
                <a:solidFill>
                  <a:srgbClr val="001D4D"/>
                </a:solidFill>
              </a:rPr>
              <a:t>asequible.</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440515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154</a:t>
            </a:fld>
            <a:endParaRPr spc="13"/>
          </a:p>
        </p:txBody>
      </p:sp>
      <p:sp>
        <p:nvSpPr>
          <p:cNvPr id="17" name="Rectangle 2"/>
          <p:cNvSpPr txBox="1">
            <a:spLocks noChangeArrowheads="1"/>
          </p:cNvSpPr>
          <p:nvPr/>
        </p:nvSpPr>
        <p:spPr bwMode="auto">
          <a:xfrm>
            <a:off x="279544" y="898772"/>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a:t>
            </a:r>
            <a:r>
              <a:rPr lang="es-ES" altLang="es-ES" sz="2000" spc="85" dirty="0">
                <a:solidFill>
                  <a:srgbClr val="001D4D"/>
                </a:solidFill>
              </a:rPr>
              <a:t>el </a:t>
            </a:r>
            <a:r>
              <a:rPr lang="es-ES" altLang="es-ES" sz="2000" b="1" spc="85" dirty="0">
                <a:solidFill>
                  <a:srgbClr val="001D4D"/>
                </a:solidFill>
              </a:rPr>
              <a:t>artículo </a:t>
            </a:r>
            <a:r>
              <a:rPr lang="es-ES" altLang="es-ES" sz="2000" b="1" spc="85" dirty="0" smtClean="0">
                <a:solidFill>
                  <a:srgbClr val="001D4D"/>
                </a:solidFill>
              </a:rPr>
              <a:t>37 </a:t>
            </a:r>
            <a:r>
              <a:rPr lang="es-ES" altLang="es-ES" sz="2000" spc="85" dirty="0" smtClean="0">
                <a:solidFill>
                  <a:srgbClr val="001D4D"/>
                </a:solidFill>
              </a:rPr>
              <a:t>se regula tanto el concepto como el ámbito </a:t>
            </a:r>
            <a:r>
              <a:rPr lang="es-ES" altLang="es-ES" sz="2000" spc="85" dirty="0">
                <a:solidFill>
                  <a:srgbClr val="001D4D"/>
                </a:solidFill>
              </a:rPr>
              <a:t>de </a:t>
            </a:r>
            <a:r>
              <a:rPr lang="es-ES" altLang="es-ES" sz="2000" spc="85" dirty="0" smtClean="0">
                <a:solidFill>
                  <a:srgbClr val="001D4D"/>
                </a:solidFill>
              </a:rPr>
              <a:t>aplicación (cont.):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Ámbito de aplicación</a:t>
            </a:r>
            <a:r>
              <a:rPr lang="es-ES" altLang="es-ES" sz="2000" spc="85" dirty="0" smtClean="0">
                <a:solidFill>
                  <a:srgbClr val="001D4D"/>
                </a:solidFill>
              </a:rPr>
              <a:t>:</a:t>
            </a:r>
          </a:p>
          <a:p>
            <a:pPr marL="1200150" lvl="2"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Servicio de acceso adecuado y disponible a una internet de banda ancha</a:t>
            </a:r>
            <a:r>
              <a:rPr lang="es-ES" altLang="es-ES" spc="85" dirty="0">
                <a:solidFill>
                  <a:srgbClr val="001D4D"/>
                </a:solidFill>
              </a:rPr>
              <a:t> a través de una conexión subyacente en una ubicación fija, que deberá soportar el </a:t>
            </a:r>
            <a:r>
              <a:rPr lang="es-ES" altLang="es-ES" u="sng" spc="85" dirty="0">
                <a:solidFill>
                  <a:srgbClr val="001D4D"/>
                </a:solidFill>
              </a:rPr>
              <a:t>conjunto mínimo de servicios a que se refiere el anexo III. La velocidad mínima de acceso a una internet de banda ancha se fija en 10 Mbit por segundo en sentido </a:t>
            </a:r>
            <a:r>
              <a:rPr lang="es-ES" altLang="es-ES" u="sng" spc="85" dirty="0" smtClean="0">
                <a:solidFill>
                  <a:srgbClr val="001D4D"/>
                </a:solidFill>
              </a:rPr>
              <a:t>descendente</a:t>
            </a:r>
            <a:r>
              <a:rPr lang="es-ES" altLang="es-ES" spc="85" dirty="0" smtClean="0">
                <a:solidFill>
                  <a:srgbClr val="001D4D"/>
                </a:solidFill>
              </a:rPr>
              <a:t>.</a:t>
            </a:r>
          </a:p>
          <a:p>
            <a:pPr marL="1200150" lvl="2"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Servicios de comunicaciones vocales a través de una conexión subyacente en una ubicación </a:t>
            </a:r>
            <a:r>
              <a:rPr lang="es-ES" altLang="es-ES" spc="85" dirty="0" smtClean="0">
                <a:solidFill>
                  <a:srgbClr val="001D4D"/>
                </a:solidFill>
              </a:rPr>
              <a:t>fija.</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 el </a:t>
            </a:r>
            <a:r>
              <a:rPr lang="es-ES" altLang="es-ES" sz="2000" b="1" spc="85" dirty="0" smtClean="0">
                <a:solidFill>
                  <a:srgbClr val="001D4D"/>
                </a:solidFill>
              </a:rPr>
              <a:t>artículo 38</a:t>
            </a:r>
            <a:r>
              <a:rPr lang="es-ES" altLang="es-ES" sz="2000" spc="85" dirty="0" smtClean="0">
                <a:solidFill>
                  <a:srgbClr val="001D4D"/>
                </a:solidFill>
              </a:rPr>
              <a:t> se regula la </a:t>
            </a:r>
            <a:r>
              <a:rPr lang="es-ES" altLang="es-ES" sz="2000" u="sng" spc="85" dirty="0" smtClean="0">
                <a:solidFill>
                  <a:srgbClr val="001D4D"/>
                </a:solidFill>
              </a:rPr>
              <a:t>asequibilidad </a:t>
            </a:r>
            <a:r>
              <a:rPr lang="es-ES" altLang="es-ES" sz="2000" u="sng" spc="85" dirty="0">
                <a:solidFill>
                  <a:srgbClr val="001D4D"/>
                </a:solidFill>
              </a:rPr>
              <a:t>del servicio </a:t>
            </a:r>
            <a:r>
              <a:rPr lang="es-ES" altLang="es-ES" sz="2000" u="sng" spc="85" dirty="0" smtClean="0">
                <a:solidFill>
                  <a:srgbClr val="001D4D"/>
                </a:solidFill>
              </a:rPr>
              <a:t>universal</a:t>
            </a:r>
            <a:r>
              <a:rPr lang="es-ES" altLang="es-ES" sz="2000" spc="85" dirty="0" smtClean="0">
                <a:solidFill>
                  <a:srgbClr val="001D4D"/>
                </a:solidFill>
              </a:rPr>
              <a:t>: </a:t>
            </a:r>
            <a:r>
              <a:rPr lang="es-ES" altLang="es-ES" sz="2000" spc="85" dirty="0">
                <a:solidFill>
                  <a:srgbClr val="001D4D"/>
                </a:solidFill>
              </a:rPr>
              <a:t>l</a:t>
            </a:r>
            <a:r>
              <a:rPr lang="es-ES" altLang="es-ES" sz="2000" spc="85" dirty="0" smtClean="0">
                <a:solidFill>
                  <a:srgbClr val="001D4D"/>
                </a:solidFill>
              </a:rPr>
              <a:t>os </a:t>
            </a:r>
            <a:r>
              <a:rPr lang="es-ES" altLang="es-ES" sz="2000" spc="85" dirty="0">
                <a:solidFill>
                  <a:srgbClr val="001D4D"/>
                </a:solidFill>
              </a:rPr>
              <a:t>precios minoristas en los que se prestan los servicios incluidos dentro del servicio universal han de ser asequibles y no deben impedir a los consumidores con rentas bajas o con necesidades sociales especiales acceder a tales </a:t>
            </a:r>
            <a:r>
              <a:rPr lang="es-ES" altLang="es-ES" sz="2000" spc="85" dirty="0" smtClean="0">
                <a:solidFill>
                  <a:srgbClr val="001D4D"/>
                </a:solidFill>
              </a:rPr>
              <a:t>servicios.</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771980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37 y 38, así como del Anexo III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4781054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155</a:t>
            </a:fld>
            <a:endParaRPr spc="13"/>
          </a:p>
        </p:txBody>
      </p:sp>
      <p:sp>
        <p:nvSpPr>
          <p:cNvPr id="17" name="Rectangle 2"/>
          <p:cNvSpPr txBox="1">
            <a:spLocks noChangeArrowheads="1"/>
          </p:cNvSpPr>
          <p:nvPr/>
        </p:nvSpPr>
        <p:spPr bwMode="auto">
          <a:xfrm>
            <a:off x="279544" y="899585"/>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En el </a:t>
            </a:r>
            <a:r>
              <a:rPr lang="es-ES" altLang="es-ES" sz="1900" b="1" spc="85" dirty="0" smtClean="0">
                <a:solidFill>
                  <a:srgbClr val="001D4D"/>
                </a:solidFill>
              </a:rPr>
              <a:t>artículo 39</a:t>
            </a:r>
            <a:r>
              <a:rPr lang="es-ES" altLang="es-ES" sz="1900" spc="85" dirty="0" smtClean="0">
                <a:solidFill>
                  <a:srgbClr val="001D4D"/>
                </a:solidFill>
              </a:rPr>
              <a:t> se regula la </a:t>
            </a:r>
            <a:r>
              <a:rPr lang="es-ES" altLang="es-ES" sz="1900" u="sng" spc="85" dirty="0" smtClean="0">
                <a:solidFill>
                  <a:srgbClr val="001D4D"/>
                </a:solidFill>
              </a:rPr>
              <a:t>accesibilidad </a:t>
            </a:r>
            <a:r>
              <a:rPr lang="es-ES" altLang="es-ES" sz="1900" u="sng" spc="85" dirty="0">
                <a:solidFill>
                  <a:srgbClr val="001D4D"/>
                </a:solidFill>
              </a:rPr>
              <a:t>del servicio </a:t>
            </a:r>
            <a:r>
              <a:rPr lang="es-ES" altLang="es-ES" sz="1900" u="sng" spc="85" dirty="0" smtClean="0">
                <a:solidFill>
                  <a:srgbClr val="001D4D"/>
                </a:solidFill>
              </a:rPr>
              <a:t>universal</a:t>
            </a:r>
            <a:r>
              <a:rPr lang="es-ES" altLang="es-ES" sz="1900" spc="85" dirty="0" smtClean="0">
                <a:solidFill>
                  <a:srgbClr val="001D4D"/>
                </a:solidFill>
              </a:rPr>
              <a:t>: los </a:t>
            </a:r>
            <a:r>
              <a:rPr lang="es-ES" altLang="es-ES" sz="1900" spc="85" dirty="0">
                <a:solidFill>
                  <a:srgbClr val="001D4D"/>
                </a:solidFill>
              </a:rPr>
              <a:t>consumidores con discapacidad deben tener un acceso a los servicios incluidos en el servicio universal a un nivel equivalente al que disfrutan otros consumidores</a:t>
            </a:r>
            <a:r>
              <a:rPr lang="es-ES" altLang="es-ES" sz="19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En el </a:t>
            </a:r>
            <a:r>
              <a:rPr lang="es-ES" altLang="es-ES" sz="1900" b="1" spc="85" dirty="0">
                <a:solidFill>
                  <a:srgbClr val="001D4D"/>
                </a:solidFill>
              </a:rPr>
              <a:t>artículo </a:t>
            </a:r>
            <a:r>
              <a:rPr lang="es-ES" altLang="es-ES" sz="1900" b="1" spc="85" dirty="0" smtClean="0">
                <a:solidFill>
                  <a:srgbClr val="001D4D"/>
                </a:solidFill>
              </a:rPr>
              <a:t>40</a:t>
            </a:r>
            <a:r>
              <a:rPr lang="es-ES" altLang="es-ES" sz="1900" spc="85" dirty="0" smtClean="0">
                <a:solidFill>
                  <a:srgbClr val="001D4D"/>
                </a:solidFill>
              </a:rPr>
              <a:t> se regula la </a:t>
            </a:r>
            <a:r>
              <a:rPr lang="es-ES" altLang="es-ES" sz="1900" u="sng" spc="85" dirty="0" smtClean="0">
                <a:solidFill>
                  <a:srgbClr val="001D4D"/>
                </a:solidFill>
              </a:rPr>
              <a:t>designación </a:t>
            </a:r>
            <a:r>
              <a:rPr lang="es-ES" altLang="es-ES" sz="1900" u="sng" spc="85" dirty="0">
                <a:solidFill>
                  <a:srgbClr val="001D4D"/>
                </a:solidFill>
              </a:rPr>
              <a:t>de los operadores encargados de la prestación del servicio </a:t>
            </a:r>
            <a:r>
              <a:rPr lang="es-ES" altLang="es-ES" sz="1900" u="sng" spc="85" dirty="0" smtClean="0">
                <a:solidFill>
                  <a:srgbClr val="001D4D"/>
                </a:solidFill>
              </a:rPr>
              <a:t>universal</a:t>
            </a:r>
            <a:r>
              <a:rPr lang="es-ES" altLang="es-ES" sz="1900" spc="85" dirty="0" smtClean="0">
                <a:solidFill>
                  <a:srgbClr val="001D4D"/>
                </a:solidFill>
              </a:rPr>
              <a:t>: cuando </a:t>
            </a:r>
            <a:r>
              <a:rPr lang="es-ES" altLang="es-ES" sz="1900" spc="85" dirty="0">
                <a:solidFill>
                  <a:srgbClr val="001D4D"/>
                </a:solidFill>
              </a:rPr>
              <a:t>la prestación de cualquiera de los servicios integrantes del servicio universal en una ubicación fija no quede garantizada por las circunstancias normales de explotación comercial, el Ministerio </a:t>
            </a:r>
            <a:r>
              <a:rPr lang="es-ES" altLang="es-ES" sz="1900" spc="85" dirty="0" smtClean="0">
                <a:solidFill>
                  <a:srgbClr val="001D4D"/>
                </a:solidFill>
              </a:rPr>
              <a:t>designará </a:t>
            </a:r>
            <a:r>
              <a:rPr lang="es-ES" altLang="es-ES" sz="1900" spc="85" dirty="0">
                <a:solidFill>
                  <a:srgbClr val="001D4D"/>
                </a:solidFill>
              </a:rPr>
              <a:t>uno o más operadores para que satisfagan todas las solicitudes razonables de acceso a los servicios integrantes del servicio universal y garanticen su prestación eficiente en las partes afectadas del territorio nacional a efecto de asegurar su </a:t>
            </a:r>
            <a:r>
              <a:rPr lang="es-ES" altLang="es-ES" sz="1900" spc="85" dirty="0" smtClean="0">
                <a:solidFill>
                  <a:srgbClr val="001D4D"/>
                </a:solidFill>
              </a:rPr>
              <a:t>disponibilidad. Podrán designarse </a:t>
            </a:r>
            <a:r>
              <a:rPr lang="es-ES" altLang="es-ES" sz="1900" spc="85" dirty="0">
                <a:solidFill>
                  <a:srgbClr val="001D4D"/>
                </a:solidFill>
              </a:rPr>
              <a:t>operadores diferentes para la prestación de los distintos servicios del servicio universal y abarcar distintas zonas o partes del territorio nacional.</a:t>
            </a:r>
            <a:endParaRPr lang="es-ES" altLang="es-ES" sz="19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607416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39 y 40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373179605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156</a:t>
            </a:fld>
            <a:endParaRPr spc="13"/>
          </a:p>
        </p:txBody>
      </p:sp>
      <p:sp>
        <p:nvSpPr>
          <p:cNvPr id="17" name="Rectangle 2"/>
          <p:cNvSpPr txBox="1">
            <a:spLocks noChangeArrowheads="1"/>
          </p:cNvSpPr>
          <p:nvPr/>
        </p:nvSpPr>
        <p:spPr bwMode="auto">
          <a:xfrm>
            <a:off x="279544" y="899585"/>
            <a:ext cx="11631835" cy="49751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En el </a:t>
            </a:r>
            <a:r>
              <a:rPr lang="es-ES" altLang="es-ES" sz="1900" b="1" spc="85" dirty="0" smtClean="0">
                <a:solidFill>
                  <a:srgbClr val="001D4D"/>
                </a:solidFill>
              </a:rPr>
              <a:t>artículo 41</a:t>
            </a:r>
            <a:r>
              <a:rPr lang="es-ES" altLang="es-ES" sz="1900" spc="85" dirty="0" smtClean="0">
                <a:solidFill>
                  <a:srgbClr val="001D4D"/>
                </a:solidFill>
              </a:rPr>
              <a:t> se regula el </a:t>
            </a:r>
            <a:r>
              <a:rPr lang="es-ES" altLang="es-ES" sz="1900" u="sng" spc="85" dirty="0" smtClean="0">
                <a:solidFill>
                  <a:srgbClr val="001D4D"/>
                </a:solidFill>
              </a:rPr>
              <a:t>control del gasto en el ámbito del servicio universal</a:t>
            </a:r>
            <a:r>
              <a:rPr lang="es-ES" altLang="es-ES" sz="1900" spc="85" dirty="0" smtClean="0">
                <a:solidFill>
                  <a:srgbClr val="001D4D"/>
                </a:solidFill>
              </a:rPr>
              <a:t>, tal que los </a:t>
            </a:r>
            <a:r>
              <a:rPr lang="es-ES" altLang="es-ES" sz="1900" spc="85" dirty="0">
                <a:solidFill>
                  <a:srgbClr val="001D4D"/>
                </a:solidFill>
              </a:rPr>
              <a:t>operadores deberán ofrecer a los </a:t>
            </a:r>
            <a:r>
              <a:rPr lang="es-ES" altLang="es-ES" sz="1900" spc="85" dirty="0" smtClean="0">
                <a:solidFill>
                  <a:srgbClr val="001D4D"/>
                </a:solidFill>
              </a:rPr>
              <a:t>consumidores </a:t>
            </a:r>
            <a:r>
              <a:rPr lang="es-ES" altLang="es-ES" sz="1900" spc="85" dirty="0">
                <a:solidFill>
                  <a:srgbClr val="001D4D"/>
                </a:solidFill>
              </a:rPr>
              <a:t>sistemas </a:t>
            </a:r>
            <a:r>
              <a:rPr lang="es-ES" altLang="es-ES" sz="1900" spc="85" dirty="0" smtClean="0">
                <a:solidFill>
                  <a:srgbClr val="001D4D"/>
                </a:solidFill>
              </a:rPr>
              <a:t>para: 1) permitir </a:t>
            </a:r>
            <a:r>
              <a:rPr lang="es-ES" altLang="es-ES" sz="1900" spc="85" dirty="0">
                <a:solidFill>
                  <a:srgbClr val="001D4D"/>
                </a:solidFill>
              </a:rPr>
              <a:t>a los consumidores el seguimiento y control de sus propios </a:t>
            </a:r>
            <a:r>
              <a:rPr lang="es-ES" altLang="es-ES" sz="1900" spc="85" dirty="0" smtClean="0">
                <a:solidFill>
                  <a:srgbClr val="001D4D"/>
                </a:solidFill>
              </a:rPr>
              <a:t>gastos, 2</a:t>
            </a:r>
            <a:r>
              <a:rPr lang="es-ES" altLang="es-ES" sz="1900" spc="85" dirty="0">
                <a:solidFill>
                  <a:srgbClr val="001D4D"/>
                </a:solidFill>
              </a:rPr>
              <a:t>) evitar la desconexión injustificada del servicio y verificar el interés por seguir utilizando el servicio, y 3) no pueden verse obligados al pago de facilidades o servicios adicionales que no sean necesarios o que resulten superfluos para el servicio </a:t>
            </a:r>
            <a:r>
              <a:rPr lang="es-ES" altLang="es-ES" sz="1900" spc="85" dirty="0" smtClean="0">
                <a:solidFill>
                  <a:srgbClr val="001D4D"/>
                </a:solidFill>
              </a:rPr>
              <a:t>solicitado.</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rPr>
              <a:t>En el </a:t>
            </a:r>
            <a:r>
              <a:rPr lang="es-ES" altLang="es-ES" sz="1900" b="1" spc="85" dirty="0">
                <a:solidFill>
                  <a:srgbClr val="001D4D"/>
                </a:solidFill>
              </a:rPr>
              <a:t>artículo </a:t>
            </a:r>
            <a:r>
              <a:rPr lang="es-ES" altLang="es-ES" sz="1900" b="1" spc="85" dirty="0" smtClean="0">
                <a:solidFill>
                  <a:srgbClr val="001D4D"/>
                </a:solidFill>
              </a:rPr>
              <a:t>42</a:t>
            </a:r>
            <a:r>
              <a:rPr lang="es-ES" altLang="es-ES" sz="1900" spc="85" dirty="0" smtClean="0">
                <a:solidFill>
                  <a:srgbClr val="001D4D"/>
                </a:solidFill>
              </a:rPr>
              <a:t> se regula el </a:t>
            </a:r>
            <a:r>
              <a:rPr lang="es-ES" altLang="es-ES" sz="1900" u="sng" spc="85" dirty="0" smtClean="0">
                <a:solidFill>
                  <a:srgbClr val="001D4D"/>
                </a:solidFill>
              </a:rPr>
              <a:t>coste </a:t>
            </a:r>
            <a:r>
              <a:rPr lang="es-ES" altLang="es-ES" sz="1900" u="sng" spc="85" dirty="0">
                <a:solidFill>
                  <a:srgbClr val="001D4D"/>
                </a:solidFill>
              </a:rPr>
              <a:t>y </a:t>
            </a:r>
            <a:r>
              <a:rPr lang="es-ES" altLang="es-ES" sz="1900" u="sng" spc="85" dirty="0" smtClean="0">
                <a:solidFill>
                  <a:srgbClr val="001D4D"/>
                </a:solidFill>
              </a:rPr>
              <a:t>la financiación </a:t>
            </a:r>
            <a:r>
              <a:rPr lang="es-ES" altLang="es-ES" sz="1900" u="sng" spc="85" dirty="0">
                <a:solidFill>
                  <a:srgbClr val="001D4D"/>
                </a:solidFill>
              </a:rPr>
              <a:t>del servicio universal</a:t>
            </a:r>
            <a:r>
              <a:rPr lang="es-ES" altLang="es-ES" sz="1900" spc="85" dirty="0">
                <a:solidFill>
                  <a:srgbClr val="001D4D"/>
                </a:solidFill>
              </a:rPr>
              <a:t>: </a:t>
            </a:r>
            <a:r>
              <a:rPr lang="es-ES" altLang="es-ES" sz="1900" spc="85" dirty="0" smtClean="0">
                <a:solidFill>
                  <a:srgbClr val="001D4D"/>
                </a:solidFill>
              </a:rPr>
              <a:t>el </a:t>
            </a:r>
            <a:r>
              <a:rPr lang="es-ES" altLang="es-ES" sz="1900" spc="85" dirty="0">
                <a:solidFill>
                  <a:srgbClr val="001D4D"/>
                </a:solidFill>
              </a:rPr>
              <a:t>coste neto de la obligación de prestación del servicio universal será financiado por un </a:t>
            </a:r>
            <a:r>
              <a:rPr lang="es-ES" altLang="es-ES" sz="1900" u="sng" spc="85" dirty="0">
                <a:solidFill>
                  <a:srgbClr val="001D4D"/>
                </a:solidFill>
              </a:rPr>
              <a:t>mecanismo de reparto </a:t>
            </a:r>
            <a:r>
              <a:rPr lang="es-ES" altLang="es-ES" sz="1900" u="sng" spc="85" dirty="0" smtClean="0">
                <a:solidFill>
                  <a:srgbClr val="001D4D"/>
                </a:solidFill>
              </a:rPr>
              <a:t>entre </a:t>
            </a:r>
            <a:r>
              <a:rPr lang="es-ES" altLang="es-ES" sz="1900" u="sng" spc="85" dirty="0">
                <a:solidFill>
                  <a:srgbClr val="001D4D"/>
                </a:solidFill>
              </a:rPr>
              <a:t>aquellos operadores </a:t>
            </a:r>
            <a:r>
              <a:rPr lang="es-ES" altLang="es-ES" sz="1900" spc="85" dirty="0">
                <a:solidFill>
                  <a:srgbClr val="001D4D"/>
                </a:solidFill>
              </a:rPr>
              <a:t>que obtengan por el suministro de redes públicas o la prestación de servicios de comunicaciones electrónicas disponibles al público unos </a:t>
            </a:r>
            <a:r>
              <a:rPr lang="es-ES" altLang="es-ES" sz="1900" u="sng" spc="85" dirty="0">
                <a:solidFill>
                  <a:srgbClr val="001D4D"/>
                </a:solidFill>
              </a:rPr>
              <a:t>ingresos brutos de explotación anuales superiores a 100 millones de euros</a:t>
            </a:r>
            <a:r>
              <a:rPr lang="es-ES" altLang="es-ES" sz="1900" spc="85" dirty="0">
                <a:solidFill>
                  <a:srgbClr val="001D4D"/>
                </a:solidFill>
              </a:rPr>
              <a:t>. La Comisión Nacional de los Mercados y la Competencia se encargará de la gestión del Fondo nacional del servicio </a:t>
            </a:r>
            <a:r>
              <a:rPr lang="es-ES" altLang="es-ES" sz="1900" spc="85" dirty="0" smtClean="0">
                <a:solidFill>
                  <a:srgbClr val="001D4D"/>
                </a:solidFill>
              </a:rPr>
              <a:t>universal.</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607416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41 y 42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3581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Obligación de servicio público:</a:t>
            </a:r>
          </a:p>
          <a:p>
            <a:pPr marL="10752" algn="ctr">
              <a:spcBef>
                <a:spcPts val="85"/>
              </a:spcBef>
            </a:pPr>
            <a:r>
              <a:rPr lang="es-ES" sz="2032" b="1" spc="85" dirty="0">
                <a:solidFill>
                  <a:schemeClr val="accent1">
                    <a:lumMod val="75000"/>
                  </a:schemeClr>
                </a:solidFill>
                <a:cs typeface="Calibri"/>
              </a:rPr>
              <a:t>e</a:t>
            </a:r>
            <a:r>
              <a:rPr lang="es-ES" sz="2032" b="1" spc="85" dirty="0" smtClean="0">
                <a:solidFill>
                  <a:schemeClr val="accent1">
                    <a:lumMod val="75000"/>
                  </a:schemeClr>
                </a:solidFill>
                <a:cs typeface="Calibri"/>
              </a:rPr>
              <a:t>l servicio universal</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315740314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8346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smtClean="0">
                <a:solidFill>
                  <a:srgbClr val="25408F"/>
                </a:solidFill>
                <a:latin typeface="Arial"/>
                <a:cs typeface="Arial"/>
              </a:rPr>
              <a:t>Anexo 6: Ayudas </a:t>
            </a:r>
            <a:r>
              <a:rPr lang="es-ES" sz="4000" b="1" spc="-13" dirty="0">
                <a:solidFill>
                  <a:srgbClr val="25408F"/>
                </a:solidFill>
                <a:latin typeface="Arial"/>
                <a:cs typeface="Arial"/>
              </a:rPr>
              <a:t>europeas al despliegue </a:t>
            </a:r>
            <a:r>
              <a:rPr lang="es-ES" sz="4000" b="1" spc="-13" dirty="0" smtClean="0">
                <a:solidFill>
                  <a:srgbClr val="25408F"/>
                </a:solidFill>
                <a:latin typeface="Arial"/>
                <a:cs typeface="Arial"/>
              </a:rPr>
              <a:t>UNICO</a:t>
            </a:r>
            <a:r>
              <a:rPr lang="es-ES" sz="4000" b="1" spc="-13" dirty="0">
                <a:solidFill>
                  <a:srgbClr val="25408F"/>
                </a:solidFill>
                <a:latin typeface="Arial"/>
                <a:cs typeface="Arial"/>
              </a:rPr>
              <a:t>. </a:t>
            </a:r>
            <a:endParaRPr lang="es-ES" sz="4000" b="1" spc="-13" dirty="0" smtClean="0">
              <a:solidFill>
                <a:srgbClr val="25408F"/>
              </a:solidFill>
              <a:latin typeface="Arial"/>
              <a:cs typeface="Arial"/>
            </a:endParaRPr>
          </a:p>
          <a:p>
            <a:pPr marL="10752" marR="1442357">
              <a:lnSpc>
                <a:spcPts val="3302"/>
              </a:lnSpc>
              <a:spcBef>
                <a:spcPts val="322"/>
              </a:spcBef>
            </a:pPr>
            <a:r>
              <a:rPr lang="es-ES" sz="4000" b="1" spc="-13" dirty="0" smtClean="0">
                <a:solidFill>
                  <a:srgbClr val="25408F"/>
                </a:solidFill>
                <a:latin typeface="Arial"/>
                <a:cs typeface="Arial"/>
              </a:rPr>
              <a:t>Oportunidad </a:t>
            </a:r>
            <a:r>
              <a:rPr lang="es-ES" sz="4000" b="1" spc="-13" dirty="0">
                <a:solidFill>
                  <a:srgbClr val="25408F"/>
                </a:solidFill>
                <a:latin typeface="Arial"/>
                <a:cs typeface="Arial"/>
              </a:rPr>
              <a:t>única</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1779522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158</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158</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965953"/>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a:t>
            </a:r>
            <a:r>
              <a:rPr lang="es-ES" sz="2400" b="1" spc="85" dirty="0" smtClean="0">
                <a:solidFill>
                  <a:srgbClr val="001D4D"/>
                </a:solidFill>
                <a:cs typeface="Trebuchet MS"/>
              </a:rPr>
              <a:t>DEL ANEXO 6</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98493"/>
            <a:ext cx="6245114" cy="25518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0" action="ppaction://hlinksldjump"/>
              </a:rPr>
              <a:t>Qué </a:t>
            </a:r>
            <a:r>
              <a:rPr lang="es-ES" altLang="es-ES" sz="2032" b="1" spc="85" dirty="0">
                <a:solidFill>
                  <a:srgbClr val="001D4D"/>
                </a:solidFill>
                <a:cs typeface="Trebuchet MS"/>
                <a:hlinkClick r:id="rId20" action="ppaction://hlinksldjump"/>
              </a:rPr>
              <a:t>son las ayudas europeas </a:t>
            </a:r>
            <a:r>
              <a:rPr lang="es-ES" altLang="es-ES" sz="2032" b="1" spc="85" dirty="0" smtClean="0">
                <a:solidFill>
                  <a:srgbClr val="001D4D"/>
                </a:solidFill>
                <a:cs typeface="Trebuchet MS"/>
                <a:hlinkClick r:id="rId20" action="ppaction://hlinksldjump"/>
              </a:rPr>
              <a:t>UNICO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Problemática e impacto: necesidad de agilización de los permisos </a:t>
            </a:r>
            <a:r>
              <a:rPr lang="es-ES" altLang="es-ES" sz="2032" b="1" spc="85" dirty="0" smtClean="0">
                <a:solidFill>
                  <a:srgbClr val="001D4D"/>
                </a:solidFill>
                <a:cs typeface="Trebuchet MS"/>
                <a:hlinkClick r:id="rId21" action="ppaction://hlinksldjump"/>
              </a:rPr>
              <a:t>UNICO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Buenas prácticas de </a:t>
            </a:r>
            <a:r>
              <a:rPr lang="es-ES" altLang="es-ES" sz="2032" b="1" spc="85" dirty="0" smtClean="0">
                <a:solidFill>
                  <a:srgbClr val="001D4D"/>
                </a:solidFill>
                <a:cs typeface="Trebuchet MS"/>
                <a:hlinkClick r:id="rId22" action="ppaction://hlinksldjump"/>
              </a:rPr>
              <a:t>agilización</a:t>
            </a:r>
            <a:endParaRPr lang="es-ES" altLang="es-ES" sz="2032" b="1" spc="85" dirty="0" smtClean="0">
              <a:solidFill>
                <a:srgbClr val="001D4D"/>
              </a:solidFill>
              <a:cs typeface="Trebuchet MS"/>
            </a:endParaRPr>
          </a:p>
        </p:txBody>
      </p:sp>
      <p:sp>
        <p:nvSpPr>
          <p:cNvPr id="57" name="CuadroTexto 56"/>
          <p:cNvSpPr txBox="1"/>
          <p:nvPr/>
        </p:nvSpPr>
        <p:spPr>
          <a:xfrm>
            <a:off x="5822479" y="3981255"/>
            <a:ext cx="6295633" cy="2062103"/>
          </a:xfrm>
          <a:prstGeom prst="rect">
            <a:avLst/>
          </a:prstGeom>
          <a:noFill/>
          <a:ln>
            <a:solidFill>
              <a:schemeClr val="accent1"/>
            </a:solidFill>
          </a:ln>
        </p:spPr>
        <p:txBody>
          <a:bodyPr wrap="square" rtlCol="0">
            <a:spAutoFit/>
          </a:bodyPr>
          <a:lstStyle/>
          <a:p>
            <a:r>
              <a:rPr lang="es-ES" sz="1600" b="1" dirty="0" smtClean="0"/>
              <a:t>NOTA INFORMATIVA</a:t>
            </a:r>
            <a:r>
              <a:rPr lang="es-ES" sz="1600" dirty="0" smtClean="0"/>
              <a:t>: </a:t>
            </a:r>
          </a:p>
          <a:p>
            <a:r>
              <a:rPr lang="es-ES" sz="1600" dirty="0" smtClean="0"/>
              <a:t>se incluye esta sección en el curso al tener estas ayudas una importancia fundamental en lograr el objetivo de Estado de tener al 100% de los ciudadanos y empresas conectados a redes de banda ancha </a:t>
            </a:r>
            <a:r>
              <a:rPr lang="es-ES" sz="1600" dirty="0"/>
              <a:t>u</a:t>
            </a:r>
            <a:r>
              <a:rPr lang="es-ES" sz="1600" dirty="0" smtClean="0"/>
              <a:t>ltrarrápida (&gt;100Mbps) a finales del año 2025. </a:t>
            </a:r>
            <a:r>
              <a:rPr lang="es-ES" sz="1600" b="1" dirty="0" smtClean="0">
                <a:solidFill>
                  <a:srgbClr val="00B0F0"/>
                </a:solidFill>
              </a:rPr>
              <a:t>Este objetivo depende en gran </a:t>
            </a:r>
            <a:r>
              <a:rPr lang="es-ES" sz="1600" b="1" dirty="0">
                <a:solidFill>
                  <a:srgbClr val="00B0F0"/>
                </a:solidFill>
              </a:rPr>
              <a:t>p</a:t>
            </a:r>
            <a:r>
              <a:rPr lang="es-ES" sz="1600" b="1" dirty="0" smtClean="0">
                <a:solidFill>
                  <a:srgbClr val="00B0F0"/>
                </a:solidFill>
              </a:rPr>
              <a:t>arte de la agilidad en la concesión </a:t>
            </a:r>
            <a:r>
              <a:rPr lang="es-ES" sz="1600" b="1" dirty="0">
                <a:solidFill>
                  <a:srgbClr val="00B0F0"/>
                </a:solidFill>
              </a:rPr>
              <a:t>de </a:t>
            </a:r>
            <a:r>
              <a:rPr lang="es-ES" sz="1600" b="1" dirty="0" smtClean="0">
                <a:solidFill>
                  <a:srgbClr val="00B0F0"/>
                </a:solidFill>
              </a:rPr>
              <a:t>los </a:t>
            </a:r>
            <a:r>
              <a:rPr lang="es-ES" sz="1600" b="1" dirty="0">
                <a:solidFill>
                  <a:srgbClr val="00B0F0"/>
                </a:solidFill>
              </a:rPr>
              <a:t>permisos </a:t>
            </a:r>
            <a:r>
              <a:rPr lang="es-ES" sz="1600" b="1" dirty="0" smtClean="0">
                <a:solidFill>
                  <a:srgbClr val="00B0F0"/>
                </a:solidFill>
              </a:rPr>
              <a:t>y licencias por parte de las distintas AAPP, y en particular, los permisos UNICO de las ayudas europeas a la conectividad</a:t>
            </a:r>
            <a:endParaRPr lang="es-ES" sz="1600" b="1" dirty="0">
              <a:solidFill>
                <a:srgbClr val="00B0F0"/>
              </a:solidFill>
            </a:endParaRPr>
          </a:p>
        </p:txBody>
      </p:sp>
      <p:pic>
        <p:nvPicPr>
          <p:cNvPr id="61" name="Imagen 6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4"/>
          <a:stretch>
            <a:fillRect/>
          </a:stretch>
        </p:blipFill>
        <p:spPr>
          <a:xfrm>
            <a:off x="1486909" y="2308668"/>
            <a:ext cx="1929183" cy="309849"/>
          </a:xfrm>
          <a:prstGeom prst="rect">
            <a:avLst/>
          </a:prstGeom>
        </p:spPr>
      </p:pic>
      <p:pic>
        <p:nvPicPr>
          <p:cNvPr id="64" name="Imagen 63"/>
          <p:cNvPicPr>
            <a:picLocks noChangeAspect="1"/>
          </p:cNvPicPr>
          <p:nvPr/>
        </p:nvPicPr>
        <p:blipFill>
          <a:blip r:embed="rId24"/>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2483847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159</a:t>
            </a:fld>
            <a:endParaRPr spc="13"/>
          </a:p>
        </p:txBody>
      </p:sp>
      <p:sp>
        <p:nvSpPr>
          <p:cNvPr id="17" name="Rectangle 2"/>
          <p:cNvSpPr txBox="1">
            <a:spLocks noChangeArrowheads="1"/>
          </p:cNvSpPr>
          <p:nvPr/>
        </p:nvSpPr>
        <p:spPr bwMode="auto">
          <a:xfrm>
            <a:off x="385764" y="159996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Son </a:t>
            </a:r>
            <a:r>
              <a:rPr lang="es-ES" altLang="es-ES" u="sng" spc="85" dirty="0">
                <a:solidFill>
                  <a:srgbClr val="001D4D"/>
                </a:solidFill>
              </a:rPr>
              <a:t>ayudas al despliegue de banda ancha rápida y ultrarrápida</a:t>
            </a:r>
            <a:r>
              <a:rPr lang="es-ES" altLang="es-ES" spc="85" dirty="0">
                <a:solidFill>
                  <a:srgbClr val="001D4D"/>
                </a:solidFill>
              </a:rPr>
              <a:t> (también conocidas como de nueva generación).</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Fundamentalmente despliegue de fibra óptica por canalización o vía aérea, por infraestructura existente o nueva infraestructura (obra civil).</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Despliegue de troncales / “</a:t>
            </a:r>
            <a:r>
              <a:rPr lang="es-ES" altLang="es-ES" spc="85" dirty="0" err="1">
                <a:solidFill>
                  <a:srgbClr val="001D4D"/>
                </a:solidFill>
              </a:rPr>
              <a:t>backhaul</a:t>
            </a:r>
            <a:r>
              <a:rPr lang="es-ES" altLang="es-ES" spc="85" dirty="0">
                <a:solidFill>
                  <a:srgbClr val="001D4D"/>
                </a:solidFill>
              </a:rPr>
              <a:t>”, así como de red de distribución, </a:t>
            </a:r>
            <a:r>
              <a:rPr lang="es-ES" altLang="es-ES" u="sng" spc="85" dirty="0">
                <a:solidFill>
                  <a:srgbClr val="001D4D"/>
                </a:solidFill>
              </a:rPr>
              <a:t>por dominio público</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Programas de ayudas </a:t>
            </a:r>
            <a:r>
              <a:rPr lang="es-ES" altLang="es-ES" b="1" spc="85" dirty="0" smtClean="0">
                <a:solidFill>
                  <a:srgbClr val="001D4D"/>
                </a:solidFill>
                <a:cs typeface="Trebuchet MS"/>
              </a:rPr>
              <a:t>europeas al </a:t>
            </a:r>
            <a:r>
              <a:rPr lang="es-ES" altLang="es-ES" b="1" spc="85" dirty="0">
                <a:solidFill>
                  <a:srgbClr val="001D4D"/>
                </a:solidFill>
                <a:cs typeface="Trebuchet MS"/>
              </a:rPr>
              <a:t>despliegue:</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PEBA-NGA 2018, 2019 y 2020, con cargo a FEDER, 430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UNICO Banda Ancha 2021, 2022 y 2023 con cargo al PRTR, 690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UNICO 5G Redes </a:t>
            </a:r>
            <a:r>
              <a:rPr lang="es-ES" altLang="es-ES" spc="85" dirty="0" err="1">
                <a:solidFill>
                  <a:srgbClr val="001D4D"/>
                </a:solidFill>
                <a:cs typeface="Trebuchet MS"/>
              </a:rPr>
              <a:t>Backhaul</a:t>
            </a:r>
            <a:r>
              <a:rPr lang="es-ES" altLang="es-ES" spc="85" dirty="0">
                <a:solidFill>
                  <a:srgbClr val="001D4D"/>
                </a:solidFill>
                <a:cs typeface="Trebuchet MS"/>
              </a:rPr>
              <a:t> Fibra, 450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Otros programas UNICO, 300 M€.</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Total: 1.870 M€</a:t>
            </a:r>
            <a:r>
              <a:rPr lang="es-ES" altLang="es-ES" b="1" spc="85" dirty="0" smtClean="0">
                <a:solidFill>
                  <a:srgbClr val="001D4D"/>
                </a:solidFill>
                <a:cs typeface="Trebuchet MS"/>
              </a:rPr>
              <a:t>.</a:t>
            </a:r>
            <a:endParaRPr lang="es-ES" altLang="es-ES"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159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1844" y="18592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Qué </a:t>
            </a:r>
            <a:r>
              <a:rPr lang="es-ES" sz="2032" b="1" spc="85" dirty="0">
                <a:solidFill>
                  <a:schemeClr val="accent1">
                    <a:lumMod val="75000"/>
                  </a:schemeClr>
                </a:solidFill>
                <a:cs typeface="Calibri"/>
              </a:rPr>
              <a:t>son las ayudas europeas </a:t>
            </a:r>
            <a:r>
              <a:rPr lang="es-ES" sz="2032" b="1" spc="85" dirty="0" smtClean="0">
                <a:solidFill>
                  <a:schemeClr val="accent1">
                    <a:lumMod val="75000"/>
                  </a:schemeClr>
                </a:solidFill>
                <a:cs typeface="Calibri"/>
              </a:rPr>
              <a:t>UNICO</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01480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a:t>
            </a:fld>
            <a:endParaRPr spc="13"/>
          </a:p>
        </p:txBody>
      </p:sp>
      <p:sp>
        <p:nvSpPr>
          <p:cNvPr id="17" name="Rectangle 2"/>
          <p:cNvSpPr txBox="1">
            <a:spLocks noChangeArrowheads="1"/>
          </p:cNvSpPr>
          <p:nvPr/>
        </p:nvSpPr>
        <p:spPr bwMode="auto">
          <a:xfrm>
            <a:off x="304088" y="875597"/>
            <a:ext cx="11518013" cy="51448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Adicionalmente, a continuación, se destacan dos Disposiciones adicionales de la </a:t>
            </a:r>
            <a:r>
              <a:rPr lang="es-ES" altLang="es-ES" sz="2000" u="sng" spc="85" dirty="0">
                <a:solidFill>
                  <a:srgbClr val="001D4D"/>
                </a:solidFill>
              </a:rPr>
              <a:t>vigente LGTEL</a:t>
            </a:r>
            <a:r>
              <a:rPr lang="es-ES" altLang="es-ES" sz="2000" spc="85" dirty="0">
                <a:solidFill>
                  <a:srgbClr val="001D4D"/>
                </a:solidFill>
              </a:rPr>
              <a:t> </a:t>
            </a:r>
            <a:r>
              <a:rPr lang="es-ES" altLang="es-ES" sz="2000" spc="85" dirty="0" smtClean="0">
                <a:solidFill>
                  <a:srgbClr val="001D4D"/>
                </a:solidFill>
              </a:rPr>
              <a:t>que tienen </a:t>
            </a:r>
            <a:r>
              <a:rPr lang="es-ES" altLang="es-ES" sz="2000" spc="85" dirty="0">
                <a:solidFill>
                  <a:srgbClr val="001D4D"/>
                </a:solidFill>
              </a:rPr>
              <a:t>mayor relación con las </a:t>
            </a:r>
            <a:r>
              <a:rPr lang="es-ES" altLang="es-ES" sz="2000" spc="85" dirty="0" smtClean="0">
                <a:solidFill>
                  <a:srgbClr val="001D4D"/>
                </a:solidFill>
              </a:rPr>
              <a:t>AAPP:</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una parte, la </a:t>
            </a:r>
            <a:r>
              <a:rPr lang="es-ES" altLang="es-ES" sz="2000" b="1" spc="85" dirty="0">
                <a:solidFill>
                  <a:srgbClr val="001D4D"/>
                </a:solidFill>
              </a:rPr>
              <a:t>Disposición adicional </a:t>
            </a:r>
            <a:r>
              <a:rPr lang="es-ES" altLang="es-ES" sz="2000" b="1" spc="85" dirty="0" smtClean="0">
                <a:solidFill>
                  <a:srgbClr val="001D4D"/>
                </a:solidFill>
              </a:rPr>
              <a:t>tercera </a:t>
            </a:r>
            <a:r>
              <a:rPr lang="es-ES" altLang="es-ES" sz="2000" spc="85" dirty="0" smtClean="0">
                <a:solidFill>
                  <a:srgbClr val="001D4D"/>
                </a:solidFill>
              </a:rPr>
              <a:t>“</a:t>
            </a:r>
            <a:r>
              <a:rPr lang="es-ES" altLang="es-ES" sz="2000" b="1" i="1" spc="85" dirty="0" smtClean="0">
                <a:solidFill>
                  <a:srgbClr val="001D4D"/>
                </a:solidFill>
              </a:rPr>
              <a:t>Aplicación </a:t>
            </a:r>
            <a:r>
              <a:rPr lang="es-ES" altLang="es-ES" sz="2000" b="1" i="1" spc="85" dirty="0">
                <a:solidFill>
                  <a:srgbClr val="001D4D"/>
                </a:solidFill>
              </a:rPr>
              <a:t>de la legislación reguladora de las infraestructuras comunes en los </a:t>
            </a:r>
            <a:r>
              <a:rPr lang="es-ES" altLang="es-ES" sz="2000" b="1" i="1" spc="85" dirty="0" smtClean="0">
                <a:solidFill>
                  <a:srgbClr val="001D4D"/>
                </a:solidFill>
              </a:rPr>
              <a:t>edificios</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a:t>
            </a:r>
            <a:r>
              <a:rPr lang="es-ES" altLang="es-ES" sz="2000" u="sng" spc="85" dirty="0">
                <a:solidFill>
                  <a:srgbClr val="001D4D"/>
                </a:solidFill>
              </a:rPr>
              <a:t>Las infraestructuras comunes de telecomunicaciones en el interior de los edificios se regulan por lo establecido en la presente ley, por el </a:t>
            </a:r>
            <a:r>
              <a:rPr lang="es-ES" altLang="es-ES" sz="2000" u="sng" spc="85" dirty="0">
                <a:solidFill>
                  <a:srgbClr val="001D4D"/>
                </a:solidFill>
                <a:hlinkClick r:id="rId6"/>
              </a:rPr>
              <a:t>Real Decreto-ley 1/1998</a:t>
            </a:r>
            <a:r>
              <a:rPr lang="es-ES" altLang="es-ES" sz="2000" spc="85" dirty="0">
                <a:solidFill>
                  <a:srgbClr val="001D4D"/>
                </a:solidFill>
              </a:rPr>
              <a:t>, de 27 de febrero, sobre infraestructuras comunes en los edificios para el acceso a los servicios de telecomunicación </a:t>
            </a:r>
            <a:r>
              <a:rPr lang="es-ES" altLang="es-ES" sz="2000" u="sng" spc="85" dirty="0">
                <a:solidFill>
                  <a:srgbClr val="001D4D"/>
                </a:solidFill>
              </a:rPr>
              <a:t>y sus desarrollos reglamentarios</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Y por otra parte, </a:t>
            </a:r>
            <a:r>
              <a:rPr lang="es-ES" altLang="es-ES" sz="2000" spc="85" dirty="0">
                <a:solidFill>
                  <a:srgbClr val="001D4D"/>
                </a:solidFill>
              </a:rPr>
              <a:t>la </a:t>
            </a:r>
            <a:r>
              <a:rPr lang="es-ES" altLang="es-ES" sz="2000" b="1" spc="85" dirty="0">
                <a:solidFill>
                  <a:srgbClr val="001D4D"/>
                </a:solidFill>
              </a:rPr>
              <a:t>Disposición adicional </a:t>
            </a:r>
            <a:r>
              <a:rPr lang="es-ES" altLang="es-ES" sz="2000" b="1" spc="85" dirty="0" smtClean="0">
                <a:solidFill>
                  <a:srgbClr val="001D4D"/>
                </a:solidFill>
              </a:rPr>
              <a:t>decimonovena </a:t>
            </a:r>
            <a:r>
              <a:rPr lang="es-ES" altLang="es-ES" sz="2000" spc="85" dirty="0" smtClean="0">
                <a:solidFill>
                  <a:srgbClr val="001D4D"/>
                </a:solidFill>
              </a:rPr>
              <a:t>“</a:t>
            </a:r>
            <a:r>
              <a:rPr lang="es-ES" altLang="es-ES" sz="2000" b="1" i="1" spc="85" dirty="0" smtClean="0">
                <a:solidFill>
                  <a:srgbClr val="001D4D"/>
                </a:solidFill>
              </a:rPr>
              <a:t>Estaciones </a:t>
            </a:r>
            <a:r>
              <a:rPr lang="es-ES" altLang="es-ES" sz="2000" b="1" i="1" spc="85" dirty="0">
                <a:solidFill>
                  <a:srgbClr val="001D4D"/>
                </a:solidFill>
              </a:rPr>
              <a:t>radioeléctricas de </a:t>
            </a:r>
            <a:r>
              <a:rPr lang="es-ES" altLang="es-ES" sz="2000" b="1" i="1" spc="85" dirty="0" smtClean="0">
                <a:solidFill>
                  <a:srgbClr val="001D4D"/>
                </a:solidFill>
              </a:rPr>
              <a:t>radioaficionado</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t>
            </a:r>
            <a:r>
              <a:rPr lang="es-ES" altLang="es-ES" sz="2000" u="sng" spc="85" dirty="0">
                <a:solidFill>
                  <a:srgbClr val="001D4D"/>
                </a:solidFill>
              </a:rPr>
              <a:t>En la instalación de estaciones radioeléctricas de radioaficionado se aplicará lo establecido en el primer párrafo del artículo 49.9, sin perjuicio de la aplicación de la </a:t>
            </a:r>
            <a:r>
              <a:rPr lang="es-ES" altLang="es-ES" sz="2000" u="sng" spc="85" dirty="0">
                <a:solidFill>
                  <a:srgbClr val="001D4D"/>
                </a:solidFill>
                <a:hlinkClick r:id="rId7"/>
              </a:rPr>
              <a:t>Ley 19/1983</a:t>
            </a:r>
            <a:r>
              <a:rPr lang="es-ES" altLang="es-ES" sz="2000" spc="85" dirty="0">
                <a:solidFill>
                  <a:srgbClr val="001D4D"/>
                </a:solidFill>
              </a:rPr>
              <a:t>, de 16 de noviembre, sobre regulación del derecho a instalar en el exterior de los inmuebles las antenas de las estaciones radioeléctricas de aficionados, y su normativa de desarrollo</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213348598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160</a:t>
            </a:fld>
            <a:endParaRPr spc="13"/>
          </a:p>
        </p:txBody>
      </p:sp>
      <p:sp>
        <p:nvSpPr>
          <p:cNvPr id="17" name="Rectangle 2"/>
          <p:cNvSpPr txBox="1">
            <a:spLocks noChangeArrowheads="1"/>
          </p:cNvSpPr>
          <p:nvPr/>
        </p:nvSpPr>
        <p:spPr bwMode="auto">
          <a:xfrm>
            <a:off x="279544" y="731039"/>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Objetivos principales de estos programas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Hacer llegar la conectividad de banda ancha a zonas blancas</a:t>
            </a:r>
            <a:r>
              <a:rPr lang="es-ES" altLang="es-ES" sz="1700" b="1" spc="85" dirty="0">
                <a:solidFill>
                  <a:srgbClr val="001D4D"/>
                </a:solidFill>
              </a:rPr>
              <a:t>*</a:t>
            </a:r>
            <a:r>
              <a:rPr lang="es-ES" altLang="es-ES" sz="1700" spc="85" dirty="0">
                <a:solidFill>
                  <a:srgbClr val="001D4D"/>
                </a:solidFill>
              </a:rPr>
              <a:t> y grises</a:t>
            </a:r>
            <a:r>
              <a:rPr lang="es-ES" altLang="es-ES" sz="1700" b="1" spc="85" dirty="0">
                <a:solidFill>
                  <a:srgbClr val="001D4D"/>
                </a:solidFill>
              </a:rPr>
              <a:t>**</a:t>
            </a:r>
            <a:r>
              <a:rPr lang="es-ES" altLang="es-ES" sz="1700" spc="85" dirty="0">
                <a:solidFill>
                  <a:srgbClr val="001D4D"/>
                </a:solidFill>
              </a:rPr>
              <a:t>, beneficiando a ciudadanos y empresas: </a:t>
            </a:r>
            <a:r>
              <a:rPr lang="es-ES" altLang="es-ES" sz="1700" u="sng" spc="85" dirty="0">
                <a:solidFill>
                  <a:srgbClr val="001D4D"/>
                </a:solidFill>
              </a:rPr>
              <a:t>tener el 100% de la población con acceso a banda ancha en el año 2025 a más de 100Mbps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rPr>
              <a:t>Impulsar el desarrollo económico</a:t>
            </a:r>
            <a:r>
              <a:rPr lang="es-ES" altLang="es-ES" sz="1700" spc="85" dirty="0">
                <a:solidFill>
                  <a:srgbClr val="001D4D"/>
                </a:solidFill>
              </a:rPr>
              <a:t> de las áreas donde se facilita la conectividad.</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Disminuir la brecha digital y aumentar la cohesión social y económica territorial, </a:t>
            </a:r>
            <a:r>
              <a:rPr lang="es-ES" altLang="es-ES" sz="1700" u="sng" spc="85" dirty="0">
                <a:solidFill>
                  <a:srgbClr val="001D4D"/>
                </a:solidFill>
              </a:rPr>
              <a:t>con especial foco en zonas rurales</a:t>
            </a:r>
            <a:r>
              <a:rPr lang="es-ES" altLang="es-ES" sz="17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Los ciudadanos / empresas tengan acceso a servicios como Teletrabajo, Teleeducación, </a:t>
            </a:r>
            <a:r>
              <a:rPr lang="es-ES" altLang="es-ES" sz="1700" spc="85" dirty="0" err="1">
                <a:solidFill>
                  <a:srgbClr val="001D4D"/>
                </a:solidFill>
              </a:rPr>
              <a:t>Teleasistencia</a:t>
            </a:r>
            <a:r>
              <a:rPr lang="es-ES" altLang="es-ES" sz="1700" spc="85" dirty="0">
                <a:solidFill>
                  <a:srgbClr val="001D4D"/>
                </a:solidFill>
              </a:rPr>
              <a:t>, ocio a través de internet, negocios que necesitan de ese tipo de conectividad, etc.</a:t>
            </a:r>
            <a:endParaRPr lang="es-ES" altLang="es-ES" sz="17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Las ayudas tienen </a:t>
            </a:r>
            <a:r>
              <a:rPr lang="es-ES" altLang="es-ES" sz="1700" u="sng" spc="85" dirty="0">
                <a:solidFill>
                  <a:srgbClr val="001D4D"/>
                </a:solidFill>
              </a:rPr>
              <a:t>fechas límite de cumplimiento</a:t>
            </a:r>
            <a:r>
              <a:rPr lang="es-ES" altLang="es-ES" sz="1700" spc="85" dirty="0">
                <a:solidFill>
                  <a:srgbClr val="001D4D"/>
                </a:solidFill>
              </a:rPr>
              <a:t> con </a:t>
            </a:r>
            <a:r>
              <a:rPr lang="es-ES" altLang="es-ES" sz="1700" spc="85" dirty="0" smtClean="0">
                <a:solidFill>
                  <a:srgbClr val="001D4D"/>
                </a:solidFill>
              </a:rPr>
              <a:t>Europa.</a:t>
            </a:r>
            <a:endParaRPr lang="es-ES" altLang="es-ES" sz="1700"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Si no se cumplen esos hitos temporales se pierden dichas ayudas</a:t>
            </a:r>
            <a:r>
              <a:rPr lang="es-ES" altLang="es-ES" sz="1700" spc="85" dirty="0">
                <a:solidFill>
                  <a:srgbClr val="001D4D"/>
                </a:solidFill>
              </a:rPr>
              <a:t>, por devolución de los fondos, </a:t>
            </a:r>
            <a:r>
              <a:rPr lang="es-ES" altLang="es-ES" sz="1700" u="sng" spc="85" dirty="0">
                <a:solidFill>
                  <a:srgbClr val="001D4D"/>
                </a:solidFill>
              </a:rPr>
              <a:t>y los proyectos de conectividad de banda ancha ultrarrápida no se desplegarían</a:t>
            </a:r>
            <a:r>
              <a:rPr lang="es-ES" altLang="es-ES" sz="1700" spc="85" dirty="0">
                <a:solidFill>
                  <a:srgbClr val="001D4D"/>
                </a:solidFill>
              </a:rPr>
              <a:t>.</a:t>
            </a:r>
            <a:endParaRPr lang="es-ES" altLang="es-ES" sz="17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69675" y="5712210"/>
            <a:ext cx="9442008" cy="338554"/>
          </a:xfrm>
          <a:prstGeom prst="rect">
            <a:avLst/>
          </a:prstGeom>
          <a:noFill/>
          <a:ln>
            <a:solidFill>
              <a:schemeClr val="accent1"/>
            </a:solidFill>
          </a:ln>
        </p:spPr>
        <p:txBody>
          <a:bodyPr wrap="none" rtlCol="0">
            <a:spAutoFit/>
          </a:bodyPr>
          <a:lstStyle/>
          <a:p>
            <a:r>
              <a:rPr lang="es-ES" sz="800" b="1" dirty="0" smtClean="0"/>
              <a:t>*</a:t>
            </a:r>
            <a:r>
              <a:rPr lang="es-ES" sz="800" dirty="0" smtClean="0"/>
              <a:t> </a:t>
            </a:r>
            <a:r>
              <a:rPr lang="es-ES" sz="800" b="1" dirty="0" smtClean="0"/>
              <a:t>Zona </a:t>
            </a:r>
            <a:r>
              <a:rPr lang="es-ES" sz="800" b="1" dirty="0"/>
              <a:t>blanca</a:t>
            </a:r>
            <a:r>
              <a:rPr lang="es-ES" sz="800" dirty="0"/>
              <a:t>: zona en la que actualmente no existan </a:t>
            </a:r>
            <a:r>
              <a:rPr lang="es-ES" sz="800" dirty="0" smtClean="0"/>
              <a:t>redes de banda ancha y no </a:t>
            </a:r>
            <a:r>
              <a:rPr lang="es-ES" sz="800" dirty="0"/>
              <a:t>es probable que sean construidas en un plazo de tres años por inversores </a:t>
            </a:r>
            <a:r>
              <a:rPr lang="es-ES" sz="800" dirty="0" smtClean="0"/>
              <a:t>privados. </a:t>
            </a:r>
          </a:p>
          <a:p>
            <a:r>
              <a:rPr lang="es-ES" sz="800" b="1" dirty="0" smtClean="0"/>
              <a:t>**</a:t>
            </a:r>
            <a:r>
              <a:rPr lang="es-ES" sz="800" dirty="0" smtClean="0"/>
              <a:t> </a:t>
            </a:r>
            <a:r>
              <a:rPr lang="es-ES" sz="800" b="1" dirty="0" smtClean="0"/>
              <a:t>Zona gris</a:t>
            </a:r>
            <a:r>
              <a:rPr lang="es-ES" sz="800" dirty="0"/>
              <a:t>: </a:t>
            </a:r>
            <a:r>
              <a:rPr lang="es-ES" sz="800" dirty="0" smtClean="0"/>
              <a:t>zona en la que </a:t>
            </a:r>
            <a:r>
              <a:rPr lang="es-ES" sz="800" dirty="0"/>
              <a:t>solo exista o se vaya a desplegar en los próximos tres años una </a:t>
            </a:r>
            <a:r>
              <a:rPr lang="es-ES" sz="800" dirty="0" smtClean="0"/>
              <a:t>sola red de banda ancha </a:t>
            </a:r>
            <a:r>
              <a:rPr lang="es-ES" sz="800" dirty="0"/>
              <a:t>y ningún otro operador tenga previsto desplegar otra red de nueva generación en los próximos tres años.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2071844" y="18592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Qué </a:t>
            </a:r>
            <a:r>
              <a:rPr lang="es-ES" sz="2032" b="1" spc="85" dirty="0">
                <a:solidFill>
                  <a:schemeClr val="accent1">
                    <a:lumMod val="75000"/>
                  </a:schemeClr>
                </a:solidFill>
                <a:cs typeface="Calibri"/>
              </a:rPr>
              <a:t>son las ayudas europeas </a:t>
            </a:r>
            <a:r>
              <a:rPr lang="es-ES" sz="2032" b="1" spc="85" dirty="0" smtClean="0">
                <a:solidFill>
                  <a:schemeClr val="accent1">
                    <a:lumMod val="75000"/>
                  </a:schemeClr>
                </a:solidFill>
                <a:cs typeface="Calibri"/>
              </a:rPr>
              <a:t>UNICO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107823436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161</a:t>
            </a:fld>
            <a:endParaRPr spc="13"/>
          </a:p>
        </p:txBody>
      </p:sp>
      <p:sp>
        <p:nvSpPr>
          <p:cNvPr id="17" name="Rectangle 2"/>
          <p:cNvSpPr txBox="1">
            <a:spLocks noChangeArrowheads="1"/>
          </p:cNvSpPr>
          <p:nvPr/>
        </p:nvSpPr>
        <p:spPr bwMode="auto">
          <a:xfrm>
            <a:off x="339603" y="123722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Operadores reportan retrasos en la ejecución de proyectos debido, entre otras razones, a </a:t>
            </a:r>
            <a:r>
              <a:rPr lang="es-ES" altLang="es-ES" b="1" spc="85" dirty="0">
                <a:solidFill>
                  <a:srgbClr val="001D4D"/>
                </a:solidFill>
                <a:cs typeface="Trebuchet MS"/>
              </a:rPr>
              <a:t>retrasos en la concesión de permisos</a:t>
            </a:r>
            <a:r>
              <a:rPr lang="es-ES" altLang="es-ES" spc="85" dirty="0">
                <a:solidFill>
                  <a:srgbClr val="001D4D"/>
                </a:solidFill>
                <a:cs typeface="Trebuchet MS"/>
              </a:rPr>
              <a:t> en algunas Entidades Públicas*.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Programas </a:t>
            </a:r>
            <a:r>
              <a:rPr lang="es-ES" altLang="es-ES" b="1" spc="85" dirty="0">
                <a:solidFill>
                  <a:srgbClr val="001D4D"/>
                </a:solidFill>
                <a:cs typeface="Trebuchet MS"/>
              </a:rPr>
              <a:t>UNICO</a:t>
            </a:r>
            <a:r>
              <a:rPr lang="es-ES" altLang="es-ES" spc="85" dirty="0">
                <a:solidFill>
                  <a:srgbClr val="001D4D"/>
                </a:solidFill>
                <a:cs typeface="Trebuchet MS"/>
              </a:rPr>
              <a:t>: más ayudas -&gt; mayor número </a:t>
            </a:r>
            <a:r>
              <a:rPr lang="es-ES" altLang="es-ES" spc="85" dirty="0" smtClean="0">
                <a:solidFill>
                  <a:srgbClr val="001D4D"/>
                </a:solidFill>
                <a:cs typeface="Trebuchet MS"/>
              </a:rPr>
              <a:t>de solicitud de </a:t>
            </a:r>
            <a:r>
              <a:rPr lang="es-ES" altLang="es-ES" spc="85" dirty="0">
                <a:solidFill>
                  <a:srgbClr val="001D4D"/>
                </a:solidFill>
                <a:cs typeface="Trebuchet MS"/>
              </a:rPr>
              <a:t>permisos -&gt; </a:t>
            </a:r>
            <a:r>
              <a:rPr lang="es-ES" altLang="es-ES" spc="85" dirty="0" smtClean="0">
                <a:solidFill>
                  <a:srgbClr val="001D4D"/>
                </a:solidFill>
                <a:cs typeface="Trebuchet MS"/>
              </a:rPr>
              <a:t>necesidad de mayor </a:t>
            </a:r>
            <a:r>
              <a:rPr lang="es-ES" altLang="es-ES" spc="85" dirty="0">
                <a:solidFill>
                  <a:srgbClr val="001D4D"/>
                </a:solidFill>
                <a:cs typeface="Trebuchet MS"/>
              </a:rPr>
              <a:t>agilidad en concesión de </a:t>
            </a:r>
            <a:r>
              <a:rPr lang="es-ES" altLang="es-ES" spc="85" dirty="0" smtClean="0">
                <a:solidFill>
                  <a:srgbClr val="001D4D"/>
                </a:solidFill>
                <a:cs typeface="Trebuchet MS"/>
              </a:rPr>
              <a:t>permisos.</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Se necesitan soluciones que ayuden a mejorar la </a:t>
            </a:r>
            <a:r>
              <a:rPr lang="es-ES" altLang="es-ES" b="1" spc="85" dirty="0">
                <a:solidFill>
                  <a:srgbClr val="001D4D"/>
                </a:solidFill>
                <a:cs typeface="Trebuchet MS"/>
              </a:rPr>
              <a:t>agilización de la concesión de </a:t>
            </a:r>
            <a:r>
              <a:rPr lang="es-ES" altLang="es-ES" b="1" spc="85" dirty="0" smtClean="0">
                <a:solidFill>
                  <a:srgbClr val="001D4D"/>
                </a:solidFill>
                <a:cs typeface="Trebuchet MS"/>
              </a:rPr>
              <a:t>los permisos UNICO</a:t>
            </a:r>
            <a:r>
              <a:rPr lang="es-ES" altLang="es-ES" spc="85" dirty="0" smtClean="0">
                <a:solidFill>
                  <a:srgbClr val="001D4D"/>
                </a:solidFill>
                <a:cs typeface="Trebuchet MS"/>
              </a:rPr>
              <a:t>.</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Si no se conceden a tiempo, hay que devolver los fondos a Bruselas, y los ciudadanos pierden la </a:t>
            </a:r>
            <a:r>
              <a:rPr lang="es-ES" altLang="es-ES" spc="85" dirty="0" smtClean="0">
                <a:solidFill>
                  <a:srgbClr val="001D4D"/>
                </a:solidFill>
                <a:cs typeface="Trebuchet MS"/>
              </a:rPr>
              <a:t>oportunidad de disfrutar de conectividad de banda ancha ultrarrápida.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Si no se </a:t>
            </a:r>
            <a:r>
              <a:rPr lang="es-ES" altLang="es-ES" spc="85" dirty="0" smtClean="0">
                <a:solidFill>
                  <a:srgbClr val="001D4D"/>
                </a:solidFill>
                <a:cs typeface="Trebuchet MS"/>
              </a:rPr>
              <a:t>agiliza la </a:t>
            </a:r>
            <a:r>
              <a:rPr lang="es-ES" altLang="es-ES" spc="85" dirty="0">
                <a:solidFill>
                  <a:srgbClr val="001D4D"/>
                </a:solidFill>
                <a:cs typeface="Trebuchet MS"/>
              </a:rPr>
              <a:t>concesión de permisos cuanto antes, </a:t>
            </a:r>
            <a:r>
              <a:rPr lang="es-ES" altLang="es-ES" b="1" spc="85" dirty="0">
                <a:solidFill>
                  <a:srgbClr val="001D4D"/>
                </a:solidFill>
                <a:cs typeface="Trebuchet MS"/>
              </a:rPr>
              <a:t>hay riesgo alto </a:t>
            </a:r>
            <a:r>
              <a:rPr lang="es-ES" altLang="es-ES" b="1" spc="85" dirty="0" smtClean="0">
                <a:solidFill>
                  <a:srgbClr val="001D4D"/>
                </a:solidFill>
                <a:cs typeface="Trebuchet MS"/>
              </a:rPr>
              <a:t>que durante 2023 haya </a:t>
            </a:r>
            <a:r>
              <a:rPr lang="es-ES" altLang="es-ES" b="1" spc="85" dirty="0">
                <a:solidFill>
                  <a:srgbClr val="001D4D"/>
                </a:solidFill>
                <a:cs typeface="Trebuchet MS"/>
              </a:rPr>
              <a:t>retorno </a:t>
            </a:r>
            <a:r>
              <a:rPr lang="es-ES" altLang="es-ES" b="1" spc="85" dirty="0" smtClean="0">
                <a:solidFill>
                  <a:srgbClr val="001D4D"/>
                </a:solidFill>
                <a:cs typeface="Trebuchet MS"/>
              </a:rPr>
              <a:t>de </a:t>
            </a:r>
            <a:r>
              <a:rPr lang="es-ES" altLang="es-ES" b="1" spc="85" dirty="0">
                <a:solidFill>
                  <a:srgbClr val="001D4D"/>
                </a:solidFill>
                <a:cs typeface="Trebuchet MS"/>
              </a:rPr>
              <a:t>fondos PRTR (UNICO</a:t>
            </a:r>
            <a:r>
              <a:rPr lang="es-ES" altLang="es-ES" b="1" spc="85" dirty="0" smtClean="0">
                <a:solidFill>
                  <a:srgbClr val="001D4D"/>
                </a:solidFill>
                <a:cs typeface="Trebuchet MS"/>
              </a:rPr>
              <a:t>)</a:t>
            </a:r>
            <a:r>
              <a:rPr lang="es-ES" altLang="es-ES" spc="85" dirty="0" smtClean="0">
                <a:solidFill>
                  <a:srgbClr val="001D4D"/>
                </a:solidFill>
                <a:cs typeface="Trebuchet MS"/>
              </a:rPr>
              <a:t>.</a:t>
            </a: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2363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Problemática </a:t>
            </a:r>
            <a:r>
              <a:rPr lang="es-ES" sz="2032" b="1" spc="85" dirty="0">
                <a:solidFill>
                  <a:schemeClr val="accent1">
                    <a:lumMod val="75000"/>
                  </a:schemeClr>
                </a:solidFill>
                <a:cs typeface="Calibri"/>
              </a:rPr>
              <a:t>e impacto: necesidad </a:t>
            </a:r>
            <a:r>
              <a:rPr lang="es-ES" sz="2032" b="1" spc="85" dirty="0" smtClean="0">
                <a:solidFill>
                  <a:schemeClr val="accent1">
                    <a:lumMod val="75000"/>
                  </a:schemeClr>
                </a:solidFill>
                <a:cs typeface="Calibri"/>
              </a:rPr>
              <a:t>de agilización </a:t>
            </a:r>
          </a:p>
          <a:p>
            <a:pPr marL="10752" algn="ctr">
              <a:spcBef>
                <a:spcPts val="85"/>
              </a:spcBef>
            </a:pPr>
            <a:r>
              <a:rPr lang="es-ES" sz="2032" b="1" spc="85" dirty="0" smtClean="0">
                <a:solidFill>
                  <a:schemeClr val="accent1">
                    <a:lumMod val="75000"/>
                  </a:schemeClr>
                </a:solidFill>
                <a:cs typeface="Calibri"/>
              </a:rPr>
              <a:t>de los permisos UNICO</a:t>
            </a:r>
            <a:endParaRPr lang="es-ES" sz="2032" b="1" spc="85" dirty="0">
              <a:solidFill>
                <a:schemeClr val="accent1">
                  <a:lumMod val="75000"/>
                </a:schemeClr>
              </a:solidFill>
              <a:cs typeface="Calibri"/>
            </a:endParaRPr>
          </a:p>
        </p:txBody>
      </p:sp>
      <p:sp>
        <p:nvSpPr>
          <p:cNvPr id="24" name="CuadroTexto 23"/>
          <p:cNvSpPr txBox="1"/>
          <p:nvPr/>
        </p:nvSpPr>
        <p:spPr>
          <a:xfrm>
            <a:off x="71038" y="5926637"/>
            <a:ext cx="11900400" cy="215444"/>
          </a:xfrm>
          <a:prstGeom prst="rect">
            <a:avLst/>
          </a:prstGeom>
          <a:noFill/>
          <a:ln>
            <a:solidFill>
              <a:schemeClr val="accent1"/>
            </a:solidFill>
          </a:ln>
        </p:spPr>
        <p:txBody>
          <a:bodyPr wrap="square" rtlCol="0">
            <a:spAutoFit/>
          </a:bodyPr>
          <a:lstStyle/>
          <a:p>
            <a:r>
              <a:rPr lang="es-ES" sz="800" b="1" dirty="0" smtClean="0"/>
              <a:t>*</a:t>
            </a:r>
            <a:r>
              <a:rPr lang="es-ES" sz="800" dirty="0" smtClean="0"/>
              <a:t> </a:t>
            </a:r>
            <a:r>
              <a:rPr lang="es-ES" sz="800" b="1" dirty="0"/>
              <a:t>Recordar que la legislación sectorial vigente de </a:t>
            </a:r>
            <a:r>
              <a:rPr lang="es-ES" sz="800" b="1" dirty="0" smtClean="0"/>
              <a:t>Telecomunicaciones, Ley General de Telecomunicaciones </a:t>
            </a:r>
            <a:r>
              <a:rPr lang="es-ES" sz="800" b="1" dirty="0"/>
              <a:t>11/2022 </a:t>
            </a:r>
            <a:r>
              <a:rPr lang="es-ES" sz="800" b="1" dirty="0" smtClean="0"/>
              <a:t>, estipula </a:t>
            </a:r>
            <a:r>
              <a:rPr lang="es-ES" sz="800" b="1" dirty="0"/>
              <a:t>que los permisos para despliegue de redes de banda ancha ultrarrápida deben concederse en un plazo máximo de 4 meses (120 o</a:t>
            </a:r>
            <a:r>
              <a:rPr lang="es-ES" sz="800" b="1" dirty="0" smtClean="0"/>
              <a:t> 90 días, según el caso)</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2032856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162</a:t>
            </a:fld>
            <a:endParaRPr spc="13"/>
          </a:p>
        </p:txBody>
      </p:sp>
      <p:sp>
        <p:nvSpPr>
          <p:cNvPr id="17" name="Rectangle 2"/>
          <p:cNvSpPr txBox="1">
            <a:spLocks noChangeArrowheads="1"/>
          </p:cNvSpPr>
          <p:nvPr/>
        </p:nvSpPr>
        <p:spPr bwMode="auto">
          <a:xfrm>
            <a:off x="304088" y="1589527"/>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El principal impacto es para los ciudadanos </a:t>
            </a:r>
            <a:r>
              <a:rPr lang="es-ES" altLang="es-ES" b="1" spc="85" dirty="0" smtClean="0">
                <a:solidFill>
                  <a:srgbClr val="001D4D"/>
                </a:solidFill>
                <a:cs typeface="Trebuchet MS"/>
              </a:rPr>
              <a:t>y empresas</a:t>
            </a:r>
            <a:r>
              <a:rPr lang="es-ES" altLang="es-ES" spc="85" dirty="0" smtClean="0">
                <a:solidFill>
                  <a:srgbClr val="001D4D"/>
                </a:solidFill>
                <a:cs typeface="Trebuchet MS"/>
              </a:rPr>
              <a:t>: </a:t>
            </a:r>
            <a:r>
              <a:rPr lang="es-ES" altLang="es-ES" spc="85" dirty="0">
                <a:solidFill>
                  <a:srgbClr val="001D4D"/>
                </a:solidFill>
                <a:cs typeface="Trebuchet MS"/>
              </a:rPr>
              <a:t>si se pierde la ayuda europea, no habrá despliegue de banda ancha ultrarrápida y esos ciudadanos / empresas no podrán tener acceso a servicios actualmente muy demandados (Teletrabajo, Teleeducación, </a:t>
            </a:r>
            <a:r>
              <a:rPr lang="es-ES" altLang="es-ES" spc="85" dirty="0" err="1">
                <a:solidFill>
                  <a:srgbClr val="001D4D"/>
                </a:solidFill>
                <a:cs typeface="Trebuchet MS"/>
              </a:rPr>
              <a:t>Teleasistencia</a:t>
            </a:r>
            <a:r>
              <a:rPr lang="es-ES" altLang="es-ES" spc="85" dirty="0">
                <a:solidFill>
                  <a:srgbClr val="001D4D"/>
                </a:solidFill>
                <a:cs typeface="Trebuchet MS"/>
              </a:rPr>
              <a:t>, </a:t>
            </a:r>
            <a:r>
              <a:rPr lang="es-ES" altLang="es-ES" spc="85" dirty="0" err="1">
                <a:solidFill>
                  <a:srgbClr val="001D4D"/>
                </a:solidFill>
                <a:cs typeface="Trebuchet MS"/>
              </a:rPr>
              <a:t>etc</a:t>
            </a:r>
            <a:r>
              <a:rPr lang="es-ES" altLang="es-ES" spc="85" dirty="0">
                <a:solidFill>
                  <a:srgbClr val="001D4D"/>
                </a:solidFill>
                <a:cs typeface="Trebuchet MS"/>
              </a:rPr>
              <a:t>) con la calidad adecuada. </a:t>
            </a:r>
            <a:r>
              <a:rPr lang="es-ES" altLang="es-ES" u="sng" spc="85" dirty="0">
                <a:solidFill>
                  <a:srgbClr val="001D4D"/>
                </a:solidFill>
                <a:cs typeface="Trebuchet MS"/>
              </a:rPr>
              <a:t>La pandemia COVID ha demostrado que estos servicios son esenciales</a:t>
            </a:r>
            <a:r>
              <a:rPr lang="es-ES" altLang="es-ES" spc="85" dirty="0" smtClean="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Es una oportunidad única que no debemos desaprovechar</a:t>
            </a:r>
            <a:r>
              <a:rPr lang="es-ES" altLang="es-ES" spc="85" dirty="0" smtClean="0">
                <a:solidFill>
                  <a:srgbClr val="001D4D"/>
                </a:solidFill>
                <a:cs typeface="Trebuchet MS"/>
              </a:rPr>
              <a:t>: hay zonas rurales despobladas que sin el incentivo de las ayudas los operadores no tienen interés en invertir en despliegues. No se les puede obligar, es un mercado de libre competencia.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Impacto en proyectos y Unidades Inmobiliarias (UUII) por programa</a:t>
            </a:r>
            <a:r>
              <a:rPr lang="es-ES" altLang="es-ES" spc="85" dirty="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Programas PEBA-NGA 2020/2021: 45 proyectos y 809.561 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 UNICO BA 2021: 52 proyectos y 1.288.359 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Programa UNICO BA 2022: 50 proyectos y 728.534 </a:t>
            </a:r>
            <a:r>
              <a:rPr lang="es-ES" altLang="es-ES" sz="1600" spc="85" dirty="0" smtClean="0">
                <a:solidFill>
                  <a:srgbClr val="001D4D"/>
                </a:solidFill>
                <a:cs typeface="Trebuchet MS"/>
              </a:rPr>
              <a:t>UUII</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Programa UNICO BA 2023</a:t>
            </a:r>
            <a:r>
              <a:rPr lang="es-ES" altLang="es-ES" sz="1600" spc="85" dirty="0">
                <a:solidFill>
                  <a:srgbClr val="001D4D"/>
                </a:solidFill>
                <a:cs typeface="Trebuchet MS"/>
              </a:rPr>
              <a:t>: 50 proyectos y 358.697 UUII</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7953" y="12363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Problemática </a:t>
            </a:r>
            <a:r>
              <a:rPr lang="es-ES" sz="2032" b="1" spc="85" dirty="0">
                <a:solidFill>
                  <a:schemeClr val="accent1">
                    <a:lumMod val="75000"/>
                  </a:schemeClr>
                </a:solidFill>
                <a:cs typeface="Calibri"/>
              </a:rPr>
              <a:t>e impacto: necesidad </a:t>
            </a:r>
            <a:r>
              <a:rPr lang="es-ES" sz="2032" b="1" spc="85" dirty="0" smtClean="0">
                <a:solidFill>
                  <a:schemeClr val="accent1">
                    <a:lumMod val="75000"/>
                  </a:schemeClr>
                </a:solidFill>
                <a:cs typeface="Calibri"/>
              </a:rPr>
              <a:t>de agilización </a:t>
            </a:r>
          </a:p>
          <a:p>
            <a:pPr marL="10752" algn="ctr">
              <a:spcBef>
                <a:spcPts val="85"/>
              </a:spcBef>
            </a:pPr>
            <a:r>
              <a:rPr lang="es-ES" sz="2032" b="1" spc="85" dirty="0" smtClean="0">
                <a:solidFill>
                  <a:schemeClr val="accent1">
                    <a:lumMod val="75000"/>
                  </a:schemeClr>
                </a:solidFill>
                <a:cs typeface="Calibri"/>
              </a:rPr>
              <a:t>de los permisos UNICO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55376049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163</a:t>
            </a:fld>
            <a:endParaRPr spc="13"/>
          </a:p>
        </p:txBody>
      </p:sp>
      <p:sp>
        <p:nvSpPr>
          <p:cNvPr id="17" name="Rectangle 2"/>
          <p:cNvSpPr txBox="1">
            <a:spLocks noChangeArrowheads="1"/>
          </p:cNvSpPr>
          <p:nvPr/>
        </p:nvSpPr>
        <p:spPr bwMode="auto">
          <a:xfrm>
            <a:off x="232140" y="18066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Ejercer </a:t>
            </a:r>
            <a:r>
              <a:rPr lang="es-ES" altLang="es-ES" b="1" spc="85" dirty="0">
                <a:solidFill>
                  <a:srgbClr val="001D4D"/>
                </a:solidFill>
                <a:cs typeface="Trebuchet MS"/>
              </a:rPr>
              <a:t>competencia para uso de Declaraciones Responsables y Comunicaciones Previas</a:t>
            </a:r>
            <a:r>
              <a:rPr lang="es-ES" altLang="es-ES" spc="85" dirty="0" smtClean="0">
                <a:solidFill>
                  <a:srgbClr val="001D4D"/>
                </a:solidFill>
                <a:cs typeface="Trebuchet MS"/>
              </a:rPr>
              <a:t>: como habilita la LGTEL a las AAPP respecto a su </a:t>
            </a:r>
            <a:r>
              <a:rPr lang="es-ES" altLang="es-ES" spc="85" dirty="0" smtClean="0">
                <a:solidFill>
                  <a:srgbClr val="001D4D"/>
                </a:solidFill>
              </a:rPr>
              <a:t>régimen </a:t>
            </a:r>
            <a:r>
              <a:rPr lang="es-ES" altLang="es-ES" spc="85" dirty="0">
                <a:solidFill>
                  <a:srgbClr val="001D4D"/>
                </a:solidFill>
              </a:rPr>
              <a:t>normativo en dominio público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a:t>
            </a:r>
            <a:endParaRPr lang="es-ES" altLang="es-ES"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«Para la instalación y despliegue de redes públicas de comunicaciones electrónicas y sus recursos asociados que deban realizarse en dominio público, </a:t>
            </a:r>
            <a:r>
              <a:rPr lang="es-ES" altLang="es-ES" u="sng" spc="85" dirty="0">
                <a:solidFill>
                  <a:srgbClr val="001D4D"/>
                </a:solidFill>
              </a:rPr>
              <a:t>las Administraciones </a:t>
            </a:r>
            <a:r>
              <a:rPr lang="es-ES" altLang="es-ES" u="sng" spc="85" dirty="0" smtClean="0">
                <a:solidFill>
                  <a:srgbClr val="001D4D"/>
                </a:solidFill>
              </a:rPr>
              <a:t>Públicas </a:t>
            </a:r>
            <a:r>
              <a:rPr lang="es-ES" altLang="es-ES" u="sng" spc="85" dirty="0">
                <a:solidFill>
                  <a:srgbClr val="001D4D"/>
                </a:solidFill>
              </a:rPr>
              <a:t>podrán establecer, cada una en el ámbito exclusivo de sus competencias y para todos o algunos de los casos, que la tramitación se realice mediante declaración responsable o comunicación previa</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rPr>
              <a:t>Hay distintas AAPP (Ayuntamientos, Diputaciones, CCAA, etc.) que están aplicando esta disposición para agilizar la tramitación de permisos UNICO</a:t>
            </a:r>
            <a:r>
              <a:rPr lang="es-ES" altLang="es-ES" spc="85" dirty="0" smtClean="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Algunas la aplican para todas las solicitudes de permisos </a:t>
            </a:r>
            <a:r>
              <a:rPr lang="es-ES" altLang="es-ES" spc="85" dirty="0" smtClean="0">
                <a:solidFill>
                  <a:srgbClr val="001D4D"/>
                </a:solidFill>
              </a:rPr>
              <a:t>UNICO</a:t>
            </a:r>
            <a:r>
              <a:rPr lang="es-ES" altLang="es-ES" spc="85" dirty="0">
                <a:solidFill>
                  <a:srgbClr val="001D4D"/>
                </a:solidFill>
              </a:rPr>
              <a:t>.</a:t>
            </a:r>
            <a:endParaRPr lang="es-ES" altLang="es-ES" spc="85" dirty="0" smtClean="0">
              <a:solidFill>
                <a:srgbClr val="001D4D"/>
              </a:solidFill>
            </a:endParaRP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Otras sólo la aplican en algunos casos: por ejemplo, para aquellos permisos </a:t>
            </a:r>
            <a:r>
              <a:rPr lang="es-ES" altLang="es-ES" spc="85" dirty="0" smtClean="0">
                <a:solidFill>
                  <a:srgbClr val="001D4D"/>
                </a:solidFill>
              </a:rPr>
              <a:t>UNICO </a:t>
            </a:r>
            <a:r>
              <a:rPr lang="es-ES" altLang="es-ES" spc="85" dirty="0">
                <a:solidFill>
                  <a:srgbClr val="001D4D"/>
                </a:solidFill>
              </a:rPr>
              <a:t>cuyo despliegue sea por infraestructura existente, sin obra civil. El despliegue de fibra óptica por infraestructura ya existente tiene un riesgo de impacto casi inexistente.</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85662332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164</a:t>
            </a:fld>
            <a:endParaRPr spc="13"/>
          </a:p>
        </p:txBody>
      </p:sp>
      <p:sp>
        <p:nvSpPr>
          <p:cNvPr id="17" name="Rectangle 2"/>
          <p:cNvSpPr txBox="1">
            <a:spLocks noChangeArrowheads="1"/>
          </p:cNvSpPr>
          <p:nvPr/>
        </p:nvSpPr>
        <p:spPr bwMode="auto">
          <a:xfrm>
            <a:off x="279544" y="164400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rPr>
              <a:t>Hay distintas AAPP (Ayuntamientos, Diputaciones, CCAA, etc.) que están aplicando esta disposición para agilizar la tramitación de permisos UNICO </a:t>
            </a:r>
            <a:r>
              <a:rPr lang="es-ES" altLang="es-ES" spc="85" dirty="0" smtClean="0">
                <a:solidFill>
                  <a:srgbClr val="001D4D"/>
                </a:solidFill>
              </a:rPr>
              <a:t>(cont.):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Art. </a:t>
            </a:r>
            <a:r>
              <a:rPr lang="es-ES" altLang="es-ES" u="sng" spc="85" dirty="0">
                <a:solidFill>
                  <a:srgbClr val="001D4D"/>
                </a:solidFill>
              </a:rPr>
              <a:t>105 </a:t>
            </a:r>
            <a:r>
              <a:rPr lang="es-ES" altLang="es-ES" u="sng" spc="85" dirty="0" smtClean="0">
                <a:solidFill>
                  <a:srgbClr val="001D4D"/>
                </a:solidFill>
              </a:rPr>
              <a:t>bis “</a:t>
            </a:r>
            <a:r>
              <a:rPr lang="es-ES" altLang="es-ES" u="sng" spc="85" dirty="0">
                <a:solidFill>
                  <a:srgbClr val="001D4D"/>
                </a:solidFill>
              </a:rPr>
              <a:t>Actos sujetos a declaración responsable</a:t>
            </a:r>
            <a:r>
              <a:rPr lang="es-ES" altLang="es-ES" u="sng" spc="85" dirty="0" smtClean="0">
                <a:solidFill>
                  <a:srgbClr val="001D4D"/>
                </a:solidFill>
              </a:rPr>
              <a:t>” </a:t>
            </a:r>
            <a:r>
              <a:rPr lang="es-ES" altLang="es-ES" u="sng" spc="85" dirty="0">
                <a:solidFill>
                  <a:srgbClr val="001D4D"/>
                </a:solidFill>
              </a:rPr>
              <a:t>de la Ley </a:t>
            </a:r>
            <a:r>
              <a:rPr lang="es-ES" altLang="es-ES" u="sng" spc="85" dirty="0" smtClean="0">
                <a:solidFill>
                  <a:srgbClr val="001D4D"/>
                </a:solidFill>
              </a:rPr>
              <a:t>5/1999 de </a:t>
            </a:r>
            <a:r>
              <a:rPr lang="es-ES" altLang="es-ES" u="sng" spc="85" dirty="0">
                <a:solidFill>
                  <a:srgbClr val="001D4D"/>
                </a:solidFill>
              </a:rPr>
              <a:t>Urbanismo de Castilla y </a:t>
            </a:r>
            <a:r>
              <a:rPr lang="es-ES" altLang="es-ES" u="sng" spc="85" dirty="0" smtClean="0">
                <a:solidFill>
                  <a:srgbClr val="001D4D"/>
                </a:solidFill>
              </a:rPr>
              <a:t>León</a:t>
            </a:r>
            <a:r>
              <a:rPr lang="es-ES" altLang="es-ES" spc="85" dirty="0">
                <a:solidFill>
                  <a:srgbClr val="001D4D"/>
                </a:solidFill>
              </a:rPr>
              <a:t>:</a:t>
            </a:r>
            <a:endParaRPr lang="es-ES" altLang="es-ES" spc="85" dirty="0" smtClean="0">
              <a:solidFill>
                <a:srgbClr val="001D4D"/>
              </a:solidFill>
            </a:endParaRP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«1</a:t>
            </a:r>
            <a:r>
              <a:rPr lang="es-ES" altLang="es-ES" sz="1600" spc="85" dirty="0">
                <a:solidFill>
                  <a:srgbClr val="001D4D"/>
                </a:solidFill>
              </a:rPr>
              <a:t>. Están sometidos al régimen de declaración responsable, sin </a:t>
            </a:r>
            <a:r>
              <a:rPr lang="es-ES" altLang="es-ES" sz="1600" spc="85" dirty="0" smtClean="0">
                <a:solidFill>
                  <a:srgbClr val="001D4D"/>
                </a:solidFill>
              </a:rPr>
              <a:t>perjuicio de </a:t>
            </a:r>
            <a:r>
              <a:rPr lang="es-ES" altLang="es-ES" sz="1600" spc="85" dirty="0">
                <a:solidFill>
                  <a:srgbClr val="001D4D"/>
                </a:solidFill>
              </a:rPr>
              <a:t>las demás intervenciones públicas que procedan, los siguientes actos: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e) Instalación de tendidos eléctricos, </a:t>
            </a:r>
            <a:r>
              <a:rPr lang="es-ES" altLang="es-ES" sz="1600" u="sng" spc="85" dirty="0">
                <a:solidFill>
                  <a:srgbClr val="001D4D"/>
                </a:solidFill>
              </a:rPr>
              <a:t>telefónicos</a:t>
            </a:r>
            <a:r>
              <a:rPr lang="es-ES" altLang="es-ES" sz="1600" spc="85" dirty="0">
                <a:solidFill>
                  <a:srgbClr val="001D4D"/>
                </a:solidFill>
              </a:rPr>
              <a:t> y similares.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g) </a:t>
            </a:r>
            <a:r>
              <a:rPr lang="es-ES" altLang="es-ES" sz="1600" u="sng" spc="85" dirty="0">
                <a:solidFill>
                  <a:srgbClr val="001D4D"/>
                </a:solidFill>
              </a:rPr>
              <a:t>Ejecución de obras e instalaciones en el subsuelo</a:t>
            </a:r>
            <a:r>
              <a:rPr lang="es-ES" altLang="es-ES" sz="1600" spc="85" dirty="0">
                <a:solidFill>
                  <a:srgbClr val="001D4D"/>
                </a:solidFill>
              </a:rPr>
              <a:t>, cuando </a:t>
            </a:r>
            <a:r>
              <a:rPr lang="es-ES" altLang="es-ES" sz="1600" spc="85" dirty="0" smtClean="0">
                <a:solidFill>
                  <a:srgbClr val="001D4D"/>
                </a:solidFill>
              </a:rPr>
              <a:t>no tengan </a:t>
            </a:r>
            <a:r>
              <a:rPr lang="es-ES" altLang="es-ES" sz="1600" spc="85" dirty="0">
                <a:solidFill>
                  <a:srgbClr val="001D4D"/>
                </a:solidFill>
              </a:rPr>
              <a:t>entidad equiparable a las obras de nueva planta o ampliación </a:t>
            </a:r>
            <a:r>
              <a:rPr lang="es-ES" altLang="es-ES" sz="1600" spc="85" dirty="0" smtClean="0">
                <a:solidFill>
                  <a:srgbClr val="001D4D"/>
                </a:solidFill>
              </a:rPr>
              <a:t>ni afecten </a:t>
            </a:r>
            <a:r>
              <a:rPr lang="es-ES" altLang="es-ES" sz="1600" spc="85" dirty="0">
                <a:solidFill>
                  <a:srgbClr val="001D4D"/>
                </a:solidFill>
              </a:rPr>
              <a:t>a elementos estructurales</a:t>
            </a:r>
            <a:r>
              <a:rPr lang="es-ES" altLang="es-ES" sz="1600" spc="85" dirty="0" smtClean="0">
                <a:solidFill>
                  <a:srgbClr val="001D4D"/>
                </a:solidFill>
              </a:rPr>
              <a:t>.»</a:t>
            </a:r>
            <a:endParaRPr lang="es-ES" altLang="es-ES" sz="1600" spc="85" dirty="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Art. </a:t>
            </a:r>
            <a:r>
              <a:rPr lang="es-ES" altLang="es-ES" u="sng" spc="85" dirty="0">
                <a:solidFill>
                  <a:srgbClr val="001D4D"/>
                </a:solidFill>
                <a:cs typeface="Trebuchet MS"/>
              </a:rPr>
              <a:t>264.2.g) de la </a:t>
            </a:r>
            <a:r>
              <a:rPr lang="es-ES" altLang="es-ES" u="sng" spc="85" dirty="0" smtClean="0">
                <a:solidFill>
                  <a:srgbClr val="001D4D"/>
                </a:solidFill>
                <a:cs typeface="Trebuchet MS"/>
              </a:rPr>
              <a:t>Ley 13/2015 de </a:t>
            </a:r>
            <a:r>
              <a:rPr lang="es-ES" altLang="es-ES" u="sng" spc="85" dirty="0">
                <a:solidFill>
                  <a:srgbClr val="001D4D"/>
                </a:solidFill>
                <a:cs typeface="Trebuchet MS"/>
              </a:rPr>
              <a:t>Ordenación Territorial y Urbanística </a:t>
            </a:r>
            <a:r>
              <a:rPr lang="es-ES" altLang="es-ES" u="sng" spc="85" dirty="0" smtClean="0">
                <a:solidFill>
                  <a:srgbClr val="001D4D"/>
                </a:solidFill>
                <a:cs typeface="Trebuchet MS"/>
              </a:rPr>
              <a:t>de la </a:t>
            </a:r>
            <a:r>
              <a:rPr lang="es-ES" altLang="es-ES" u="sng" spc="85" dirty="0">
                <a:solidFill>
                  <a:srgbClr val="001D4D"/>
                </a:solidFill>
                <a:cs typeface="Trebuchet MS"/>
              </a:rPr>
              <a:t>Región de </a:t>
            </a:r>
            <a:r>
              <a:rPr lang="es-ES" altLang="es-ES" u="sng" spc="85" dirty="0" smtClean="0">
                <a:solidFill>
                  <a:srgbClr val="001D4D"/>
                </a:solidFill>
                <a:cs typeface="Trebuchet MS"/>
              </a:rPr>
              <a:t>Murcia</a:t>
            </a:r>
            <a:r>
              <a:rPr lang="es-ES" altLang="es-ES" spc="85" dirty="0" smtClean="0">
                <a:solidFill>
                  <a:srgbClr val="001D4D"/>
                </a:solidFill>
                <a:cs typeface="Trebuchet MS"/>
              </a:rPr>
              <a:t>:</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smtClean="0">
                <a:solidFill>
                  <a:srgbClr val="001D4D"/>
                </a:solidFill>
                <a:cs typeface="Trebuchet MS"/>
              </a:rPr>
              <a:t>2</a:t>
            </a:r>
            <a:r>
              <a:rPr lang="es-ES" altLang="es-ES" sz="1600" spc="85" dirty="0">
                <a:solidFill>
                  <a:srgbClr val="001D4D"/>
                </a:solidFill>
                <a:cs typeface="Trebuchet MS"/>
              </a:rPr>
              <a:t>. Están sujetos a declaración responsable en materia de urbanismo </a:t>
            </a:r>
            <a:r>
              <a:rPr lang="es-ES" altLang="es-ES" sz="1600" spc="85" dirty="0" smtClean="0">
                <a:solidFill>
                  <a:srgbClr val="001D4D"/>
                </a:solidFill>
                <a:cs typeface="Trebuchet MS"/>
              </a:rPr>
              <a:t>los siguientes </a:t>
            </a:r>
            <a:r>
              <a:rPr lang="es-ES" altLang="es-ES" sz="1600" spc="85" dirty="0">
                <a:solidFill>
                  <a:srgbClr val="001D4D"/>
                </a:solidFill>
                <a:cs typeface="Trebuchet MS"/>
              </a:rPr>
              <a:t>actos: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g) Instalación de redes energéticas y de </a:t>
            </a:r>
            <a:r>
              <a:rPr lang="es-ES" altLang="es-ES" sz="1600" u="sng" spc="85" dirty="0">
                <a:solidFill>
                  <a:srgbClr val="001D4D"/>
                </a:solidFill>
                <a:cs typeface="Trebuchet MS"/>
              </a:rPr>
              <a:t>comunicaciones</a:t>
            </a:r>
            <a:r>
              <a:rPr lang="es-ES" altLang="es-ES" sz="1600" spc="85" dirty="0" smtClean="0">
                <a:solidFill>
                  <a:srgbClr val="001D4D"/>
                </a:solidFill>
                <a:cs typeface="Trebuchet MS"/>
              </a:rPr>
              <a:t>.</a:t>
            </a:r>
            <a:r>
              <a:rPr lang="es-ES" altLang="es-ES" sz="1600" spc="85" dirty="0" smtClean="0">
                <a:solidFill>
                  <a:srgbClr val="001D4D"/>
                </a:solidFill>
              </a:rPr>
              <a:t>»</a:t>
            </a:r>
            <a:endParaRPr lang="es-ES" altLang="es-ES" sz="1600"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119663286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165</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Rectangle 2"/>
          <p:cNvSpPr txBox="1">
            <a:spLocks noChangeArrowheads="1"/>
          </p:cNvSpPr>
          <p:nvPr/>
        </p:nvSpPr>
        <p:spPr bwMode="auto">
          <a:xfrm>
            <a:off x="575171" y="1243011"/>
            <a:ext cx="10945774" cy="48201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Instrumento de agilización de concesión genérica </a:t>
            </a:r>
            <a:r>
              <a:rPr lang="es-ES" altLang="es-ES" sz="1900" spc="85" dirty="0">
                <a:solidFill>
                  <a:srgbClr val="001D4D"/>
                </a:solidFill>
                <a:cs typeface="Trebuchet MS"/>
              </a:rPr>
              <a:t>de permiso en caso de despliegue de cableado de fibra óptica por infraestructura </a:t>
            </a:r>
            <a:r>
              <a:rPr lang="es-ES" altLang="es-ES" sz="1900" spc="85" dirty="0" smtClean="0">
                <a:solidFill>
                  <a:srgbClr val="001D4D"/>
                </a:solidFill>
                <a:cs typeface="Trebuchet MS"/>
              </a:rPr>
              <a:t>existente (sin obra civil).</a:t>
            </a:r>
            <a:endParaRPr lang="es-ES" altLang="es-ES" sz="1900"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Ventajas: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Se cubre </a:t>
            </a:r>
            <a:r>
              <a:rPr lang="es-ES" altLang="es-ES" sz="1900" spc="85" dirty="0" smtClean="0">
                <a:solidFill>
                  <a:srgbClr val="001D4D"/>
                </a:solidFill>
                <a:cs typeface="Trebuchet MS"/>
              </a:rPr>
              <a:t>un porcentaje elevado de </a:t>
            </a:r>
            <a:r>
              <a:rPr lang="es-ES" altLang="es-ES" sz="1900" spc="85" dirty="0">
                <a:solidFill>
                  <a:srgbClr val="001D4D"/>
                </a:solidFill>
                <a:cs typeface="Trebuchet MS"/>
              </a:rPr>
              <a:t>permisos de despliegue solicitados que son despliegues sobre infraestructura existente.</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Alivio de trabajo para la Administración.</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Flexibilidad para el operador.</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Disminuye el riesgo de impacto en retorno de fondos europeos.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La ciudadanía y las empresas tienen conectividad en menor tiempo.</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Solución a largo plazo: periodicidad por varios años del instrumento (ej. MITMA 3 años).</a:t>
            </a:r>
          </a:p>
          <a:p>
            <a:pPr lvl="2"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spc="85" dirty="0">
              <a:solidFill>
                <a:srgbClr val="001D4D"/>
              </a:solidFill>
              <a:cs typeface="Trebuchet MS"/>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134169802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166</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Rectangle 2"/>
          <p:cNvSpPr txBox="1">
            <a:spLocks noChangeArrowheads="1"/>
          </p:cNvSpPr>
          <p:nvPr/>
        </p:nvSpPr>
        <p:spPr bwMode="auto">
          <a:xfrm>
            <a:off x="691670" y="1037399"/>
            <a:ext cx="10755828"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Instrumento de agilización de concesión genérica </a:t>
            </a:r>
            <a:r>
              <a:rPr lang="es-ES" altLang="es-ES" spc="85" dirty="0">
                <a:solidFill>
                  <a:srgbClr val="001D4D"/>
                </a:solidFill>
                <a:cs typeface="Trebuchet MS"/>
              </a:rPr>
              <a:t>de permiso en caso de despliegue de cableado de fibra óptica en infraestructura </a:t>
            </a:r>
            <a:r>
              <a:rPr lang="es-ES" altLang="es-ES" spc="85" dirty="0" smtClean="0">
                <a:solidFill>
                  <a:srgbClr val="001D4D"/>
                </a:solidFill>
                <a:cs typeface="Trebuchet MS"/>
              </a:rPr>
              <a:t>existente </a:t>
            </a:r>
            <a:r>
              <a:rPr lang="es-ES" altLang="es-ES" spc="85" dirty="0">
                <a:solidFill>
                  <a:srgbClr val="001D4D"/>
                </a:solidFill>
                <a:cs typeface="Trebuchet MS"/>
              </a:rPr>
              <a:t>(sin obra civil)</a:t>
            </a:r>
            <a:r>
              <a:rPr lang="es-ES" altLang="es-ES" spc="85" dirty="0" smtClean="0">
                <a:solidFill>
                  <a:srgbClr val="001D4D"/>
                </a:solidFill>
                <a:cs typeface="Trebuchet MS"/>
              </a:rPr>
              <a:t>.</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Ejemplos:</a:t>
            </a: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Ya implementados: MITMA (DG Carreteras), Junta de Andalucía – Demarcación de Granada; </a:t>
            </a:r>
            <a:r>
              <a:rPr lang="es-ES" altLang="es-ES" spc="85" dirty="0">
                <a:cs typeface="Trebuchet MS"/>
              </a:rPr>
              <a:t>Xunta de Galicia (Demarcaciones de Carreteras)</a:t>
            </a:r>
            <a:r>
              <a:rPr lang="es-ES" altLang="es-ES" spc="85" dirty="0">
                <a:solidFill>
                  <a:srgbClr val="001D4D"/>
                </a:solidFill>
                <a:cs typeface="Trebuchet MS"/>
              </a:rPr>
              <a:t>; Resolución de Castilla y </a:t>
            </a:r>
            <a:r>
              <a:rPr lang="es-ES" altLang="es-ES" spc="85" dirty="0" smtClean="0">
                <a:solidFill>
                  <a:srgbClr val="001D4D"/>
                </a:solidFill>
                <a:cs typeface="Trebuchet MS"/>
              </a:rPr>
              <a:t>León; ADIF.</a:t>
            </a:r>
            <a:endParaRPr lang="es-ES" altLang="es-ES" spc="85" dirty="0">
              <a:solidFill>
                <a:srgbClr val="001D4D"/>
              </a:solidFill>
              <a:cs typeface="Trebuchet MS"/>
            </a:endParaRPr>
          </a:p>
          <a:p>
            <a:pPr marL="1257300" lvl="2" indent="-342900" algn="just">
              <a:lnSpc>
                <a:spcPct val="150000"/>
              </a:lnSpc>
              <a:spcAft>
                <a:spcPts val="720"/>
              </a:spcAft>
              <a:buSzPct val="100000"/>
              <a:buFont typeface="Wingdings" panose="05000000000000000000" pitchFamily="2" charset="2"/>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marcha: </a:t>
            </a:r>
            <a:r>
              <a:rPr lang="es-ES" altLang="es-ES" spc="85" dirty="0" smtClean="0">
                <a:solidFill>
                  <a:srgbClr val="001D4D"/>
                </a:solidFill>
                <a:cs typeface="Trebuchet MS"/>
              </a:rPr>
              <a:t>Diputación Foral de Vizcaya, </a:t>
            </a:r>
            <a:r>
              <a:rPr lang="es-ES" altLang="es-ES" spc="85" dirty="0" smtClean="0">
                <a:cs typeface="Trebuchet MS"/>
              </a:rPr>
              <a:t>Generalitat </a:t>
            </a:r>
            <a:r>
              <a:rPr lang="es-ES" altLang="es-ES" spc="85" dirty="0">
                <a:cs typeface="Trebuchet MS"/>
              </a:rPr>
              <a:t>de Valencia; Generalitat de Cataluña; </a:t>
            </a:r>
            <a:r>
              <a:rPr lang="es-ES" altLang="es-ES" spc="85" dirty="0" smtClean="0">
                <a:cs typeface="Trebuchet MS"/>
              </a:rPr>
              <a:t>diputaciones </a:t>
            </a:r>
            <a:r>
              <a:rPr lang="es-ES" altLang="es-ES" spc="85" dirty="0">
                <a:cs typeface="Trebuchet MS"/>
              </a:rPr>
              <a:t>provinciales.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Se anima a las distintas AAPP a adoptar este tipo de instrumentos de agilización para agilizar la concesión de permisos UNICO.</a:t>
            </a:r>
          </a:p>
        </p:txBody>
      </p:sp>
      <p:sp>
        <p:nvSpPr>
          <p:cNvPr id="26" name="CuadroTexto 25"/>
          <p:cNvSpPr txBox="1"/>
          <p:nvPr/>
        </p:nvSpPr>
        <p:spPr>
          <a:xfrm>
            <a:off x="304087" y="5886641"/>
            <a:ext cx="11496849"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algún ejemplo de instrumento de agilización ya implementado, puede solicitarlo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363920702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167</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Rectangle 2"/>
          <p:cNvSpPr txBox="1">
            <a:spLocks noChangeArrowheads="1"/>
          </p:cNvSpPr>
          <p:nvPr/>
        </p:nvSpPr>
        <p:spPr bwMode="auto">
          <a:xfrm>
            <a:off x="516335" y="1145860"/>
            <a:ext cx="11224215"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Aviso </a:t>
            </a:r>
            <a:r>
              <a:rPr lang="es-ES" altLang="es-ES" b="1" spc="85" dirty="0">
                <a:solidFill>
                  <a:srgbClr val="001D4D"/>
                </a:solidFill>
                <a:cs typeface="Trebuchet MS"/>
              </a:rPr>
              <a:t>a operadoras por obras civiles que puedan albergar redes de </a:t>
            </a:r>
            <a:r>
              <a:rPr lang="es-ES" altLang="es-ES" b="1" spc="85" dirty="0" smtClean="0">
                <a:solidFill>
                  <a:srgbClr val="001D4D"/>
                </a:solidFill>
                <a:cs typeface="Trebuchet MS"/>
              </a:rPr>
              <a:t>telecomunicaciones</a:t>
            </a:r>
            <a:r>
              <a:rPr lang="es-ES" altLang="es-ES" spc="85" dirty="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Por ejemplo: </a:t>
            </a:r>
            <a:r>
              <a:rPr lang="es-ES" altLang="es-ES" spc="85" dirty="0">
                <a:solidFill>
                  <a:srgbClr val="001D4D"/>
                </a:solidFill>
                <a:cs typeface="Trebuchet MS"/>
              </a:rPr>
              <a:t>una Administración </a:t>
            </a:r>
            <a:r>
              <a:rPr lang="es-ES" altLang="es-ES" spc="85" dirty="0" smtClean="0">
                <a:solidFill>
                  <a:srgbClr val="001D4D"/>
                </a:solidFill>
                <a:cs typeface="Trebuchet MS"/>
              </a:rPr>
              <a:t>Pública tiene conocimiento de obras civiles en su municipio que pueden albergar redes de telecomunicaciones, y avisa a las operadoras que dan servicio en su municipio por si estuvieran interesadas en aprovecharlas para despliegues de canalizaciones.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Si se coordinan obras civiles hay beneficios para todos: vecinos, AAPP, operadores.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Caso de éxito </a:t>
            </a:r>
            <a:r>
              <a:rPr lang="es-ES" altLang="es-ES" spc="85" dirty="0">
                <a:solidFill>
                  <a:srgbClr val="001D4D"/>
                </a:solidFill>
                <a:cs typeface="Trebuchet MS"/>
              </a:rPr>
              <a:t>en A</a:t>
            </a:r>
            <a:r>
              <a:rPr lang="es-ES" altLang="es-ES" spc="85" dirty="0" smtClean="0">
                <a:solidFill>
                  <a:srgbClr val="001D4D"/>
                </a:solidFill>
                <a:cs typeface="Trebuchet MS"/>
              </a:rPr>
              <a:t>yuntamiento de Barcelona</a:t>
            </a:r>
            <a:r>
              <a:rPr lang="es-ES" altLang="es-ES" spc="85" dirty="0">
                <a:solidFill>
                  <a:srgbClr val="001D4D"/>
                </a:solidFill>
                <a:cs typeface="Trebuchet MS"/>
              </a:rPr>
              <a:t>: </a:t>
            </a:r>
            <a:r>
              <a:rPr lang="es-ES" altLang="es-ES" b="1" spc="85" dirty="0">
                <a:solidFill>
                  <a:srgbClr val="001D4D"/>
                </a:solidFill>
                <a:cs typeface="Trebuchet MS"/>
              </a:rPr>
              <a:t>ACEFAT</a:t>
            </a:r>
            <a:r>
              <a:rPr lang="es-ES" altLang="es-ES" spc="85" dirty="0">
                <a:solidFill>
                  <a:srgbClr val="001D4D"/>
                </a:solidFill>
                <a:cs typeface="Trebuchet MS"/>
              </a:rPr>
              <a:t> es una empresa creada el año 1990 para desarrollar un proyecto de gestión integrada de las obras de servicios que se llevan a cabo en la vía pública de la ciudad de Barcelona (URL: </a:t>
            </a:r>
            <a:r>
              <a:rPr lang="es-ES" altLang="es-ES" spc="85" dirty="0">
                <a:solidFill>
                  <a:srgbClr val="001D4D"/>
                </a:solidFill>
                <a:cs typeface="Trebuchet MS"/>
                <a:hlinkClick r:id="rId9"/>
              </a:rPr>
              <a:t>http://www.acefat.com/cas/home.html</a:t>
            </a:r>
            <a:r>
              <a:rPr lang="es-ES" altLang="es-ES" spc="85" dirty="0" smtClean="0">
                <a:solidFill>
                  <a:srgbClr val="001D4D"/>
                </a:solidFill>
                <a:cs typeface="Trebuchet MS"/>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LGTEL regula la coordinación de obras civiles para albergar redes de telecomunicaciones: se trata en detalle en la sección </a:t>
            </a:r>
            <a:r>
              <a:rPr lang="es-ES" altLang="es-ES" spc="85" dirty="0">
                <a:solidFill>
                  <a:srgbClr val="001D4D"/>
                </a:solidFill>
                <a:cs typeface="Trebuchet MS"/>
              </a:rPr>
              <a:t>del curso “Acceso a infraestructuras susceptibles de alojar redes de telecomunicaciones. Coordinación de obras </a:t>
            </a:r>
            <a:r>
              <a:rPr lang="es-ES" altLang="es-ES" spc="85" dirty="0" smtClean="0">
                <a:solidFill>
                  <a:srgbClr val="001D4D"/>
                </a:solidFill>
                <a:cs typeface="Trebuchet MS"/>
              </a:rPr>
              <a:t>civiles” </a:t>
            </a:r>
            <a:r>
              <a:rPr lang="es-ES" altLang="es-ES" spc="85" dirty="0">
                <a:solidFill>
                  <a:srgbClr val="001D4D"/>
                </a:solidFill>
                <a:cs typeface="Trebuchet MS"/>
              </a:rPr>
              <a:t>(Arts. 52, 53 LGTEL</a:t>
            </a:r>
            <a:r>
              <a:rPr lang="es-ES" altLang="es-ES" spc="85" dirty="0" smtClean="0">
                <a:solidFill>
                  <a:srgbClr val="001D4D"/>
                </a:solidFill>
                <a:cs typeface="Trebuchet MS"/>
              </a:rPr>
              <a:t>).</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211581741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168</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516335" y="836431"/>
            <a:ext cx="11224215" cy="52180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B0F0"/>
                </a:solidFill>
                <a:cs typeface="Trebuchet MS"/>
              </a:rPr>
              <a:t>Visitar y utilizar</a:t>
            </a:r>
            <a:r>
              <a:rPr lang="es-ES" altLang="es-ES" spc="85" dirty="0">
                <a:solidFill>
                  <a:srgbClr val="001D4D"/>
                </a:solidFill>
                <a:cs typeface="Trebuchet MS"/>
              </a:rPr>
              <a:t> </a:t>
            </a:r>
            <a:r>
              <a:rPr lang="es-ES" altLang="es-ES" spc="85" dirty="0" smtClean="0">
                <a:solidFill>
                  <a:srgbClr val="001D4D"/>
                </a:solidFill>
                <a:cs typeface="Trebuchet MS"/>
              </a:rPr>
              <a:t>la </a:t>
            </a:r>
            <a:r>
              <a:rPr lang="es-ES" altLang="es-ES" b="1" spc="85" dirty="0" smtClean="0">
                <a:solidFill>
                  <a:srgbClr val="001D4D"/>
                </a:solidFill>
                <a:cs typeface="Trebuchet MS"/>
              </a:rPr>
              <a:t>nueva </a:t>
            </a:r>
            <a:r>
              <a:rPr lang="es-ES" altLang="es-ES" b="1" spc="85" dirty="0">
                <a:solidFill>
                  <a:srgbClr val="001D4D"/>
                </a:solidFill>
                <a:cs typeface="Trebuchet MS"/>
              </a:rPr>
              <a:t>Oficina para la Transformación e Impulso para el Despliegue Digital (OTIDD)</a:t>
            </a:r>
            <a:r>
              <a:rPr lang="es-ES" altLang="es-ES" spc="85" dirty="0" smtClean="0">
                <a:solidFill>
                  <a:srgbClr val="001D4D"/>
                </a:solidFill>
                <a:cs typeface="Trebuchet MS"/>
              </a:rPr>
              <a:t> – accesible </a:t>
            </a:r>
            <a:r>
              <a:rPr lang="es-ES" altLang="es-ES" spc="85" dirty="0">
                <a:solidFill>
                  <a:srgbClr val="001D4D"/>
                </a:solidFill>
                <a:cs typeface="Trebuchet MS"/>
              </a:rPr>
              <a:t>en URL </a:t>
            </a:r>
            <a:r>
              <a:rPr lang="es-ES" altLang="es-ES" spc="85" dirty="0">
                <a:solidFill>
                  <a:srgbClr val="001D4D"/>
                </a:solidFill>
                <a:cs typeface="Trebuchet MS"/>
                <a:hlinkClick r:id="rId9"/>
              </a:rPr>
              <a:t>https://www.otidd.femp.es</a:t>
            </a:r>
            <a:r>
              <a:rPr lang="es-ES" altLang="es-ES" spc="85" dirty="0" smtClean="0">
                <a:solidFill>
                  <a:srgbClr val="001D4D"/>
                </a:solidFill>
                <a:cs typeface="Trebuchet MS"/>
                <a:hlinkClick r:id="rId9"/>
              </a:rPr>
              <a:t>/</a:t>
            </a:r>
            <a:r>
              <a:rPr lang="es-ES" altLang="es-ES" spc="85" dirty="0" smtClean="0">
                <a:solidFill>
                  <a:srgbClr val="001D4D"/>
                </a:solidFill>
                <a:cs typeface="Trebuchet MS"/>
              </a:rPr>
              <a:t> - creada por </a:t>
            </a:r>
            <a:r>
              <a:rPr lang="es-ES" altLang="es-ES" spc="85" dirty="0">
                <a:solidFill>
                  <a:srgbClr val="001D4D"/>
                </a:solidFill>
                <a:cs typeface="Trebuchet MS"/>
              </a:rPr>
              <a:t>la Federación Española de Municipios y Provincias </a:t>
            </a:r>
            <a:r>
              <a:rPr lang="es-ES" altLang="es-ES" b="1" spc="85" dirty="0" smtClean="0">
                <a:solidFill>
                  <a:srgbClr val="001D4D"/>
                </a:solidFill>
                <a:cs typeface="Trebuchet MS"/>
              </a:rPr>
              <a:t>para </a:t>
            </a:r>
            <a:r>
              <a:rPr lang="es-ES" altLang="es-ES" b="1" spc="85" dirty="0">
                <a:solidFill>
                  <a:srgbClr val="001D4D"/>
                </a:solidFill>
                <a:cs typeface="Trebuchet MS"/>
              </a:rPr>
              <a:t>asesorar a los Gobiernos Locales</a:t>
            </a:r>
            <a:r>
              <a:rPr lang="es-ES" altLang="es-ES" spc="85" dirty="0">
                <a:solidFill>
                  <a:srgbClr val="001D4D"/>
                </a:solidFill>
                <a:cs typeface="Trebuchet MS"/>
              </a:rPr>
              <a:t> </a:t>
            </a:r>
            <a:r>
              <a:rPr lang="es-ES" altLang="es-ES" u="sng" spc="85" dirty="0">
                <a:solidFill>
                  <a:srgbClr val="001D4D"/>
                </a:solidFill>
                <a:cs typeface="Trebuchet MS"/>
              </a:rPr>
              <a:t>en materia de despliegue de banda ancha </a:t>
            </a:r>
            <a:r>
              <a:rPr lang="es-ES" altLang="es-ES" u="sng" spc="85" dirty="0" smtClean="0">
                <a:solidFill>
                  <a:srgbClr val="001D4D"/>
                </a:solidFill>
                <a:cs typeface="Trebuchet MS"/>
              </a:rPr>
              <a:t>ultrarrápida (fibra óptica, 5G, otros)</a:t>
            </a:r>
            <a:r>
              <a:rPr lang="es-ES" altLang="es-ES" spc="85" dirty="0" smtClean="0">
                <a:solidFill>
                  <a:srgbClr val="001D4D"/>
                </a:solidFill>
                <a:cs typeface="Trebuchet MS"/>
              </a:rPr>
              <a:t>. Objetivos más relevantes de la nueva oficina: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Ayudar </a:t>
            </a:r>
            <a:r>
              <a:rPr lang="es-ES" altLang="es-ES" b="1" spc="85" dirty="0">
                <a:solidFill>
                  <a:srgbClr val="001D4D"/>
                </a:solidFill>
                <a:cs typeface="Trebuchet MS"/>
              </a:rPr>
              <a:t>a resolver las dudas</a:t>
            </a:r>
            <a:r>
              <a:rPr lang="es-ES" altLang="es-ES" spc="85" dirty="0">
                <a:solidFill>
                  <a:srgbClr val="001D4D"/>
                </a:solidFill>
                <a:cs typeface="Trebuchet MS"/>
              </a:rPr>
              <a:t> técnicas, jurídicas y procedimentales que los Ayuntamientos puedan tener </a:t>
            </a:r>
            <a:r>
              <a:rPr lang="es-ES" altLang="es-ES" u="sng" spc="85" dirty="0">
                <a:solidFill>
                  <a:srgbClr val="001D4D"/>
                </a:solidFill>
                <a:cs typeface="Trebuchet MS"/>
              </a:rPr>
              <a:t>en relación al despliegue de banda ancha ultrarrápida</a:t>
            </a:r>
            <a:r>
              <a:rPr lang="es-ES" altLang="es-ES" spc="85" dirty="0" smtClean="0">
                <a:solidFill>
                  <a:srgbClr val="001D4D"/>
                </a:solidFill>
                <a:cs typeface="Trebuchet MS"/>
              </a:rPr>
              <a:t>, </a:t>
            </a:r>
            <a:r>
              <a:rPr lang="es-ES" altLang="es-ES" spc="85" dirty="0">
                <a:solidFill>
                  <a:srgbClr val="001D4D"/>
                </a:solidFill>
                <a:cs typeface="Trebuchet MS"/>
              </a:rPr>
              <a:t>así como asesorar a los Gobiernos Locales en la implantación de la nueva LGTEL. </a:t>
            </a:r>
            <a:r>
              <a:rPr lang="es-ES" altLang="es-ES" b="1" spc="85" dirty="0" smtClean="0">
                <a:solidFill>
                  <a:srgbClr val="001D4D"/>
                </a:solidFill>
                <a:cs typeface="Trebuchet MS"/>
              </a:rPr>
              <a:t>Se </a:t>
            </a:r>
            <a:r>
              <a:rPr lang="es-ES" altLang="es-ES" b="1" spc="85" dirty="0">
                <a:solidFill>
                  <a:srgbClr val="001D4D"/>
                </a:solidFill>
                <a:cs typeface="Trebuchet MS"/>
              </a:rPr>
              <a:t>ha habilitado un formulario de contacto para poder comunicar las incidencias y dudas técnicas relacionadas con estos aspectos</a:t>
            </a:r>
            <a:r>
              <a:rPr lang="es-ES" altLang="es-ES" spc="85" dirty="0">
                <a:solidFill>
                  <a:srgbClr val="001D4D"/>
                </a:solidFill>
                <a:cs typeface="Trebuchet MS"/>
              </a:rPr>
              <a:t>.</a:t>
            </a:r>
            <a:endParaRPr lang="es-ES" altLang="es-ES" spc="85" dirty="0" smtClean="0">
              <a:solidFill>
                <a:srgbClr val="001D4D"/>
              </a:solidFill>
              <a:cs typeface="Trebuchet MS"/>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Facilitar </a:t>
            </a:r>
            <a:r>
              <a:rPr lang="es-ES" altLang="es-ES" b="1" spc="85" dirty="0">
                <a:solidFill>
                  <a:srgbClr val="001D4D"/>
                </a:solidFill>
                <a:cs typeface="Trebuchet MS"/>
              </a:rPr>
              <a:t>herramientas y procedimientos</a:t>
            </a:r>
            <a:r>
              <a:rPr lang="es-ES" altLang="es-ES" spc="85" dirty="0">
                <a:solidFill>
                  <a:srgbClr val="001D4D"/>
                </a:solidFill>
                <a:cs typeface="Trebuchet MS"/>
              </a:rPr>
              <a:t>, que sirvan de ayuda </a:t>
            </a:r>
            <a:r>
              <a:rPr lang="es-ES" altLang="es-ES" spc="85" dirty="0" smtClean="0">
                <a:solidFill>
                  <a:srgbClr val="001D4D"/>
                </a:solidFill>
                <a:cs typeface="Trebuchet MS"/>
              </a:rPr>
              <a:t>para </a:t>
            </a:r>
            <a:r>
              <a:rPr lang="es-ES" altLang="es-ES" spc="85" dirty="0">
                <a:solidFill>
                  <a:srgbClr val="001D4D"/>
                </a:solidFill>
                <a:cs typeface="Trebuchet MS"/>
              </a:rPr>
              <a:t>agilizar y optimizar los </a:t>
            </a:r>
            <a:r>
              <a:rPr lang="es-ES" altLang="es-ES" spc="85" dirty="0" smtClean="0">
                <a:solidFill>
                  <a:srgbClr val="001D4D"/>
                </a:solidFill>
                <a:cs typeface="Trebuchet MS"/>
              </a:rPr>
              <a:t>despliegues.</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Compartir información</a:t>
            </a:r>
            <a:r>
              <a:rPr lang="es-ES" altLang="es-ES" spc="85" dirty="0" smtClean="0">
                <a:solidFill>
                  <a:srgbClr val="001D4D"/>
                </a:solidFill>
                <a:cs typeface="Trebuchet MS"/>
              </a:rPr>
              <a:t> </a:t>
            </a:r>
            <a:r>
              <a:rPr lang="es-ES" altLang="es-ES" spc="85" dirty="0">
                <a:solidFill>
                  <a:srgbClr val="001D4D"/>
                </a:solidFill>
                <a:cs typeface="Trebuchet MS"/>
              </a:rPr>
              <a:t>de todas aquellas cuestiones relacionadas con: </a:t>
            </a:r>
            <a:r>
              <a:rPr lang="es-ES" altLang="es-ES" u="sng" spc="85" dirty="0">
                <a:solidFill>
                  <a:srgbClr val="001D4D"/>
                </a:solidFill>
                <a:cs typeface="Trebuchet MS"/>
              </a:rPr>
              <a:t>normativa, informes, requisitos técnicos, jornadas y cualquier otra noticia de interés</a:t>
            </a:r>
            <a:r>
              <a:rPr lang="es-ES" altLang="es-ES" spc="85" dirty="0">
                <a:solidFill>
                  <a:srgbClr val="001D4D"/>
                </a:solidFill>
                <a:cs typeface="Trebuchet MS"/>
              </a:rPr>
              <a:t> relacionada con los </a:t>
            </a:r>
            <a:r>
              <a:rPr lang="es-ES" altLang="es-ES" spc="85" dirty="0" smtClean="0">
                <a:solidFill>
                  <a:srgbClr val="001D4D"/>
                </a:solidFill>
                <a:cs typeface="Trebuchet MS"/>
              </a:rPr>
              <a:t>despliegues </a:t>
            </a:r>
            <a:r>
              <a:rPr lang="es-ES" altLang="es-ES" spc="85" dirty="0">
                <a:solidFill>
                  <a:srgbClr val="001D4D"/>
                </a:solidFill>
                <a:cs typeface="Trebuchet MS"/>
              </a:rPr>
              <a:t>de banda ancha ultrarrápida</a:t>
            </a:r>
            <a:r>
              <a:rPr lang="es-ES" altLang="es-ES" spc="85" dirty="0" smtClean="0">
                <a:solidFill>
                  <a:srgbClr val="001D4D"/>
                </a:solidFill>
                <a:cs typeface="Trebuchet MS"/>
              </a:rPr>
              <a:t> y </a:t>
            </a:r>
            <a:r>
              <a:rPr lang="es-ES" altLang="es-ES" spc="85" dirty="0">
                <a:solidFill>
                  <a:srgbClr val="001D4D"/>
                </a:solidFill>
                <a:cs typeface="Trebuchet MS"/>
              </a:rPr>
              <a:t>que sean de interés para las Entidades </a:t>
            </a:r>
            <a:r>
              <a:rPr lang="es-ES" altLang="es-ES" spc="85" dirty="0" smtClean="0">
                <a:solidFill>
                  <a:srgbClr val="001D4D"/>
                </a:solidFill>
                <a:cs typeface="Trebuchet MS"/>
              </a:rPr>
              <a:t>Locales</a:t>
            </a:r>
            <a:r>
              <a:rPr lang="es-ES" altLang="es-ES" spc="85" dirty="0">
                <a:solidFill>
                  <a:srgbClr val="001D4D"/>
                </a:solidFill>
                <a:cs typeface="Trebuchet MS"/>
              </a:rPr>
              <a:t>.</a:t>
            </a:r>
          </a:p>
        </p:txBody>
      </p:sp>
      <p:sp>
        <p:nvSpPr>
          <p:cNvPr id="24" name="CuadroTexto 23"/>
          <p:cNvSpPr txBox="1"/>
          <p:nvPr/>
        </p:nvSpPr>
        <p:spPr>
          <a:xfrm>
            <a:off x="6846311" y="6403402"/>
            <a:ext cx="3871554" cy="307777"/>
          </a:xfrm>
          <a:prstGeom prst="rect">
            <a:avLst/>
          </a:prstGeom>
          <a:noFill/>
        </p:spPr>
        <p:txBody>
          <a:bodyPr wrap="square" rtlCol="0">
            <a:spAutoFit/>
          </a:bodyPr>
          <a:lstStyle/>
          <a:p>
            <a:r>
              <a:rPr lang="es-ES" sz="1400" dirty="0">
                <a:solidFill>
                  <a:schemeClr val="bg1">
                    <a:lumMod val="95000"/>
                  </a:schemeClr>
                </a:solidFill>
              </a:rPr>
              <a:t>Ayudas europeas al despliegue PEBA-NGA / UNICO</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71077173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169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169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435950" y="958288"/>
            <a:ext cx="11224215" cy="52180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Junta </a:t>
            </a:r>
            <a:r>
              <a:rPr lang="es-ES" altLang="es-ES" b="1" spc="85" dirty="0">
                <a:solidFill>
                  <a:srgbClr val="001D4D"/>
                </a:solidFill>
                <a:cs typeface="Trebuchet MS"/>
              </a:rPr>
              <a:t>de </a:t>
            </a:r>
            <a:r>
              <a:rPr lang="es-ES" altLang="es-ES" b="1" spc="85" dirty="0" smtClean="0">
                <a:solidFill>
                  <a:srgbClr val="001D4D"/>
                </a:solidFill>
                <a:cs typeface="Trebuchet MS"/>
              </a:rPr>
              <a:t>Extremadura</a:t>
            </a:r>
            <a:r>
              <a:rPr lang="es-ES" altLang="es-ES" spc="85" dirty="0" smtClean="0">
                <a:solidFill>
                  <a:srgbClr val="001D4D"/>
                </a:solidFill>
                <a:cs typeface="Trebuchet MS"/>
              </a:rPr>
              <a:t>, bajo la iniciativa de la </a:t>
            </a:r>
            <a:r>
              <a:rPr lang="es-ES" altLang="es-ES" b="1" spc="85" dirty="0" smtClean="0">
                <a:solidFill>
                  <a:srgbClr val="001D4D"/>
                </a:solidFill>
                <a:cs typeface="Trebuchet MS"/>
              </a:rPr>
              <a:t>Dirección </a:t>
            </a:r>
            <a:r>
              <a:rPr lang="es-ES" altLang="es-ES" b="1" spc="85" dirty="0">
                <a:solidFill>
                  <a:srgbClr val="001D4D"/>
                </a:solidFill>
                <a:cs typeface="Trebuchet MS"/>
              </a:rPr>
              <a:t>General de Agenda Digital </a:t>
            </a:r>
            <a:r>
              <a:rPr lang="es-ES" altLang="es-ES" spc="85" dirty="0">
                <a:solidFill>
                  <a:srgbClr val="001D4D"/>
                </a:solidFill>
                <a:cs typeface="Trebuchet MS"/>
              </a:rPr>
              <a:t>(Consejería de Economía, Ciencia </a:t>
            </a:r>
            <a:r>
              <a:rPr lang="es-ES" altLang="es-ES" spc="85" dirty="0" smtClean="0">
                <a:solidFill>
                  <a:srgbClr val="001D4D"/>
                </a:solidFill>
                <a:cs typeface="Trebuchet MS"/>
              </a:rPr>
              <a:t>y Agenda </a:t>
            </a:r>
            <a:r>
              <a:rPr lang="es-ES" altLang="es-ES" spc="85" dirty="0">
                <a:solidFill>
                  <a:srgbClr val="001D4D"/>
                </a:solidFill>
                <a:cs typeface="Trebuchet MS"/>
              </a:rPr>
              <a:t>Digital</a:t>
            </a:r>
            <a:r>
              <a:rPr lang="es-ES" altLang="es-ES" spc="85" dirty="0" smtClean="0">
                <a:solidFill>
                  <a:srgbClr val="001D4D"/>
                </a:solidFill>
                <a:cs typeface="Trebuchet MS"/>
              </a:rPr>
              <a:t>), ha llevado a cabo dos iniciativas con el objetivo de sensibilizar, agilizar y fomentar la cooperación respecto al despliegue de redes de fibra óptica:</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Elaboración de una </a:t>
            </a:r>
            <a:r>
              <a:rPr lang="es-ES" altLang="es-ES" spc="85" dirty="0" smtClean="0">
                <a:solidFill>
                  <a:srgbClr val="001D4D"/>
                </a:solidFill>
                <a:cs typeface="Trebuchet MS"/>
              </a:rPr>
              <a:t>guía </a:t>
            </a:r>
            <a:r>
              <a:rPr lang="es-ES" altLang="es-ES" spc="85" dirty="0">
                <a:solidFill>
                  <a:srgbClr val="001D4D"/>
                </a:solidFill>
                <a:cs typeface="Trebuchet MS"/>
              </a:rPr>
              <a:t>de buenas prácticas </a:t>
            </a:r>
            <a:r>
              <a:rPr lang="es-ES" altLang="es-ES" spc="85" dirty="0" smtClean="0">
                <a:solidFill>
                  <a:srgbClr val="001D4D"/>
                </a:solidFill>
                <a:cs typeface="Trebuchet MS"/>
              </a:rPr>
              <a:t>para </a:t>
            </a:r>
            <a:r>
              <a:rPr lang="es-ES" altLang="es-ES" spc="85" dirty="0">
                <a:solidFill>
                  <a:srgbClr val="001D4D"/>
                </a:solidFill>
                <a:cs typeface="Trebuchet MS"/>
              </a:rPr>
              <a:t>el despliegue de fibra </a:t>
            </a:r>
            <a:r>
              <a:rPr lang="es-ES" altLang="es-ES" spc="85" dirty="0" smtClean="0">
                <a:solidFill>
                  <a:srgbClr val="001D4D"/>
                </a:solidFill>
                <a:cs typeface="Trebuchet MS"/>
              </a:rPr>
              <a:t>óptica en Municipios.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Elaboración de un protocolo de actuación ante los proyectos de </a:t>
            </a:r>
            <a:r>
              <a:rPr lang="es-ES" altLang="es-ES" spc="85" dirty="0" smtClean="0">
                <a:solidFill>
                  <a:srgbClr val="001D4D"/>
                </a:solidFill>
                <a:cs typeface="Trebuchet MS"/>
              </a:rPr>
              <a:t>despliegue de </a:t>
            </a:r>
            <a:r>
              <a:rPr lang="es-ES" altLang="es-ES" spc="85" dirty="0">
                <a:solidFill>
                  <a:srgbClr val="001D4D"/>
                </a:solidFill>
                <a:cs typeface="Trebuchet MS"/>
              </a:rPr>
              <a:t>fibra óptica que puedan afectar al patrimonio cultural de la Comunidad </a:t>
            </a:r>
            <a:r>
              <a:rPr lang="es-ES" altLang="es-ES" spc="85" dirty="0" smtClean="0">
                <a:solidFill>
                  <a:srgbClr val="001D4D"/>
                </a:solidFill>
                <a:cs typeface="Trebuchet MS"/>
              </a:rPr>
              <a:t>Autónoma de Extremadura.</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Actores que han participado en estas iniciativas aparte de la DG de Agenda Digital: FEMPEX, Diputaciones, Operadores, </a:t>
            </a:r>
            <a:r>
              <a:rPr lang="es-ES" altLang="es-ES" spc="85" dirty="0">
                <a:solidFill>
                  <a:srgbClr val="001D4D"/>
                </a:solidFill>
                <a:cs typeface="Trebuchet MS"/>
              </a:rPr>
              <a:t>COIT Extremadura, </a:t>
            </a:r>
            <a:r>
              <a:rPr lang="es-ES" altLang="es-ES" spc="85" dirty="0" smtClean="0">
                <a:solidFill>
                  <a:srgbClr val="001D4D"/>
                </a:solidFill>
                <a:cs typeface="Trebuchet MS"/>
              </a:rPr>
              <a:t>DG </a:t>
            </a:r>
            <a:r>
              <a:rPr lang="es-ES" altLang="es-ES" spc="85" dirty="0">
                <a:solidFill>
                  <a:srgbClr val="001D4D"/>
                </a:solidFill>
                <a:cs typeface="Trebuchet MS"/>
              </a:rPr>
              <a:t>de </a:t>
            </a:r>
            <a:r>
              <a:rPr lang="es-ES" altLang="es-ES" spc="85" dirty="0" smtClean="0">
                <a:solidFill>
                  <a:srgbClr val="001D4D"/>
                </a:solidFill>
                <a:cs typeface="Trebuchet MS"/>
              </a:rPr>
              <a:t>Bibliotecas, Archivos </a:t>
            </a:r>
            <a:r>
              <a:rPr lang="es-ES" altLang="es-ES" spc="85" dirty="0">
                <a:solidFill>
                  <a:srgbClr val="001D4D"/>
                </a:solidFill>
                <a:cs typeface="Trebuchet MS"/>
              </a:rPr>
              <a:t>y Patrimonio </a:t>
            </a:r>
            <a:r>
              <a:rPr lang="es-ES" altLang="es-ES" spc="85" dirty="0" smtClean="0">
                <a:solidFill>
                  <a:srgbClr val="001D4D"/>
                </a:solidFill>
                <a:cs typeface="Trebuchet MS"/>
              </a:rPr>
              <a:t>Cultural.</a:t>
            </a: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a:solidFill>
                  <a:srgbClr val="00B0F0"/>
                </a:solidFill>
                <a:cs typeface="Trebuchet MS"/>
              </a:rPr>
              <a:t>Se anima a las AAPP de las distintas CCAA llevar a cabo iniciativas similares a las impulsadas en la Comunidad Autónoma de </a:t>
            </a:r>
            <a:r>
              <a:rPr lang="es-ES" altLang="es-ES" sz="2400" b="1" spc="85" dirty="0" smtClean="0">
                <a:solidFill>
                  <a:srgbClr val="00B0F0"/>
                </a:solidFill>
                <a:cs typeface="Trebuchet MS"/>
              </a:rPr>
              <a:t>Extremadura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31" name="CuadroTexto 3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304087" y="5886641"/>
            <a:ext cx="10832615"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guía y el protocolo descritos en esta Buena Práctica, puede solicitarlo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920270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a:t>
            </a:fld>
            <a:endParaRPr spc="13"/>
          </a:p>
        </p:txBody>
      </p:sp>
      <p:sp>
        <p:nvSpPr>
          <p:cNvPr id="17" name="Rectangle 2"/>
          <p:cNvSpPr txBox="1">
            <a:spLocks noChangeArrowheads="1"/>
          </p:cNvSpPr>
          <p:nvPr/>
        </p:nvSpPr>
        <p:spPr bwMode="auto">
          <a:xfrm>
            <a:off x="200393" y="751839"/>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Encuadrado en el Título I de Disposiciones Generales </a:t>
            </a:r>
            <a:r>
              <a:rPr lang="es-ES" altLang="es-ES" sz="2000" spc="85" dirty="0">
                <a:solidFill>
                  <a:srgbClr val="001D4D"/>
                </a:solidFill>
              </a:rPr>
              <a:t>está el </a:t>
            </a:r>
            <a:r>
              <a:rPr lang="es-ES" altLang="es-ES" sz="2000" b="1" spc="85" dirty="0">
                <a:solidFill>
                  <a:srgbClr val="001D4D"/>
                </a:solidFill>
              </a:rPr>
              <a:t>Artículo 1. Objeto y ámbito de aplicación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«1. El objeto de esta ley es la regulación de las telecomunicaciones, que </a:t>
            </a:r>
            <a:r>
              <a:rPr lang="es-ES" altLang="es-ES" sz="2000" b="1" u="sng" spc="85" dirty="0">
                <a:solidFill>
                  <a:srgbClr val="001D4D"/>
                </a:solidFill>
              </a:rPr>
              <a:t>comprende</a:t>
            </a:r>
            <a:r>
              <a:rPr lang="es-ES" altLang="es-ES" sz="2000" u="sng" spc="85" dirty="0">
                <a:solidFill>
                  <a:srgbClr val="001D4D"/>
                </a:solidFill>
              </a:rPr>
              <a:t> la instalación y explotación de las redes de comunicaciones electrónicas, la prestación de los servicios de comunicaciones electrónicas, sus recursos y servicios asociados, los equipos radioeléctricos y los equipos terminales de telecomunicación, de conformidad con el artículo 149.1.21.ª de la Constitución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En particular, </a:t>
            </a:r>
            <a:r>
              <a:rPr lang="es-ES" altLang="es-ES" sz="2000" u="sng" spc="85" dirty="0">
                <a:solidFill>
                  <a:srgbClr val="001D4D"/>
                </a:solidFill>
              </a:rPr>
              <a:t>esta ley es de aplicación al dominio público radioeléctrico</a:t>
            </a:r>
            <a:r>
              <a:rPr lang="es-ES" altLang="es-ES" sz="2000" spc="85" dirty="0">
                <a:solidFill>
                  <a:srgbClr val="001D4D"/>
                </a:solidFill>
              </a:rPr>
              <a:t> utilizado por parte de todas las redes de comunicaciones electrónicas, ya sean públicas o no, y con independencia del servicio que haga uso del mismo.</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2. </a:t>
            </a:r>
            <a:r>
              <a:rPr lang="es-ES" altLang="es-ES" sz="2000" b="1" u="sng" spc="85" dirty="0">
                <a:solidFill>
                  <a:srgbClr val="001D4D"/>
                </a:solidFill>
              </a:rPr>
              <a:t>Quedan excluidos</a:t>
            </a:r>
            <a:r>
              <a:rPr lang="es-ES" altLang="es-ES" sz="2000" spc="85" dirty="0">
                <a:solidFill>
                  <a:srgbClr val="001D4D"/>
                </a:solidFill>
              </a:rPr>
              <a:t> del ámbito de esta ley </a:t>
            </a:r>
            <a:r>
              <a:rPr lang="es-ES" altLang="es-ES" sz="2000" u="sng" spc="85" dirty="0">
                <a:solidFill>
                  <a:srgbClr val="001D4D"/>
                </a:solidFill>
              </a:rPr>
              <a:t>los servicios de comunicación audiovisual, los servicios de intercambio de vídeos a través de plataforma, los contenidos audiovisuales transmitidos a través de las redes, así como el régimen básico de los medios de comunicación social de naturaleza audiovisual a que se refiere el artículo 149.1.27.ª de la Constitución</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Asimismo, </a:t>
            </a:r>
            <a:r>
              <a:rPr lang="es-ES" altLang="es-ES" sz="2000" b="1" u="sng" spc="85" dirty="0">
                <a:solidFill>
                  <a:srgbClr val="001D4D"/>
                </a:solidFill>
              </a:rPr>
              <a:t>se excluyen</a:t>
            </a:r>
            <a:r>
              <a:rPr lang="es-ES" altLang="es-ES" sz="2000" b="1" spc="85" dirty="0">
                <a:solidFill>
                  <a:srgbClr val="001D4D"/>
                </a:solidFill>
              </a:rPr>
              <a:t> </a:t>
            </a:r>
            <a:r>
              <a:rPr lang="es-ES" altLang="es-ES" sz="2000" spc="85" dirty="0">
                <a:solidFill>
                  <a:srgbClr val="001D4D"/>
                </a:solidFill>
              </a:rPr>
              <a:t>del ámbito de esta ley </a:t>
            </a:r>
            <a:r>
              <a:rPr lang="es-ES" altLang="es-ES" sz="2000" u="sng" spc="85" dirty="0">
                <a:solidFill>
                  <a:srgbClr val="001D4D"/>
                </a:solidFill>
              </a:rPr>
              <a:t>los servicios que suministren contenidos transmitidos mediante redes y servicios de comunicaciones electrónicas, las actividades que consistan en el ejercicio del control editorial sobre dichos contenidos y los servicios de la Sociedad de la Información</a:t>
            </a:r>
            <a:r>
              <a:rPr lang="es-ES" altLang="es-ES" sz="2000" spc="85" dirty="0">
                <a:solidFill>
                  <a:srgbClr val="001D4D"/>
                </a:solidFill>
              </a:rPr>
              <a:t>, regulados en la </a:t>
            </a:r>
            <a:r>
              <a:rPr lang="es-ES" altLang="es-ES" sz="2000" spc="85" dirty="0">
                <a:solidFill>
                  <a:srgbClr val="001D4D"/>
                </a:solidFill>
                <a:hlinkClick r:id="rId5"/>
              </a:rPr>
              <a:t>Ley 34/2002</a:t>
            </a:r>
            <a:r>
              <a:rPr lang="es-ES" altLang="es-ES" sz="2000" spc="85" dirty="0">
                <a:solidFill>
                  <a:srgbClr val="001D4D"/>
                </a:solidFill>
              </a:rPr>
              <a:t>, de 11 de julio, de Servicios de la Sociedad de la Información y de Comercio Electrónico, en tanto en cuanto no sean asimismo servicios de comunicaciones electrónicas.»</a:t>
            </a:r>
            <a:endParaRPr lang="es-ES" altLang="es-ES" sz="2000"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64982168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1" name="CuadroTexto 3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Rectangle 2"/>
          <p:cNvSpPr txBox="1">
            <a:spLocks noChangeArrowheads="1"/>
          </p:cNvSpPr>
          <p:nvPr/>
        </p:nvSpPr>
        <p:spPr bwMode="auto">
          <a:xfrm>
            <a:off x="435950" y="958288"/>
            <a:ext cx="11224215" cy="48958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Junta </a:t>
            </a:r>
            <a:r>
              <a:rPr lang="es-ES" altLang="es-ES" b="1" spc="85" dirty="0">
                <a:solidFill>
                  <a:srgbClr val="001D4D"/>
                </a:solidFill>
                <a:cs typeface="Trebuchet MS"/>
              </a:rPr>
              <a:t>de </a:t>
            </a:r>
            <a:r>
              <a:rPr lang="es-ES" altLang="es-ES" b="1" spc="85" dirty="0" smtClean="0">
                <a:solidFill>
                  <a:srgbClr val="001D4D"/>
                </a:solidFill>
                <a:cs typeface="Trebuchet MS"/>
              </a:rPr>
              <a:t>Castilla La Mancha</a:t>
            </a:r>
            <a:r>
              <a:rPr lang="es-ES" altLang="es-ES" spc="85" dirty="0" smtClean="0">
                <a:solidFill>
                  <a:srgbClr val="001D4D"/>
                </a:solidFill>
                <a:cs typeface="Trebuchet MS"/>
              </a:rPr>
              <a:t>, bajo la iniciativa de la </a:t>
            </a:r>
            <a:r>
              <a:rPr lang="es-ES" altLang="es-ES" b="1" spc="85" dirty="0" smtClean="0">
                <a:solidFill>
                  <a:srgbClr val="001D4D"/>
                </a:solidFill>
                <a:cs typeface="Trebuchet MS"/>
              </a:rPr>
              <a:t>Dirección </a:t>
            </a:r>
            <a:r>
              <a:rPr lang="es-ES" altLang="es-ES" b="1" spc="85" dirty="0">
                <a:solidFill>
                  <a:srgbClr val="001D4D"/>
                </a:solidFill>
                <a:cs typeface="Trebuchet MS"/>
              </a:rPr>
              <a:t>General de Cohesión Territorial </a:t>
            </a:r>
            <a:r>
              <a:rPr lang="es-ES" altLang="es-ES" spc="85" dirty="0">
                <a:solidFill>
                  <a:srgbClr val="001D4D"/>
                </a:solidFill>
                <a:cs typeface="Trebuchet MS"/>
              </a:rPr>
              <a:t>(Consejería de Desarrollo Sostenible), </a:t>
            </a:r>
            <a:r>
              <a:rPr lang="es-ES" altLang="es-ES" spc="85" dirty="0" smtClean="0">
                <a:solidFill>
                  <a:srgbClr val="001D4D"/>
                </a:solidFill>
                <a:cs typeface="Trebuchet MS"/>
              </a:rPr>
              <a:t>ha </a:t>
            </a:r>
            <a:r>
              <a:rPr lang="es-ES" altLang="es-ES" spc="85" dirty="0">
                <a:solidFill>
                  <a:srgbClr val="001D4D"/>
                </a:solidFill>
                <a:cs typeface="Trebuchet MS"/>
              </a:rPr>
              <a:t>desarrollado </a:t>
            </a:r>
            <a:r>
              <a:rPr lang="es-ES" altLang="es-ES" spc="85" dirty="0" smtClean="0">
                <a:solidFill>
                  <a:srgbClr val="001D4D"/>
                </a:solidFill>
                <a:cs typeface="Trebuchet MS"/>
              </a:rPr>
              <a:t>una “</a:t>
            </a:r>
            <a:r>
              <a:rPr lang="es-ES" altLang="es-ES" b="1" spc="85" dirty="0" smtClean="0">
                <a:solidFill>
                  <a:srgbClr val="00B0F0"/>
                </a:solidFill>
                <a:cs typeface="Trebuchet MS"/>
              </a:rPr>
              <a:t>Guía </a:t>
            </a:r>
            <a:r>
              <a:rPr lang="es-ES" altLang="es-ES" b="1" spc="85" dirty="0">
                <a:solidFill>
                  <a:srgbClr val="00B0F0"/>
                </a:solidFill>
                <a:cs typeface="Trebuchet MS"/>
              </a:rPr>
              <a:t>para el despliegue de las redes de telecomunicaciones en Castilla-La </a:t>
            </a:r>
            <a:r>
              <a:rPr lang="es-ES" altLang="es-ES" b="1" spc="85" dirty="0" smtClean="0">
                <a:solidFill>
                  <a:srgbClr val="00B0F0"/>
                </a:solidFill>
                <a:cs typeface="Trebuchet MS"/>
              </a:rPr>
              <a:t>Mancha</a:t>
            </a:r>
            <a:r>
              <a:rPr lang="es-ES" altLang="es-ES" spc="85" dirty="0" smtClean="0">
                <a:solidFill>
                  <a:srgbClr val="001D4D"/>
                </a:solidFill>
                <a:cs typeface="Trebuchet MS"/>
              </a:rPr>
              <a:t>” en </a:t>
            </a:r>
            <a:r>
              <a:rPr lang="es-ES" altLang="es-ES" spc="85" dirty="0">
                <a:solidFill>
                  <a:srgbClr val="001D4D"/>
                </a:solidFill>
                <a:cs typeface="Trebuchet MS"/>
              </a:rPr>
              <a:t>colaboración </a:t>
            </a:r>
            <a:r>
              <a:rPr lang="es-ES" altLang="es-ES" spc="85" dirty="0" smtClean="0">
                <a:solidFill>
                  <a:srgbClr val="001D4D"/>
                </a:solidFill>
                <a:cs typeface="Trebuchet MS"/>
              </a:rPr>
              <a:t>con el  </a:t>
            </a:r>
            <a:r>
              <a:rPr lang="es-ES" altLang="es-ES" b="1" spc="85" dirty="0">
                <a:solidFill>
                  <a:srgbClr val="001D4D"/>
                </a:solidFill>
                <a:cs typeface="Trebuchet MS"/>
              </a:rPr>
              <a:t>Colegio Oficial de Ingenieros de Telecomunicaciones </a:t>
            </a:r>
            <a:r>
              <a:rPr lang="es-ES" altLang="es-ES" spc="85" dirty="0">
                <a:solidFill>
                  <a:srgbClr val="001D4D"/>
                </a:solidFill>
                <a:cs typeface="Trebuchet MS"/>
              </a:rPr>
              <a:t>y la </a:t>
            </a:r>
            <a:r>
              <a:rPr lang="es-ES" altLang="es-ES" b="1" spc="85" dirty="0">
                <a:solidFill>
                  <a:srgbClr val="001D4D"/>
                </a:solidFill>
                <a:cs typeface="Trebuchet MS"/>
              </a:rPr>
              <a:t>Federación de Municipios y Provincias de Castilla-La </a:t>
            </a:r>
            <a:r>
              <a:rPr lang="es-ES" altLang="es-ES" b="1" spc="85" dirty="0" smtClean="0">
                <a:solidFill>
                  <a:srgbClr val="001D4D"/>
                </a:solidFill>
                <a:cs typeface="Trebuchet MS"/>
              </a:rPr>
              <a:t>Mancha</a:t>
            </a:r>
            <a:r>
              <a:rPr lang="es-ES" altLang="es-ES" spc="85" dirty="0" smtClean="0">
                <a:solidFill>
                  <a:srgbClr val="001D4D"/>
                </a:solidFill>
                <a:cs typeface="Trebuchet MS"/>
              </a:rPr>
              <a:t>.</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Objetivo </a:t>
            </a:r>
            <a:r>
              <a:rPr lang="es-ES" altLang="es-ES" b="1" spc="85" dirty="0" smtClean="0">
                <a:solidFill>
                  <a:srgbClr val="001D4D"/>
                </a:solidFill>
                <a:cs typeface="Trebuchet MS"/>
              </a:rPr>
              <a:t>principal</a:t>
            </a:r>
            <a:r>
              <a:rPr lang="es-ES" altLang="es-ES" spc="85" dirty="0" smtClean="0">
                <a:solidFill>
                  <a:srgbClr val="001D4D"/>
                </a:solidFill>
                <a:cs typeface="Trebuchet MS"/>
              </a:rPr>
              <a:t>: facilitar </a:t>
            </a:r>
            <a:r>
              <a:rPr lang="es-ES" altLang="es-ES" spc="85" dirty="0">
                <a:solidFill>
                  <a:srgbClr val="001D4D"/>
                </a:solidFill>
                <a:cs typeface="Trebuchet MS"/>
              </a:rPr>
              <a:t>a las empresas operadoras y a los ayuntamientos el marco normativo que regula el régimen jurídico de las telecomunicaciones, con el objetivo de unificar criterios para que les pueda ayudar a agilizar la tramitación de los permisos y las licencias necesarias para el despliegue de </a:t>
            </a:r>
            <a:r>
              <a:rPr lang="es-ES" altLang="es-ES" spc="85" dirty="0" smtClean="0">
                <a:solidFill>
                  <a:srgbClr val="001D4D"/>
                </a:solidFill>
                <a:cs typeface="Trebuchet MS"/>
              </a:rPr>
              <a:t>redes.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Realizadas sesiones formativas de la Guía en cada una de las 5 provincias de Castilla </a:t>
            </a:r>
            <a:r>
              <a:rPr lang="es-ES" altLang="es-ES" b="1" spc="85" dirty="0">
                <a:solidFill>
                  <a:srgbClr val="001D4D"/>
                </a:solidFill>
                <a:cs typeface="Trebuchet MS"/>
              </a:rPr>
              <a:t>La Mancha</a:t>
            </a:r>
            <a:r>
              <a:rPr lang="es-ES" altLang="es-ES" spc="85" dirty="0">
                <a:solidFill>
                  <a:srgbClr val="001D4D"/>
                </a:solidFill>
                <a:cs typeface="Trebuchet MS"/>
              </a:rPr>
              <a:t>: han asistido un total de 129 personas entre técnicos municipales, concejales, alcaldes y técnicos de las diputaciones </a:t>
            </a:r>
            <a:r>
              <a:rPr lang="es-ES" altLang="es-ES" spc="85" dirty="0" smtClean="0">
                <a:solidFill>
                  <a:srgbClr val="001D4D"/>
                </a:solidFill>
                <a:cs typeface="Trebuchet MS"/>
              </a:rPr>
              <a:t>provinciales.</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Guía describe un </a:t>
            </a:r>
            <a:r>
              <a:rPr lang="es-ES" altLang="es-ES" b="1" spc="85" dirty="0" smtClean="0">
                <a:solidFill>
                  <a:srgbClr val="001D4D"/>
                </a:solidFill>
                <a:cs typeface="Trebuchet MS"/>
              </a:rPr>
              <a:t>Centro </a:t>
            </a:r>
            <a:r>
              <a:rPr lang="es-ES" altLang="es-ES" b="1" spc="85" dirty="0">
                <a:solidFill>
                  <a:srgbClr val="001D4D"/>
                </a:solidFill>
                <a:cs typeface="Trebuchet MS"/>
              </a:rPr>
              <a:t>de Información de Telecomunicaciones</a:t>
            </a:r>
            <a:r>
              <a:rPr lang="es-ES" altLang="es-ES" spc="85" dirty="0">
                <a:solidFill>
                  <a:srgbClr val="001D4D"/>
                </a:solidFill>
                <a:cs typeface="Trebuchet MS"/>
              </a:rPr>
              <a:t> que la Consejería de Desarrollo Sostenible ha creado para asesorar tanto a administraciones locales, como a empresas operadoras.</a:t>
            </a:r>
            <a:endParaRPr lang="es-ES" altLang="es-ES" spc="85" dirty="0" smtClean="0">
              <a:solidFill>
                <a:srgbClr val="001D4D"/>
              </a:solidFill>
              <a:cs typeface="Trebuchet MS"/>
            </a:endParaRP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a:solidFill>
                  <a:srgbClr val="00B0F0"/>
                </a:solidFill>
                <a:cs typeface="Trebuchet MS"/>
              </a:rPr>
              <a:t>Se anima a las AAPP de las distintas CCAA llevar a cabo iniciativas similares a las impulsadas en la Comunidad Autónoma de </a:t>
            </a:r>
            <a:r>
              <a:rPr lang="es-ES" altLang="es-ES" sz="2400" b="1" spc="85" dirty="0" smtClean="0">
                <a:solidFill>
                  <a:srgbClr val="00B0F0"/>
                </a:solidFill>
                <a:cs typeface="Trebuchet MS"/>
              </a:rPr>
              <a:t>Castilla La Mancha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25" name="CuadroTexto 24"/>
          <p:cNvSpPr txBox="1"/>
          <p:nvPr/>
        </p:nvSpPr>
        <p:spPr>
          <a:xfrm>
            <a:off x="304088" y="5886641"/>
            <a:ext cx="9857830"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guía descrita en esta Buena Práctica, puede solicitarla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86467286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171</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171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5" name="Rectangle 2"/>
          <p:cNvSpPr txBox="1">
            <a:spLocks noChangeArrowheads="1"/>
          </p:cNvSpPr>
          <p:nvPr/>
        </p:nvSpPr>
        <p:spPr bwMode="auto">
          <a:xfrm>
            <a:off x="435950" y="749355"/>
            <a:ext cx="11224215" cy="57425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En la Comunidad Autónoma de Galicia se ha venido dando la siguiente problemática</a:t>
            </a:r>
            <a:r>
              <a:rPr lang="es-ES" altLang="es-ES" spc="85" dirty="0" smtClean="0">
                <a:solidFill>
                  <a:srgbClr val="001D4D"/>
                </a:solidFill>
                <a:cs typeface="Trebuchet MS"/>
              </a:rPr>
              <a:t>: muchos Ayuntamientos no autorizan el despliegue de tendidos </a:t>
            </a:r>
            <a:r>
              <a:rPr lang="es-ES" altLang="es-ES" spc="85" dirty="0">
                <a:solidFill>
                  <a:srgbClr val="001D4D"/>
                </a:solidFill>
                <a:cs typeface="Trebuchet MS"/>
              </a:rPr>
              <a:t>aéreos de telecomunicaciones en los </a:t>
            </a:r>
            <a:r>
              <a:rPr lang="es-ES" altLang="es-ES" spc="85" dirty="0" smtClean="0">
                <a:solidFill>
                  <a:srgbClr val="001D4D"/>
                </a:solidFill>
                <a:cs typeface="Trebuchet MS"/>
              </a:rPr>
              <a:t>núcleos </a:t>
            </a:r>
            <a:r>
              <a:rPr lang="es-ES" dirty="0"/>
              <a:t>rurales </a:t>
            </a:r>
            <a:r>
              <a:rPr lang="es-ES" dirty="0" smtClean="0"/>
              <a:t>tradicionales debido a una aplicación estricta de la normativa urbanística autonómica, sin </a:t>
            </a:r>
            <a:r>
              <a:rPr lang="es-ES" dirty="0"/>
              <a:t>tener en cuenta la normativa básica sectorial </a:t>
            </a:r>
            <a:r>
              <a:rPr lang="es-ES" dirty="0" smtClean="0"/>
              <a:t>aplicable (artículo 49.8 de la Ley 11/2022 General de Telecomunicaciones).</a:t>
            </a: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Impacto</a:t>
            </a:r>
            <a:r>
              <a:rPr lang="es-ES" altLang="es-ES" spc="85" dirty="0" smtClean="0">
                <a:solidFill>
                  <a:srgbClr val="001D4D"/>
                </a:solidFill>
                <a:cs typeface="Trebuchet MS"/>
              </a:rPr>
              <a:t>: 1</a:t>
            </a:r>
            <a:r>
              <a:rPr lang="es-ES" altLang="es-ES" spc="85" dirty="0">
                <a:solidFill>
                  <a:srgbClr val="001D4D"/>
                </a:solidFill>
                <a:cs typeface="Trebuchet MS"/>
              </a:rPr>
              <a:t>) imposibilidad de dar servicio a un gran </a:t>
            </a:r>
            <a:r>
              <a:rPr lang="es-ES" altLang="es-ES" spc="85" dirty="0" smtClean="0">
                <a:solidFill>
                  <a:srgbClr val="001D4D"/>
                </a:solidFill>
                <a:cs typeface="Trebuchet MS"/>
              </a:rPr>
              <a:t>número de viviendas al no existir </a:t>
            </a:r>
            <a:r>
              <a:rPr lang="es-ES" altLang="es-ES" spc="85" dirty="0">
                <a:solidFill>
                  <a:srgbClr val="001D4D"/>
                </a:solidFill>
                <a:cs typeface="Trebuchet MS"/>
              </a:rPr>
              <a:t>canalización subterránea, y 2) impidiendo dar cumplimiento a lo establecido en el artículo 82 de </a:t>
            </a:r>
            <a:r>
              <a:rPr lang="es-ES" altLang="es-ES" spc="85" dirty="0" smtClean="0">
                <a:solidFill>
                  <a:srgbClr val="001D4D"/>
                </a:solidFill>
                <a:cs typeface="Trebuchet MS"/>
              </a:rPr>
              <a:t>Ley 5/2021, </a:t>
            </a:r>
            <a:r>
              <a:rPr lang="es-ES" altLang="es-ES" spc="85" dirty="0">
                <a:solidFill>
                  <a:srgbClr val="001D4D"/>
                </a:solidFill>
                <a:cs typeface="Trebuchet MS"/>
              </a:rPr>
              <a:t>de impulso demográfico de </a:t>
            </a:r>
            <a:r>
              <a:rPr lang="es-ES" altLang="es-ES" spc="85" dirty="0" smtClean="0">
                <a:solidFill>
                  <a:srgbClr val="001D4D"/>
                </a:solidFill>
                <a:cs typeface="Trebuchet MS"/>
              </a:rPr>
              <a:t>Galicia para </a:t>
            </a:r>
            <a:r>
              <a:rPr lang="es-ES" altLang="es-ES" spc="85" dirty="0">
                <a:solidFill>
                  <a:srgbClr val="001D4D"/>
                </a:solidFill>
                <a:cs typeface="Trebuchet MS"/>
              </a:rPr>
              <a:t>permitir </a:t>
            </a:r>
            <a:r>
              <a:rPr lang="es-ES" altLang="es-ES" spc="85" dirty="0" smtClean="0">
                <a:solidFill>
                  <a:srgbClr val="001D4D"/>
                </a:solidFill>
                <a:cs typeface="Trebuchet MS"/>
              </a:rPr>
              <a:t>velocidades de </a:t>
            </a:r>
            <a:r>
              <a:rPr lang="es-ES" altLang="es-ES" spc="85" dirty="0">
                <a:solidFill>
                  <a:srgbClr val="001D4D"/>
                </a:solidFill>
                <a:cs typeface="Trebuchet MS"/>
              </a:rPr>
              <a:t>conexión a internet equiparables con las existentes o previstas para el </a:t>
            </a:r>
            <a:r>
              <a:rPr lang="es-ES" altLang="es-ES" spc="85" dirty="0" smtClean="0">
                <a:solidFill>
                  <a:srgbClr val="001D4D"/>
                </a:solidFill>
                <a:cs typeface="Trebuchet MS"/>
              </a:rPr>
              <a:t>resto del </a:t>
            </a:r>
            <a:r>
              <a:rPr lang="es-ES" altLang="es-ES" spc="85" dirty="0">
                <a:solidFill>
                  <a:srgbClr val="001D4D"/>
                </a:solidFill>
                <a:cs typeface="Trebuchet MS"/>
              </a:rPr>
              <a:t>territorio.</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b="1" spc="85" dirty="0" smtClean="0">
                <a:solidFill>
                  <a:srgbClr val="001D4D"/>
                </a:solidFill>
                <a:cs typeface="Trebuchet MS"/>
              </a:rPr>
              <a:t>Xunta de Galicia</a:t>
            </a:r>
            <a:r>
              <a:rPr lang="es-ES" altLang="es-ES" spc="85" dirty="0" smtClean="0">
                <a:solidFill>
                  <a:srgbClr val="001D4D"/>
                </a:solidFill>
                <a:cs typeface="Trebuchet MS"/>
              </a:rPr>
              <a:t>, </a:t>
            </a:r>
            <a:r>
              <a:rPr lang="es-ES" altLang="es-ES" spc="85" dirty="0">
                <a:solidFill>
                  <a:srgbClr val="001D4D"/>
                </a:solidFill>
                <a:cs typeface="Trebuchet MS"/>
              </a:rPr>
              <a:t>ha </a:t>
            </a:r>
            <a:r>
              <a:rPr lang="es-ES" altLang="es-ES" spc="85" dirty="0" smtClean="0">
                <a:solidFill>
                  <a:srgbClr val="001D4D"/>
                </a:solidFill>
                <a:cs typeface="Trebuchet MS"/>
              </a:rPr>
              <a:t>publicado una </a:t>
            </a:r>
            <a:r>
              <a:rPr lang="es-ES" altLang="es-ES" b="1" spc="85" dirty="0">
                <a:solidFill>
                  <a:srgbClr val="001D4D"/>
                </a:solidFill>
                <a:cs typeface="Trebuchet MS"/>
              </a:rPr>
              <a:t>Instrucción </a:t>
            </a:r>
            <a:r>
              <a:rPr lang="es-ES" altLang="es-ES" b="1" spc="85" dirty="0" smtClean="0">
                <a:solidFill>
                  <a:srgbClr val="001D4D"/>
                </a:solidFill>
                <a:cs typeface="Trebuchet MS"/>
              </a:rPr>
              <a:t>conjunta</a:t>
            </a:r>
            <a:r>
              <a:rPr lang="es-ES" altLang="es-ES" spc="85" dirty="0">
                <a:solidFill>
                  <a:srgbClr val="001D4D"/>
                </a:solidFill>
                <a:cs typeface="Trebuchet MS"/>
              </a:rPr>
              <a:t>, vía </a:t>
            </a:r>
            <a:r>
              <a:rPr lang="es-ES" altLang="es-ES" spc="85" dirty="0" smtClean="0">
                <a:solidFill>
                  <a:srgbClr val="001D4D"/>
                </a:solidFill>
                <a:cs typeface="Trebuchet MS"/>
              </a:rPr>
              <a:t>Resolución,</a:t>
            </a:r>
            <a:r>
              <a:rPr lang="es-ES" altLang="es-ES" b="1" spc="85" dirty="0" smtClean="0">
                <a:solidFill>
                  <a:srgbClr val="001D4D"/>
                </a:solidFill>
                <a:cs typeface="Trebuchet MS"/>
              </a:rPr>
              <a:t> </a:t>
            </a:r>
            <a:r>
              <a:rPr lang="es-ES" altLang="es-ES" spc="85" dirty="0">
                <a:solidFill>
                  <a:srgbClr val="001D4D"/>
                </a:solidFill>
                <a:cs typeface="Trebuchet MS"/>
              </a:rPr>
              <a:t>de la </a:t>
            </a:r>
            <a:r>
              <a:rPr lang="es-ES" altLang="es-ES" b="1" spc="85" dirty="0">
                <a:solidFill>
                  <a:srgbClr val="001D4D"/>
                </a:solidFill>
                <a:cs typeface="Trebuchet MS"/>
              </a:rPr>
              <a:t>Dirección General de </a:t>
            </a:r>
            <a:r>
              <a:rPr lang="es-ES" altLang="es-ES" b="1" spc="85" dirty="0" smtClean="0">
                <a:solidFill>
                  <a:srgbClr val="001D4D"/>
                </a:solidFill>
                <a:cs typeface="Trebuchet MS"/>
              </a:rPr>
              <a:t>Ordenación del </a:t>
            </a:r>
            <a:r>
              <a:rPr lang="es-ES" altLang="es-ES" b="1" spc="85" dirty="0">
                <a:solidFill>
                  <a:srgbClr val="001D4D"/>
                </a:solidFill>
                <a:cs typeface="Trebuchet MS"/>
              </a:rPr>
              <a:t>Territorio y Urbanismo</a:t>
            </a:r>
            <a:r>
              <a:rPr lang="es-ES" altLang="es-ES" spc="85" dirty="0">
                <a:solidFill>
                  <a:srgbClr val="001D4D"/>
                </a:solidFill>
                <a:cs typeface="Trebuchet MS"/>
              </a:rPr>
              <a:t> y </a:t>
            </a:r>
            <a:r>
              <a:rPr lang="es-ES" altLang="es-ES" spc="85" dirty="0" smtClean="0">
                <a:solidFill>
                  <a:srgbClr val="001D4D"/>
                </a:solidFill>
                <a:cs typeface="Trebuchet MS"/>
              </a:rPr>
              <a:t>la </a:t>
            </a:r>
            <a:r>
              <a:rPr lang="es-ES" altLang="es-ES" b="1" spc="85" dirty="0">
                <a:solidFill>
                  <a:srgbClr val="001D4D"/>
                </a:solidFill>
                <a:cs typeface="Trebuchet MS"/>
              </a:rPr>
              <a:t>Dirección de la Agencia para la Modernización </a:t>
            </a:r>
            <a:r>
              <a:rPr lang="es-ES" altLang="es-ES" b="1" spc="85" dirty="0" smtClean="0">
                <a:solidFill>
                  <a:srgbClr val="001D4D"/>
                </a:solidFill>
                <a:cs typeface="Trebuchet MS"/>
              </a:rPr>
              <a:t>Tecnológica</a:t>
            </a:r>
            <a:r>
              <a:rPr lang="es-ES" altLang="es-ES" spc="85" dirty="0" smtClean="0">
                <a:solidFill>
                  <a:srgbClr val="001D4D"/>
                </a:solidFill>
                <a:cs typeface="Trebuchet MS"/>
              </a:rPr>
              <a:t> para que se aplique la </a:t>
            </a:r>
            <a:r>
              <a:rPr lang="es-ES" altLang="es-ES" spc="85" dirty="0">
                <a:solidFill>
                  <a:srgbClr val="001D4D"/>
                </a:solidFill>
                <a:cs typeface="Trebuchet MS"/>
              </a:rPr>
              <a:t>legislación urbanística con </a:t>
            </a:r>
            <a:r>
              <a:rPr lang="es-ES" altLang="es-ES" spc="85" dirty="0" smtClean="0">
                <a:solidFill>
                  <a:srgbClr val="001D4D"/>
                </a:solidFill>
                <a:cs typeface="Trebuchet MS"/>
              </a:rPr>
              <a:t>una lectura </a:t>
            </a:r>
            <a:r>
              <a:rPr lang="es-ES" altLang="es-ES" spc="85" dirty="0">
                <a:solidFill>
                  <a:srgbClr val="001D4D"/>
                </a:solidFill>
                <a:cs typeface="Trebuchet MS"/>
              </a:rPr>
              <a:t>plenamente compatible con la </a:t>
            </a:r>
            <a:r>
              <a:rPr lang="es-ES" altLang="es-ES" spc="85" dirty="0" smtClean="0">
                <a:solidFill>
                  <a:srgbClr val="001D4D"/>
                </a:solidFill>
                <a:cs typeface="Trebuchet MS"/>
              </a:rPr>
              <a:t>vigente legislación de telecomunicaciones. También con </a:t>
            </a:r>
            <a:r>
              <a:rPr lang="es-ES" altLang="es-ES" spc="85" dirty="0">
                <a:solidFill>
                  <a:srgbClr val="001D4D"/>
                </a:solidFill>
                <a:cs typeface="Trebuchet MS"/>
              </a:rPr>
              <a:t>el objetivo de facilitar la tarea de la aplicación de la normativa urbanística a los </a:t>
            </a:r>
            <a:r>
              <a:rPr lang="es-ES" altLang="es-ES" spc="85" dirty="0" smtClean="0">
                <a:solidFill>
                  <a:srgbClr val="001D4D"/>
                </a:solidFill>
                <a:cs typeface="Trebuchet MS"/>
              </a:rPr>
              <a:t>operadores técnicos </a:t>
            </a:r>
            <a:r>
              <a:rPr lang="es-ES" altLang="es-ES" spc="85" dirty="0">
                <a:solidFill>
                  <a:srgbClr val="001D4D"/>
                </a:solidFill>
                <a:cs typeface="Trebuchet MS"/>
              </a:rPr>
              <a:t>y jurídicos, </a:t>
            </a:r>
            <a:r>
              <a:rPr lang="es-ES" altLang="es-ES" spc="85" dirty="0" smtClean="0">
                <a:solidFill>
                  <a:srgbClr val="001D4D"/>
                </a:solidFill>
                <a:cs typeface="Trebuchet MS"/>
              </a:rPr>
              <a:t>especialmente del </a:t>
            </a:r>
            <a:r>
              <a:rPr lang="es-ES" altLang="es-ES" spc="85" dirty="0">
                <a:solidFill>
                  <a:srgbClr val="001D4D"/>
                </a:solidFill>
                <a:cs typeface="Trebuchet MS"/>
              </a:rPr>
              <a:t>ámbito </a:t>
            </a:r>
            <a:r>
              <a:rPr lang="es-ES" altLang="es-ES" spc="85" dirty="0" smtClean="0">
                <a:solidFill>
                  <a:srgbClr val="001D4D"/>
                </a:solidFill>
                <a:cs typeface="Trebuchet MS"/>
              </a:rPr>
              <a:t>municipal, con plena seguridad jurídica en sus actuaciones.</a:t>
            </a:r>
            <a:endParaRPr lang="es-ES" altLang="es-ES" spc="85" dirty="0">
              <a:solidFill>
                <a:srgbClr val="001D4D"/>
              </a:solidFill>
              <a:cs typeface="Trebuchet MS"/>
            </a:endParaRPr>
          </a:p>
          <a:p>
            <a:pPr algn="ct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b="1" spc="85" dirty="0" smtClean="0">
                <a:solidFill>
                  <a:srgbClr val="00B0F0"/>
                </a:solidFill>
                <a:cs typeface="Trebuchet MS"/>
              </a:rPr>
              <a:t>Se </a:t>
            </a:r>
            <a:r>
              <a:rPr lang="es-ES" altLang="es-ES" sz="2400" b="1" spc="85" dirty="0">
                <a:solidFill>
                  <a:srgbClr val="00B0F0"/>
                </a:solidFill>
                <a:cs typeface="Trebuchet MS"/>
              </a:rPr>
              <a:t>anima a las AAPP de las distintas CCAA llevar a cabo </a:t>
            </a:r>
            <a:r>
              <a:rPr lang="es-ES" altLang="es-ES" sz="2400" b="1" spc="85" dirty="0" smtClean="0">
                <a:solidFill>
                  <a:srgbClr val="00B0F0"/>
                </a:solidFill>
                <a:cs typeface="Trebuchet MS"/>
              </a:rPr>
              <a:t>una iniciativa similar </a:t>
            </a:r>
            <a:r>
              <a:rPr lang="es-ES" altLang="es-ES" sz="2400" b="1" spc="85" dirty="0">
                <a:solidFill>
                  <a:srgbClr val="00B0F0"/>
                </a:solidFill>
                <a:cs typeface="Trebuchet MS"/>
              </a:rPr>
              <a:t>a </a:t>
            </a:r>
            <a:r>
              <a:rPr lang="es-ES" altLang="es-ES" sz="2400" b="1" spc="85" dirty="0" smtClean="0">
                <a:solidFill>
                  <a:srgbClr val="00B0F0"/>
                </a:solidFill>
                <a:cs typeface="Trebuchet MS"/>
              </a:rPr>
              <a:t>la impulsada </a:t>
            </a:r>
            <a:r>
              <a:rPr lang="es-ES" altLang="es-ES" sz="2400" b="1" spc="85" dirty="0">
                <a:solidFill>
                  <a:srgbClr val="00B0F0"/>
                </a:solidFill>
                <a:cs typeface="Trebuchet MS"/>
              </a:rPr>
              <a:t>en la Comunidad Autónoma de </a:t>
            </a:r>
            <a:r>
              <a:rPr lang="es-ES" altLang="es-ES" sz="2400" b="1" spc="85" dirty="0" smtClean="0">
                <a:solidFill>
                  <a:srgbClr val="00B0F0"/>
                </a:solidFill>
                <a:cs typeface="Trebuchet MS"/>
              </a:rPr>
              <a:t>Galicia</a:t>
            </a:r>
            <a:endParaRPr lang="es-ES" altLang="es-ES" sz="2400" b="1" spc="85" dirty="0">
              <a:solidFill>
                <a:srgbClr val="00B0F0"/>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p:txBody>
      </p:sp>
      <p:sp>
        <p:nvSpPr>
          <p:cNvPr id="24" name="CuadroTexto 23"/>
          <p:cNvSpPr txBox="1"/>
          <p:nvPr/>
        </p:nvSpPr>
        <p:spPr>
          <a:xfrm>
            <a:off x="6846311" y="6403402"/>
            <a:ext cx="3871554" cy="307777"/>
          </a:xfrm>
          <a:prstGeom prst="rect">
            <a:avLst/>
          </a:prstGeom>
          <a:noFill/>
        </p:spPr>
        <p:txBody>
          <a:bodyPr wrap="square" rtlCol="0">
            <a:spAutoFit/>
          </a:bodyPr>
          <a:lstStyle/>
          <a:p>
            <a:r>
              <a:rPr lang="es-ES" sz="1400" dirty="0">
                <a:solidFill>
                  <a:schemeClr val="bg1">
                    <a:lumMod val="95000"/>
                  </a:schemeClr>
                </a:solidFill>
              </a:rPr>
              <a:t>Ayudas europeas al despliegue PEBA-NGA / UNICO</a:t>
            </a:r>
          </a:p>
        </p:txBody>
      </p:sp>
      <p:sp>
        <p:nvSpPr>
          <p:cNvPr id="26" name="CuadroTexto 25"/>
          <p:cNvSpPr txBox="1"/>
          <p:nvPr/>
        </p:nvSpPr>
        <p:spPr>
          <a:xfrm>
            <a:off x="304087" y="5886641"/>
            <a:ext cx="10365267"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si alguien está interesado en revisar la Instrucción descrita en esta Buena Práctica, puede solicitarla en la cuenta de email </a:t>
            </a:r>
            <a:r>
              <a:rPr lang="es-ES" sz="1100" dirty="0"/>
              <a:t>siguiente: </a:t>
            </a:r>
            <a:r>
              <a:rPr lang="es-ES" sz="1100" dirty="0" smtClean="0">
                <a:hlinkClick r:id="rId9"/>
              </a:rPr>
              <a:t>iniperm.pebaunico@economia.gob.es</a:t>
            </a:r>
            <a:endParaRPr lang="es-ES" sz="1100" dirty="0" smtClean="0"/>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058349" y="150974"/>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Buenas </a:t>
            </a:r>
            <a:r>
              <a:rPr lang="es-ES" sz="2032" b="1" spc="85" dirty="0">
                <a:solidFill>
                  <a:schemeClr val="accent1">
                    <a:lumMod val="75000"/>
                  </a:schemeClr>
                </a:solidFill>
                <a:cs typeface="Calibri"/>
              </a:rPr>
              <a:t>prácticas de agilización</a:t>
            </a:r>
          </a:p>
        </p:txBody>
      </p:sp>
    </p:spTree>
    <p:extLst>
      <p:ext uri="{BB962C8B-B14F-4D97-AF65-F5344CB8AC3E}">
        <p14:creationId xmlns:p14="http://schemas.microsoft.com/office/powerpoint/2010/main" val="325162640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7103160" y="743406"/>
            <a:ext cx="6477000" cy="4504014"/>
          </a:xfrm>
          <a:prstGeom prst="rect">
            <a:avLst/>
          </a:prstGeom>
        </p:spPr>
        <p:txBody>
          <a:bodyPr vert="horz" wrap="square" lIns="0" tIns="40855" rIns="0" bIns="0" rtlCol="0">
            <a:spAutoFit/>
          </a:bodyPr>
          <a:lstStyle/>
          <a:p>
            <a:pPr marL="10752" marR="1442357" algn="ctr">
              <a:lnSpc>
                <a:spcPts val="3302"/>
              </a:lnSpc>
              <a:spcBef>
                <a:spcPts val="322"/>
              </a:spcBef>
            </a:pPr>
            <a:r>
              <a:rPr lang="es-ES" sz="2370" b="1" spc="-13" dirty="0" smtClean="0">
                <a:solidFill>
                  <a:srgbClr val="25408F"/>
                </a:solidFill>
                <a:latin typeface="Arial"/>
                <a:cs typeface="Arial"/>
              </a:rPr>
              <a:t>¡MUCHAS GRACIAS POR</a:t>
            </a:r>
          </a:p>
          <a:p>
            <a:pPr marL="10752" marR="1442357" algn="ctr">
              <a:lnSpc>
                <a:spcPts val="3302"/>
              </a:lnSpc>
              <a:spcBef>
                <a:spcPts val="322"/>
              </a:spcBef>
            </a:pPr>
            <a:r>
              <a:rPr lang="es-ES" sz="2370" b="1" spc="-13" dirty="0" smtClean="0">
                <a:solidFill>
                  <a:srgbClr val="25408F"/>
                </a:solidFill>
                <a:latin typeface="Arial"/>
                <a:cs typeface="Arial"/>
              </a:rPr>
              <a:t>SU ASISTENCIA AL CURSO!</a:t>
            </a:r>
          </a:p>
          <a:p>
            <a:pPr marL="10752" marR="1442357">
              <a:lnSpc>
                <a:spcPts val="3302"/>
              </a:lnSpc>
              <a:spcBef>
                <a:spcPts val="322"/>
              </a:spcBef>
            </a:pPr>
            <a:endParaRPr lang="es-ES" sz="2370" b="1" spc="-13" dirty="0" smtClean="0">
              <a:solidFill>
                <a:srgbClr val="25408F"/>
              </a:solidFill>
              <a:latin typeface="Arial"/>
              <a:cs typeface="Arial"/>
            </a:endParaRP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sz="2370" b="1" spc="-13" dirty="0" smtClean="0">
                <a:solidFill>
                  <a:srgbClr val="25408F"/>
                </a:solidFill>
                <a:latin typeface="Arial"/>
                <a:cs typeface="Arial"/>
              </a:rPr>
              <a:t>La </a:t>
            </a:r>
            <a:r>
              <a:rPr lang="es-ES" sz="2370" b="1" spc="-13" dirty="0">
                <a:solidFill>
                  <a:srgbClr val="25408F"/>
                </a:solidFill>
                <a:latin typeface="Arial"/>
                <a:cs typeface="Arial"/>
              </a:rPr>
              <a:t>Ley General de Telecomunicaciones y las </a:t>
            </a:r>
            <a:r>
              <a:rPr lang="es-ES" sz="2370" b="1" spc="-13" dirty="0" smtClean="0">
                <a:solidFill>
                  <a:srgbClr val="25408F"/>
                </a:solidFill>
                <a:latin typeface="Arial"/>
                <a:cs typeface="Arial"/>
              </a:rPr>
              <a:t>AAPP</a:t>
            </a:r>
          </a:p>
          <a:p>
            <a:pPr marL="10752" marR="1442357">
              <a:lnSpc>
                <a:spcPts val="3302"/>
              </a:lnSpc>
              <a:spcBef>
                <a:spcPts val="322"/>
              </a:spcBef>
            </a:pPr>
            <a:endParaRPr lang="es-ES" sz="2370" b="1" spc="-13" dirty="0">
              <a:solidFill>
                <a:srgbClr val="25408F"/>
              </a:solidFill>
              <a:latin typeface="Arial"/>
              <a:cs typeface="Arial"/>
            </a:endParaRPr>
          </a:p>
          <a:p>
            <a:pPr marL="10752" marR="1442357">
              <a:lnSpc>
                <a:spcPts val="3302"/>
              </a:lnSpc>
              <a:spcBef>
                <a:spcPts val="322"/>
              </a:spcBef>
            </a:pPr>
            <a:r>
              <a:rPr lang="es-ES" b="1" spc="-13" dirty="0">
                <a:solidFill>
                  <a:srgbClr val="25408F"/>
                </a:solidFill>
                <a:latin typeface="Arial"/>
                <a:cs typeface="Arial"/>
              </a:rPr>
              <a:t>Regulación LGTEL vs AAPP y el Despliegue de redes públicas de comunicaciones electrónicas</a:t>
            </a:r>
            <a:endParaRPr lang="es-ES" b="1" spc="-13" dirty="0" smtClean="0">
              <a:solidFill>
                <a:srgbClr val="25408F"/>
              </a:solidFill>
              <a:latin typeface="Arial"/>
              <a:cs typeface="Arial"/>
            </a:endParaRPr>
          </a:p>
        </p:txBody>
      </p:sp>
      <p:sp>
        <p:nvSpPr>
          <p:cNvPr id="33" name="Marcador de número de diapositiva 32"/>
          <p:cNvSpPr>
            <a:spLocks noGrp="1"/>
          </p:cNvSpPr>
          <p:nvPr>
            <p:ph type="sldNum" sz="quarter" idx="7"/>
          </p:nvPr>
        </p:nvSpPr>
        <p:spPr>
          <a:xfrm>
            <a:off x="9332495" y="6346725"/>
            <a:ext cx="2743200" cy="365125"/>
          </a:xfrm>
        </p:spPr>
        <p:txBody>
          <a:bodyPr/>
          <a:lstStyle/>
          <a:p>
            <a:pPr marL="32255">
              <a:spcBef>
                <a:spcPts val="148"/>
              </a:spcBef>
            </a:pPr>
            <a:fld id="{81D60167-4931-47E6-BA6A-407CBD079E47}" type="slidenum">
              <a:rPr lang="es-ES" spc="13" smtClean="0"/>
              <a:pPr marL="32255">
                <a:spcBef>
                  <a:spcPts val="148"/>
                </a:spcBef>
              </a:pPr>
              <a:t>172</a:t>
            </a:fld>
            <a:endParaRPr lang="es-ES" spc="13"/>
          </a:p>
        </p:txBody>
      </p:sp>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1" y="5691405"/>
            <a:ext cx="3645962" cy="967254"/>
          </a:xfrm>
          <a:prstGeom prst="rect">
            <a:avLst/>
          </a:prstGeom>
        </p:spPr>
      </p:pic>
      <p:grpSp>
        <p:nvGrpSpPr>
          <p:cNvPr id="2" name="object 2"/>
          <p:cNvGrpSpPr/>
          <p:nvPr/>
        </p:nvGrpSpPr>
        <p:grpSpPr>
          <a:xfrm>
            <a:off x="0" y="34270"/>
            <a:ext cx="6972233" cy="6788923"/>
            <a:chOff x="0" y="0"/>
            <a:chExt cx="8235950" cy="8019415"/>
          </a:xfrm>
        </p:grpSpPr>
        <p:sp>
          <p:nvSpPr>
            <p:cNvPr id="3"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 name="object 4"/>
            <p:cNvPicPr/>
            <p:nvPr/>
          </p:nvPicPr>
          <p:blipFill>
            <a:blip r:embed="rId4" cstate="print"/>
            <a:stretch>
              <a:fillRect/>
            </a:stretch>
          </p:blipFill>
          <p:spPr>
            <a:xfrm>
              <a:off x="7290003" y="5346001"/>
              <a:ext cx="786002" cy="2672994"/>
            </a:xfrm>
            <a:prstGeom prst="rect">
              <a:avLst/>
            </a:prstGeom>
          </p:spPr>
        </p:pic>
        <p:sp>
          <p:nvSpPr>
            <p:cNvPr id="5"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6" name="object 6"/>
            <p:cNvPicPr/>
            <p:nvPr/>
          </p:nvPicPr>
          <p:blipFill>
            <a:blip r:embed="rId5" cstate="print"/>
            <a:stretch>
              <a:fillRect/>
            </a:stretch>
          </p:blipFill>
          <p:spPr>
            <a:xfrm>
              <a:off x="6497993" y="5346013"/>
              <a:ext cx="785990" cy="2672981"/>
            </a:xfrm>
            <a:prstGeom prst="rect">
              <a:avLst/>
            </a:prstGeom>
          </p:spPr>
        </p:pic>
        <p:sp>
          <p:nvSpPr>
            <p:cNvPr id="7"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8" name="object 8"/>
            <p:cNvPicPr/>
            <p:nvPr/>
          </p:nvPicPr>
          <p:blipFill>
            <a:blip r:embed="rId6" cstate="print"/>
            <a:stretch>
              <a:fillRect/>
            </a:stretch>
          </p:blipFill>
          <p:spPr>
            <a:xfrm>
              <a:off x="7283996" y="2672994"/>
              <a:ext cx="792010" cy="2673007"/>
            </a:xfrm>
            <a:prstGeom prst="rect">
              <a:avLst/>
            </a:prstGeom>
          </p:spPr>
        </p:pic>
        <p:sp>
          <p:nvSpPr>
            <p:cNvPr id="9"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10"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11" name="object 11"/>
            <p:cNvPicPr/>
            <p:nvPr/>
          </p:nvPicPr>
          <p:blipFill>
            <a:blip r:embed="rId7" cstate="print"/>
            <a:stretch>
              <a:fillRect/>
            </a:stretch>
          </p:blipFill>
          <p:spPr>
            <a:xfrm>
              <a:off x="6491998" y="2672995"/>
              <a:ext cx="791997" cy="2673006"/>
            </a:xfrm>
            <a:prstGeom prst="rect">
              <a:avLst/>
            </a:prstGeom>
          </p:spPr>
        </p:pic>
        <p:sp>
          <p:nvSpPr>
            <p:cNvPr id="12"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13" name="object 13"/>
            <p:cNvPicPr/>
            <p:nvPr/>
          </p:nvPicPr>
          <p:blipFill>
            <a:blip r:embed="rId8" cstate="print"/>
            <a:stretch>
              <a:fillRect/>
            </a:stretch>
          </p:blipFill>
          <p:spPr>
            <a:xfrm>
              <a:off x="5700001" y="5346001"/>
              <a:ext cx="791997" cy="2672994"/>
            </a:xfrm>
            <a:prstGeom prst="rect">
              <a:avLst/>
            </a:prstGeom>
          </p:spPr>
        </p:pic>
        <p:sp>
          <p:nvSpPr>
            <p:cNvPr id="14"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15" name="object 15"/>
            <p:cNvPicPr/>
            <p:nvPr/>
          </p:nvPicPr>
          <p:blipFill>
            <a:blip r:embed="rId9" cstate="print"/>
            <a:stretch>
              <a:fillRect/>
            </a:stretch>
          </p:blipFill>
          <p:spPr>
            <a:xfrm>
              <a:off x="5700001" y="2672994"/>
              <a:ext cx="779995" cy="2673007"/>
            </a:xfrm>
            <a:prstGeom prst="rect">
              <a:avLst/>
            </a:prstGeom>
          </p:spPr>
        </p:pic>
        <p:sp>
          <p:nvSpPr>
            <p:cNvPr id="16"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17" name="object 17"/>
            <p:cNvPicPr/>
            <p:nvPr/>
          </p:nvPicPr>
          <p:blipFill>
            <a:blip r:embed="rId10" cstate="print"/>
            <a:stretch>
              <a:fillRect/>
            </a:stretch>
          </p:blipFill>
          <p:spPr>
            <a:xfrm>
              <a:off x="4914887" y="5345988"/>
              <a:ext cx="792010" cy="2673007"/>
            </a:xfrm>
            <a:prstGeom prst="rect">
              <a:avLst/>
            </a:prstGeom>
          </p:spPr>
        </p:pic>
        <p:sp>
          <p:nvSpPr>
            <p:cNvPr id="18"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19" name="object 19"/>
            <p:cNvPicPr/>
            <p:nvPr/>
          </p:nvPicPr>
          <p:blipFill>
            <a:blip r:embed="rId11" cstate="print"/>
            <a:stretch>
              <a:fillRect/>
            </a:stretch>
          </p:blipFill>
          <p:spPr>
            <a:xfrm>
              <a:off x="4907991" y="2672995"/>
              <a:ext cx="792010" cy="2673006"/>
            </a:xfrm>
            <a:prstGeom prst="rect">
              <a:avLst/>
            </a:prstGeom>
          </p:spPr>
        </p:pic>
        <p:sp>
          <p:nvSpPr>
            <p:cNvPr id="20"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21" name="object 21"/>
            <p:cNvPicPr/>
            <p:nvPr/>
          </p:nvPicPr>
          <p:blipFill>
            <a:blip r:embed="rId12" cstate="print"/>
            <a:stretch>
              <a:fillRect/>
            </a:stretch>
          </p:blipFill>
          <p:spPr>
            <a:xfrm>
              <a:off x="7283996" y="0"/>
              <a:ext cx="792010" cy="2672994"/>
            </a:xfrm>
            <a:prstGeom prst="rect">
              <a:avLst/>
            </a:prstGeom>
          </p:spPr>
        </p:pic>
        <p:sp>
          <p:nvSpPr>
            <p:cNvPr id="22"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23" name="object 23"/>
            <p:cNvPicPr/>
            <p:nvPr/>
          </p:nvPicPr>
          <p:blipFill>
            <a:blip r:embed="rId13" cstate="print"/>
            <a:stretch>
              <a:fillRect/>
            </a:stretch>
          </p:blipFill>
          <p:spPr>
            <a:xfrm>
              <a:off x="6491998" y="0"/>
              <a:ext cx="791997" cy="2672994"/>
            </a:xfrm>
            <a:prstGeom prst="rect">
              <a:avLst/>
            </a:prstGeom>
          </p:spPr>
        </p:pic>
        <p:sp>
          <p:nvSpPr>
            <p:cNvPr id="24"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25" name="object 25"/>
            <p:cNvPicPr/>
            <p:nvPr/>
          </p:nvPicPr>
          <p:blipFill>
            <a:blip r:embed="rId14" cstate="print"/>
            <a:stretch>
              <a:fillRect/>
            </a:stretch>
          </p:blipFill>
          <p:spPr>
            <a:xfrm>
              <a:off x="4908003" y="0"/>
              <a:ext cx="1584007" cy="2672994"/>
            </a:xfrm>
            <a:prstGeom prst="rect">
              <a:avLst/>
            </a:prstGeom>
          </p:spPr>
        </p:pic>
        <p:sp>
          <p:nvSpPr>
            <p:cNvPr id="26"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27" name="object 27"/>
            <p:cNvPicPr/>
            <p:nvPr/>
          </p:nvPicPr>
          <p:blipFill>
            <a:blip r:embed="rId15" cstate="print"/>
            <a:stretch>
              <a:fillRect/>
            </a:stretch>
          </p:blipFill>
          <p:spPr>
            <a:xfrm>
              <a:off x="0" y="0"/>
              <a:ext cx="4914899" cy="8018995"/>
            </a:xfrm>
            <a:prstGeom prst="rect">
              <a:avLst/>
            </a:prstGeom>
          </p:spPr>
        </p:pic>
        <p:sp>
          <p:nvSpPr>
            <p:cNvPr id="28"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29"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30"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pic>
        <p:nvPicPr>
          <p:cNvPr id="38" name="Imagen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8741" y="5840627"/>
            <a:ext cx="2763951" cy="630526"/>
          </a:xfrm>
          <a:prstGeom prst="rect">
            <a:avLst/>
          </a:prstGeom>
        </p:spPr>
      </p:pic>
      <p:pic>
        <p:nvPicPr>
          <p:cNvPr id="36" name="Imagen 35"/>
          <p:cNvPicPr>
            <a:picLocks noChangeAspect="1"/>
          </p:cNvPicPr>
          <p:nvPr/>
        </p:nvPicPr>
        <p:blipFill>
          <a:blip r:embed="rId17"/>
          <a:stretch>
            <a:fillRect/>
          </a:stretch>
        </p:blipFill>
        <p:spPr>
          <a:xfrm>
            <a:off x="1452073" y="1916783"/>
            <a:ext cx="2651267" cy="425824"/>
          </a:xfrm>
          <a:prstGeom prst="rect">
            <a:avLst/>
          </a:prstGeom>
        </p:spPr>
      </p:pic>
    </p:spTree>
    <p:extLst>
      <p:ext uri="{BB962C8B-B14F-4D97-AF65-F5344CB8AC3E}">
        <p14:creationId xmlns:p14="http://schemas.microsoft.com/office/powerpoint/2010/main" val="196245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18</a:t>
            </a:fld>
            <a:endParaRPr spc="13"/>
          </a:p>
        </p:txBody>
      </p:sp>
      <p:sp>
        <p:nvSpPr>
          <p:cNvPr id="17" name="Rectangle 2"/>
          <p:cNvSpPr txBox="1">
            <a:spLocks noChangeArrowheads="1"/>
          </p:cNvSpPr>
          <p:nvPr/>
        </p:nvSpPr>
        <p:spPr bwMode="auto">
          <a:xfrm>
            <a:off x="200393" y="824263"/>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Encuadrado en el Título I de Disposiciones Generales </a:t>
            </a:r>
            <a:r>
              <a:rPr lang="es-ES" altLang="es-ES" sz="2000" spc="85" dirty="0">
                <a:solidFill>
                  <a:srgbClr val="001D4D"/>
                </a:solidFill>
              </a:rPr>
              <a:t>está el </a:t>
            </a:r>
            <a:r>
              <a:rPr lang="es-ES" altLang="es-ES" sz="2000" b="1" spc="85" dirty="0">
                <a:solidFill>
                  <a:srgbClr val="001D4D"/>
                </a:solidFill>
              </a:rPr>
              <a:t>Artículo 2. Las telecomunicaciones como servicios de interés general</a:t>
            </a:r>
            <a:r>
              <a:rPr lang="es-ES" altLang="es-ES" sz="2000" spc="85" dirty="0" smtClean="0">
                <a:solidFill>
                  <a:srgbClr val="001D4D"/>
                </a:solidFill>
              </a:rPr>
              <a:t>:</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«1. Las telecomunicaciones son </a:t>
            </a:r>
            <a:r>
              <a:rPr lang="es-ES" altLang="es-ES" sz="2000" u="sng" spc="85" dirty="0">
                <a:solidFill>
                  <a:srgbClr val="001D4D"/>
                </a:solidFill>
              </a:rPr>
              <a:t>servicios de interés general</a:t>
            </a:r>
            <a:r>
              <a:rPr lang="es-ES" altLang="es-ES" sz="2000" spc="85" dirty="0">
                <a:solidFill>
                  <a:srgbClr val="001D4D"/>
                </a:solidFill>
              </a:rPr>
              <a:t> que </a:t>
            </a:r>
            <a:r>
              <a:rPr lang="es-ES" altLang="es-ES" sz="2000" u="sng" spc="85" dirty="0">
                <a:solidFill>
                  <a:srgbClr val="001D4D"/>
                </a:solidFill>
              </a:rPr>
              <a:t>se prestan en régimen de libre competencia</a:t>
            </a:r>
            <a:r>
              <a:rPr lang="es-ES" altLang="es-ES" sz="2000" spc="85" dirty="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2. Sólo tienen la consideración de servicio público o están sometidos a obligaciones de servicio público los servicios regulados en el artículo 4 y en el título III, respectivamente</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la calificación de las telecomunicaciones como </a:t>
            </a:r>
            <a:r>
              <a:rPr lang="es-ES" altLang="es-ES" sz="2000" b="1" spc="85" dirty="0" smtClean="0">
                <a:solidFill>
                  <a:srgbClr val="001D4D"/>
                </a:solidFill>
              </a:rPr>
              <a:t>servicios de interés general</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 Comisión de la Unión Europea (UE) establece la definición de </a:t>
            </a:r>
            <a:r>
              <a:rPr lang="es-ES" altLang="es-ES" sz="2000" spc="85" dirty="0" smtClean="0">
                <a:solidFill>
                  <a:srgbClr val="001D4D"/>
                </a:solidFill>
              </a:rPr>
              <a:t>los </a:t>
            </a:r>
            <a:r>
              <a:rPr lang="es-ES" altLang="es-ES" sz="2000" u="sng" spc="85" dirty="0" smtClean="0">
                <a:solidFill>
                  <a:srgbClr val="001D4D"/>
                </a:solidFill>
              </a:rPr>
              <a:t>servicios </a:t>
            </a:r>
            <a:r>
              <a:rPr lang="es-ES" altLang="es-ES" sz="2000" u="sng" spc="85" dirty="0">
                <a:solidFill>
                  <a:srgbClr val="001D4D"/>
                </a:solidFill>
              </a:rPr>
              <a:t>de interés </a:t>
            </a:r>
            <a:r>
              <a:rPr lang="es-ES" altLang="es-ES" sz="2000" u="sng" spc="85" dirty="0" smtClean="0">
                <a:solidFill>
                  <a:srgbClr val="001D4D"/>
                </a:solidFill>
              </a:rPr>
              <a:t>general</a:t>
            </a:r>
            <a:r>
              <a:rPr lang="es-ES" altLang="es-ES" sz="2000" spc="85" dirty="0" smtClean="0">
                <a:solidFill>
                  <a:srgbClr val="001D4D"/>
                </a:solidFill>
              </a:rPr>
              <a:t> </a:t>
            </a:r>
            <a:r>
              <a:rPr lang="es-ES" altLang="es-ES" sz="2000" spc="85" dirty="0">
                <a:solidFill>
                  <a:srgbClr val="001D4D"/>
                </a:solidFill>
              </a:rPr>
              <a:t>como aquellos que </a:t>
            </a:r>
            <a:r>
              <a:rPr lang="es-ES" altLang="es-ES" sz="2000" spc="85" dirty="0" smtClean="0">
                <a:solidFill>
                  <a:srgbClr val="001D4D"/>
                </a:solidFill>
              </a:rPr>
              <a:t>las AAPP </a:t>
            </a:r>
            <a:r>
              <a:rPr lang="es-ES" altLang="es-ES" sz="2000" spc="85" dirty="0">
                <a:solidFill>
                  <a:srgbClr val="001D4D"/>
                </a:solidFill>
              </a:rPr>
              <a:t>de los Estados miembros de la UE </a:t>
            </a:r>
            <a:r>
              <a:rPr lang="es-ES" altLang="es-ES" sz="2000" spc="85" dirty="0" smtClean="0">
                <a:solidFill>
                  <a:srgbClr val="001D4D"/>
                </a:solidFill>
              </a:rPr>
              <a:t>consideran como </a:t>
            </a:r>
            <a:r>
              <a:rPr lang="es-ES" altLang="es-ES" sz="2000" spc="85" dirty="0">
                <a:solidFill>
                  <a:srgbClr val="001D4D"/>
                </a:solidFill>
              </a:rPr>
              <a:t>tales y que, en consecuencia, están </a:t>
            </a:r>
            <a:r>
              <a:rPr lang="es-ES" altLang="es-ES" sz="2000" u="sng" spc="85" dirty="0">
                <a:solidFill>
                  <a:srgbClr val="001D4D"/>
                </a:solidFill>
              </a:rPr>
              <a:t>sujetos a obligaciones </a:t>
            </a:r>
            <a:r>
              <a:rPr lang="es-ES" altLang="es-ES" sz="2000" u="sng" spc="85" dirty="0" smtClean="0">
                <a:solidFill>
                  <a:srgbClr val="001D4D"/>
                </a:solidFill>
              </a:rPr>
              <a:t>específicas de </a:t>
            </a:r>
            <a:r>
              <a:rPr lang="es-ES" altLang="es-ES" sz="2000" u="sng" spc="85" dirty="0">
                <a:solidFill>
                  <a:srgbClr val="001D4D"/>
                </a:solidFill>
              </a:rPr>
              <a:t>servicio público. Los servicios de interés general pueden prestarlos </a:t>
            </a:r>
            <a:r>
              <a:rPr lang="es-ES" altLang="es-ES" sz="2000" u="sng" spc="85" dirty="0" smtClean="0">
                <a:solidFill>
                  <a:srgbClr val="001D4D"/>
                </a:solidFill>
              </a:rPr>
              <a:t>tanto el </a:t>
            </a:r>
            <a:r>
              <a:rPr lang="es-ES" altLang="es-ES" sz="2000" u="sng" spc="85" dirty="0">
                <a:solidFill>
                  <a:srgbClr val="001D4D"/>
                </a:solidFill>
              </a:rPr>
              <a:t>Estado como el sector privado</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a:solidFill>
                  <a:srgbClr val="001D4D"/>
                </a:solidFill>
              </a:rPr>
              <a:t>Las telecomunicaciones se encuadran dentro de los servicios de </a:t>
            </a:r>
            <a:r>
              <a:rPr lang="es-ES" altLang="es-ES" sz="2000" u="sng" spc="85" dirty="0" smtClean="0">
                <a:solidFill>
                  <a:srgbClr val="001D4D"/>
                </a:solidFill>
              </a:rPr>
              <a:t>interés general </a:t>
            </a:r>
            <a:r>
              <a:rPr lang="es-ES" altLang="es-ES" sz="2000" u="sng" spc="85" dirty="0">
                <a:solidFill>
                  <a:srgbClr val="001D4D"/>
                </a:solidFill>
              </a:rPr>
              <a:t>de carácter económico</a:t>
            </a:r>
            <a:r>
              <a:rPr lang="es-ES" altLang="es-ES" sz="2000" spc="85" dirty="0">
                <a:solidFill>
                  <a:srgbClr val="001D4D"/>
                </a:solidFill>
              </a:rPr>
              <a:t>, como </a:t>
            </a:r>
            <a:r>
              <a:rPr lang="es-ES" altLang="es-ES" sz="2000" u="sng" spc="85" dirty="0">
                <a:solidFill>
                  <a:srgbClr val="001D4D"/>
                </a:solidFill>
              </a:rPr>
              <a:t>servicios básicos</a:t>
            </a:r>
            <a:r>
              <a:rPr lang="es-ES" altLang="es-ES" sz="2000" spc="85" dirty="0">
                <a:solidFill>
                  <a:srgbClr val="001D4D"/>
                </a:solidFill>
              </a:rPr>
              <a:t> que se prestan a cambio de una remuneración, sujetos a </a:t>
            </a:r>
            <a:r>
              <a:rPr lang="es-ES" altLang="es-ES" sz="2000" spc="85" dirty="0" smtClean="0">
                <a:solidFill>
                  <a:srgbClr val="001D4D"/>
                </a:solidFill>
              </a:rPr>
              <a:t>las normas </a:t>
            </a:r>
            <a:r>
              <a:rPr lang="es-ES" altLang="es-ES" sz="2000" spc="85" dirty="0">
                <a:solidFill>
                  <a:srgbClr val="001D4D"/>
                </a:solidFill>
              </a:rPr>
              <a:t>europeas y </a:t>
            </a:r>
            <a:r>
              <a:rPr lang="es-ES" altLang="es-ES" sz="2000" spc="85" dirty="0" smtClean="0">
                <a:solidFill>
                  <a:srgbClr val="001D4D"/>
                </a:solidFill>
              </a:rPr>
              <a:t>de mercado interior</a:t>
            </a:r>
            <a:r>
              <a:rPr lang="es-ES" altLang="es-ES" sz="2000" spc="85" dirty="0">
                <a:solidFill>
                  <a:srgbClr val="001D4D"/>
                </a:solidFill>
              </a:rPr>
              <a:t>.</a:t>
            </a:r>
            <a:endParaRPr lang="es-ES" altLang="es-ES" sz="2000" spc="85" dirty="0" smtClean="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274547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19</a:t>
            </a:fld>
            <a:endParaRPr spc="13"/>
          </a:p>
        </p:txBody>
      </p:sp>
      <p:sp>
        <p:nvSpPr>
          <p:cNvPr id="17" name="Rectangle 2"/>
          <p:cNvSpPr txBox="1">
            <a:spLocks noChangeArrowheads="1"/>
          </p:cNvSpPr>
          <p:nvPr/>
        </p:nvSpPr>
        <p:spPr bwMode="auto">
          <a:xfrm>
            <a:off x="256954" y="817098"/>
            <a:ext cx="11518013"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que las </a:t>
            </a:r>
            <a:r>
              <a:rPr lang="es-ES" altLang="es-ES" sz="2000" spc="85" dirty="0">
                <a:solidFill>
                  <a:srgbClr val="001D4D"/>
                </a:solidFill>
              </a:rPr>
              <a:t>telecomunicaciones </a:t>
            </a:r>
            <a:r>
              <a:rPr lang="es-ES" altLang="es-ES" sz="2000" b="1" spc="85" dirty="0">
                <a:solidFill>
                  <a:srgbClr val="001D4D"/>
                </a:solidFill>
              </a:rPr>
              <a:t>se prestan en régimen de libre </a:t>
            </a:r>
            <a:r>
              <a:rPr lang="es-ES" altLang="es-ES" sz="2000" b="1" spc="85" dirty="0" smtClean="0">
                <a:solidFill>
                  <a:srgbClr val="001D4D"/>
                </a:solidFill>
              </a:rPr>
              <a:t>competencia</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Se </a:t>
            </a:r>
            <a:r>
              <a:rPr lang="es-ES" altLang="es-ES" sz="2000" spc="85" dirty="0">
                <a:solidFill>
                  <a:srgbClr val="001D4D"/>
                </a:solidFill>
              </a:rPr>
              <a:t>le atribuye a </a:t>
            </a:r>
            <a:r>
              <a:rPr lang="es-ES" altLang="es-ES" sz="2000" spc="85" dirty="0" smtClean="0">
                <a:solidFill>
                  <a:srgbClr val="001D4D"/>
                </a:solidFill>
              </a:rPr>
              <a:t>la </a:t>
            </a:r>
            <a:r>
              <a:rPr lang="es-ES" altLang="es-ES" sz="2000" u="sng" spc="85" dirty="0" smtClean="0">
                <a:solidFill>
                  <a:srgbClr val="001D4D"/>
                </a:solidFill>
              </a:rPr>
              <a:t>Comisión </a:t>
            </a:r>
            <a:r>
              <a:rPr lang="es-ES" altLang="es-ES" sz="2000" u="sng" spc="85" dirty="0">
                <a:solidFill>
                  <a:srgbClr val="001D4D"/>
                </a:solidFill>
              </a:rPr>
              <a:t>Nacional de los Mercados y de la Competencia (CNMC)</a:t>
            </a:r>
            <a:r>
              <a:rPr lang="es-ES" altLang="es-ES" sz="2000" spc="85" dirty="0">
                <a:solidFill>
                  <a:srgbClr val="001D4D"/>
                </a:solidFill>
              </a:rPr>
              <a:t>, </a:t>
            </a:r>
            <a:r>
              <a:rPr lang="es-ES" altLang="es-ES" sz="2000" spc="85" dirty="0" smtClean="0">
                <a:solidFill>
                  <a:srgbClr val="001D4D"/>
                </a:solidFill>
              </a:rPr>
              <a:t>las competencias </a:t>
            </a:r>
            <a:r>
              <a:rPr lang="es-ES" altLang="es-ES" sz="2000" spc="85" dirty="0">
                <a:solidFill>
                  <a:srgbClr val="001D4D"/>
                </a:solidFill>
              </a:rPr>
              <a:t>de </a:t>
            </a:r>
            <a:r>
              <a:rPr lang="es-ES" altLang="es-ES" sz="2000" u="sng" spc="85" dirty="0">
                <a:solidFill>
                  <a:srgbClr val="001D4D"/>
                </a:solidFill>
              </a:rPr>
              <a:t>regulación </a:t>
            </a:r>
            <a:r>
              <a:rPr lang="es-ES" altLang="es-ES" sz="2000" u="sng" spc="85" dirty="0" smtClean="0">
                <a:solidFill>
                  <a:srgbClr val="001D4D"/>
                </a:solidFill>
              </a:rPr>
              <a:t>y resolución de conflictos en el mercado de las telecomunicaciones</a:t>
            </a:r>
            <a:r>
              <a:rPr lang="es-ES" altLang="es-ES" sz="2000" spc="85" dirty="0" smtClean="0">
                <a:solidFill>
                  <a:srgbClr val="001D4D"/>
                </a:solidFill>
              </a:rPr>
              <a:t>, conforme </a:t>
            </a:r>
            <a:r>
              <a:rPr lang="es-ES" altLang="es-ES" sz="2000" spc="85" dirty="0">
                <a:solidFill>
                  <a:srgbClr val="001D4D"/>
                </a:solidFill>
              </a:rPr>
              <a:t>a lo dispuesto en la propia </a:t>
            </a:r>
            <a:r>
              <a:rPr lang="es-ES" altLang="es-ES" sz="2000" spc="85" dirty="0" smtClean="0">
                <a:solidFill>
                  <a:srgbClr val="001D4D"/>
                </a:solidFill>
              </a:rPr>
              <a:t>LGTEL </a:t>
            </a:r>
            <a:r>
              <a:rPr lang="es-ES" altLang="es-ES" sz="2000" spc="85" dirty="0">
                <a:solidFill>
                  <a:srgbClr val="001D4D"/>
                </a:solidFill>
              </a:rPr>
              <a:t>y en la normativa de su </a:t>
            </a:r>
            <a:r>
              <a:rPr lang="es-ES" altLang="es-ES" sz="2000" spc="85" dirty="0" smtClean="0">
                <a:solidFill>
                  <a:srgbClr val="001D4D"/>
                </a:solidFill>
              </a:rPr>
              <a:t>creación, establecida </a:t>
            </a:r>
            <a:r>
              <a:rPr lang="es-ES" altLang="es-ES" sz="2000" spc="85" dirty="0">
                <a:solidFill>
                  <a:srgbClr val="001D4D"/>
                </a:solidFill>
              </a:rPr>
              <a:t>en la </a:t>
            </a:r>
            <a:r>
              <a:rPr lang="es-ES" altLang="es-ES" sz="2000" spc="85" dirty="0">
                <a:solidFill>
                  <a:srgbClr val="001D4D"/>
                </a:solidFill>
                <a:hlinkClick r:id="rId6"/>
              </a:rPr>
              <a:t>Ley 3/2013</a:t>
            </a:r>
            <a:r>
              <a:rPr lang="es-ES" altLang="es-ES" sz="2000" spc="85" dirty="0">
                <a:solidFill>
                  <a:srgbClr val="001D4D"/>
                </a:solidFill>
              </a:rPr>
              <a:t>, de 4 de junio</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Es de aplicación el </a:t>
            </a:r>
            <a:r>
              <a:rPr lang="es-ES" altLang="es-ES" sz="2000" u="sng" spc="85" dirty="0">
                <a:solidFill>
                  <a:srgbClr val="001D4D"/>
                </a:solidFill>
              </a:rPr>
              <a:t>principio de unidad de mercado en </a:t>
            </a:r>
            <a:r>
              <a:rPr lang="es-ES" altLang="es-ES" sz="2000" u="sng" spc="85" dirty="0" smtClean="0">
                <a:solidFill>
                  <a:srgbClr val="001D4D"/>
                </a:solidFill>
              </a:rPr>
              <a:t>el territorio </a:t>
            </a:r>
            <a:r>
              <a:rPr lang="es-ES" altLang="es-ES" sz="2000" u="sng" spc="85" dirty="0">
                <a:solidFill>
                  <a:srgbClr val="001D4D"/>
                </a:solidFill>
              </a:rPr>
              <a:t>nacional</a:t>
            </a:r>
            <a:r>
              <a:rPr lang="es-ES" altLang="es-ES" sz="2000" spc="85" dirty="0">
                <a:solidFill>
                  <a:srgbClr val="001D4D"/>
                </a:solidFill>
              </a:rPr>
              <a:t>, </a:t>
            </a:r>
            <a:r>
              <a:rPr lang="es-ES" altLang="es-ES" sz="2000" spc="85" dirty="0" smtClean="0">
                <a:solidFill>
                  <a:srgbClr val="001D4D"/>
                </a:solidFill>
              </a:rPr>
              <a:t>en relación </a:t>
            </a:r>
            <a:r>
              <a:rPr lang="es-ES" altLang="es-ES" sz="2000" spc="85" dirty="0">
                <a:solidFill>
                  <a:srgbClr val="001D4D"/>
                </a:solidFill>
              </a:rPr>
              <a:t>al establecimiento de los operadores económicos, la </a:t>
            </a:r>
            <a:r>
              <a:rPr lang="es-ES" altLang="es-ES" sz="2000" spc="85" dirty="0" smtClean="0">
                <a:solidFill>
                  <a:srgbClr val="001D4D"/>
                </a:solidFill>
              </a:rPr>
              <a:t>libre circulación </a:t>
            </a:r>
            <a:r>
              <a:rPr lang="es-ES" altLang="es-ES" sz="2000" spc="85" dirty="0">
                <a:solidFill>
                  <a:srgbClr val="001D4D"/>
                </a:solidFill>
              </a:rPr>
              <a:t>de bienes y servicios por todo el territorio español y la </a:t>
            </a:r>
            <a:r>
              <a:rPr lang="es-ES" altLang="es-ES" sz="2000" spc="85" dirty="0" smtClean="0">
                <a:solidFill>
                  <a:srgbClr val="001D4D"/>
                </a:solidFill>
              </a:rPr>
              <a:t>igualdad de </a:t>
            </a:r>
            <a:r>
              <a:rPr lang="es-ES" altLang="es-ES" sz="2000" spc="85" dirty="0">
                <a:solidFill>
                  <a:srgbClr val="001D4D"/>
                </a:solidFill>
              </a:rPr>
              <a:t>las condiciones básicas de ejercicio de la actividad económica, la </a:t>
            </a:r>
            <a:r>
              <a:rPr lang="es-ES" altLang="es-ES" sz="2000" spc="85" dirty="0" smtClean="0">
                <a:solidFill>
                  <a:srgbClr val="001D4D"/>
                </a:solidFill>
                <a:hlinkClick r:id="rId7"/>
              </a:rPr>
              <a:t>Ley 20/2013</a:t>
            </a:r>
            <a:r>
              <a:rPr lang="es-ES" altLang="es-ES" sz="2000" spc="85" dirty="0">
                <a:solidFill>
                  <a:srgbClr val="001D4D"/>
                </a:solidFill>
              </a:rPr>
              <a:t>, de 9 de diciembre, de garantía de unidad de </a:t>
            </a:r>
            <a:r>
              <a:rPr lang="es-ES" altLang="es-ES" sz="2000" spc="85" dirty="0" smtClean="0">
                <a:solidFill>
                  <a:srgbClr val="001D4D"/>
                </a:solidFill>
              </a:rPr>
              <a:t>mercado (LGUM</a:t>
            </a:r>
            <a:r>
              <a:rPr lang="es-ES" altLang="es-ES" sz="2000" spc="85" dirty="0">
                <a:solidFill>
                  <a:srgbClr val="001D4D"/>
                </a:solidFill>
              </a:rPr>
              <a:t>), destacando la regulación de los principios de libertad </a:t>
            </a:r>
            <a:r>
              <a:rPr lang="es-ES" altLang="es-ES" sz="2000" spc="85" dirty="0" smtClean="0">
                <a:solidFill>
                  <a:srgbClr val="001D4D"/>
                </a:solidFill>
              </a:rPr>
              <a:t>de establecimiento</a:t>
            </a:r>
            <a:r>
              <a:rPr lang="es-ES" altLang="es-ES" sz="2000" spc="85" dirty="0">
                <a:solidFill>
                  <a:srgbClr val="001D4D"/>
                </a:solidFill>
              </a:rPr>
              <a:t>, </a:t>
            </a:r>
            <a:r>
              <a:rPr lang="es-ES" altLang="es-ES" sz="2000" u="sng" spc="85" dirty="0">
                <a:solidFill>
                  <a:srgbClr val="001D4D"/>
                </a:solidFill>
              </a:rPr>
              <a:t>los principios de necesidad y proporcionalidad de </a:t>
            </a:r>
            <a:r>
              <a:rPr lang="es-ES" altLang="es-ES" sz="2000" u="sng" spc="85" dirty="0" smtClean="0">
                <a:solidFill>
                  <a:srgbClr val="001D4D"/>
                </a:solidFill>
              </a:rPr>
              <a:t>las actuaciones </a:t>
            </a:r>
            <a:r>
              <a:rPr lang="es-ES" altLang="es-ES" sz="2000" u="sng" spc="85" dirty="0">
                <a:solidFill>
                  <a:srgbClr val="001D4D"/>
                </a:solidFill>
              </a:rPr>
              <a:t>de las autoridades competentes, los principios de </a:t>
            </a:r>
            <a:r>
              <a:rPr lang="es-ES" altLang="es-ES" sz="2000" u="sng" spc="85" dirty="0" smtClean="0">
                <a:solidFill>
                  <a:srgbClr val="001D4D"/>
                </a:solidFill>
              </a:rPr>
              <a:t>simplificación de </a:t>
            </a:r>
            <a:r>
              <a:rPr lang="es-ES" altLang="es-ES" sz="2000" u="sng" spc="85" dirty="0">
                <a:solidFill>
                  <a:srgbClr val="001D4D"/>
                </a:solidFill>
              </a:rPr>
              <a:t>cargas, transparencia y de garantía de las libertades de los </a:t>
            </a:r>
            <a:r>
              <a:rPr lang="es-ES" altLang="es-ES" sz="2000" u="sng" spc="85" dirty="0" smtClean="0">
                <a:solidFill>
                  <a:srgbClr val="001D4D"/>
                </a:solidFill>
              </a:rPr>
              <a:t>operadores económicos</a:t>
            </a:r>
            <a:r>
              <a:rPr lang="es-ES" altLang="es-ES" sz="2000" spc="85" dirty="0">
                <a:solidFill>
                  <a:srgbClr val="001D4D"/>
                </a:solidFill>
              </a:rPr>
              <a:t>. La </a:t>
            </a:r>
            <a:r>
              <a:rPr lang="es-ES" altLang="es-ES" sz="2000" u="sng" spc="85" dirty="0">
                <a:solidFill>
                  <a:srgbClr val="001D4D"/>
                </a:solidFill>
              </a:rPr>
              <a:t>Secretaría del Consejo para la Unidad de </a:t>
            </a:r>
            <a:r>
              <a:rPr lang="es-ES" altLang="es-ES" sz="2000" u="sng" spc="85" dirty="0" smtClean="0">
                <a:solidFill>
                  <a:srgbClr val="001D4D"/>
                </a:solidFill>
              </a:rPr>
              <a:t>Mercado (SECUM</a:t>
            </a:r>
            <a:r>
              <a:rPr lang="es-ES" altLang="es-ES" sz="2000" u="sng" spc="85" dirty="0">
                <a:solidFill>
                  <a:srgbClr val="001D4D"/>
                </a:solidFill>
              </a:rPr>
              <a:t>)</a:t>
            </a:r>
            <a:r>
              <a:rPr lang="es-ES" altLang="es-ES" sz="2000" spc="85" dirty="0">
                <a:solidFill>
                  <a:srgbClr val="001D4D"/>
                </a:solidFill>
              </a:rPr>
              <a:t> es el órgano técnico de coordinación y cooperación continua </a:t>
            </a:r>
            <a:r>
              <a:rPr lang="es-ES" altLang="es-ES" sz="2000" spc="85" dirty="0" smtClean="0">
                <a:solidFill>
                  <a:srgbClr val="001D4D"/>
                </a:solidFill>
              </a:rPr>
              <a:t>con las </a:t>
            </a:r>
            <a:r>
              <a:rPr lang="es-ES" altLang="es-ES" sz="2000" spc="85" dirty="0">
                <a:solidFill>
                  <a:srgbClr val="001D4D"/>
                </a:solidFill>
              </a:rPr>
              <a:t>autoridades competentes para la aplicación de la </a:t>
            </a:r>
            <a:r>
              <a:rPr lang="es-ES" altLang="es-ES" sz="2000" spc="85" dirty="0" smtClean="0">
                <a:solidFill>
                  <a:srgbClr val="001D4D"/>
                </a:solidFill>
              </a:rPr>
              <a:t>LGUM.</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19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697139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a:t>
            </a:r>
            <a:r>
              <a:rPr lang="es-ES" sz="1200" spc="85" dirty="0" smtClean="0">
                <a:solidFill>
                  <a:srgbClr val="001D4D"/>
                </a:solidFill>
              </a:rPr>
              <a:t>del artículo </a:t>
            </a:r>
            <a:r>
              <a:rPr lang="es-ES" sz="1200" spc="85" dirty="0">
                <a:solidFill>
                  <a:srgbClr val="001D4D"/>
                </a:solidFill>
              </a:rPr>
              <a:t>5 “Régimen de libre competencia” </a:t>
            </a:r>
            <a:r>
              <a:rPr lang="es-ES" sz="1200" spc="85" dirty="0" smtClean="0">
                <a:solidFill>
                  <a:srgbClr val="001D4D"/>
                </a:solidFill>
              </a:rPr>
              <a:t>de la LGTEL</a:t>
            </a:r>
            <a:endParaRPr lang="es-ES" sz="1200" spc="85" dirty="0">
              <a:solidFill>
                <a:srgbClr val="001D4D"/>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1987634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646878" y="1003005"/>
            <a:ext cx="11102518" cy="50927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Objetivos </a:t>
            </a:r>
            <a:r>
              <a:rPr lang="es-ES" altLang="es-ES" sz="2032" b="1" spc="85" dirty="0">
                <a:solidFill>
                  <a:srgbClr val="001D4D"/>
                </a:solidFill>
                <a:cs typeface="Trebuchet MS"/>
                <a:hlinkClick r:id="rId3" action="ppaction://hlinksldjump"/>
              </a:rPr>
              <a:t>del </a:t>
            </a:r>
            <a:r>
              <a:rPr lang="es-ES" altLang="es-ES" sz="2032" b="1" spc="85" dirty="0" smtClean="0">
                <a:solidFill>
                  <a:srgbClr val="001D4D"/>
                </a:solidFill>
                <a:cs typeface="Trebuchet MS"/>
                <a:hlinkClick r:id="rId3" action="ppaction://hlinksldjump"/>
              </a:rPr>
              <a:t>Curso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Nueva </a:t>
            </a:r>
            <a:r>
              <a:rPr lang="es-ES" altLang="es-ES" sz="2032" b="1" spc="85" dirty="0">
                <a:solidFill>
                  <a:srgbClr val="001D4D"/>
                </a:solidFill>
                <a:cs typeface="Trebuchet MS"/>
                <a:hlinkClick r:id="rId4" action="ppaction://hlinksldjump"/>
              </a:rPr>
              <a:t>Ley General de Telecomunicaciones: Ley 11/2022</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5" action="ppaction://hlinksldjump"/>
              </a:rPr>
              <a:t>Derecho </a:t>
            </a:r>
            <a:r>
              <a:rPr lang="es-ES" altLang="es-ES" sz="2032" b="1" spc="85" dirty="0">
                <a:solidFill>
                  <a:srgbClr val="001D4D"/>
                </a:solidFill>
                <a:cs typeface="Trebuchet MS"/>
                <a:hlinkClick r:id="rId5" action="ppaction://hlinksldjump"/>
              </a:rPr>
              <a:t>de ocupación de dominio público y privado: ubicación compartida y uso compartido</a:t>
            </a:r>
            <a:endParaRPr lang="es-ES" altLang="es-ES" sz="2032" b="1" spc="85" dirty="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6" action="ppaction://hlinksldjump"/>
              </a:rPr>
              <a:t>Régimen de licencias respecto al despliegue de redes de telecomunicaciones</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7" action="ppaction://hlinksldjump"/>
              </a:rPr>
              <a:t>Alineación </a:t>
            </a:r>
            <a:r>
              <a:rPr lang="es-ES" altLang="es-ES" sz="2032" b="1" spc="85" dirty="0">
                <a:solidFill>
                  <a:srgbClr val="001D4D"/>
                </a:solidFill>
                <a:cs typeface="Trebuchet MS"/>
                <a:hlinkClick r:id="rId7" action="ppaction://hlinksldjump"/>
              </a:rPr>
              <a:t>de instrumentos de planificación territorial o urbanística con LGTEL: informe </a:t>
            </a:r>
            <a:r>
              <a:rPr lang="es-ES" altLang="es-ES" sz="2032" b="1" spc="85" dirty="0" smtClean="0">
                <a:solidFill>
                  <a:srgbClr val="001D4D"/>
                </a:solidFill>
                <a:cs typeface="Trebuchet MS"/>
                <a:hlinkClick r:id="rId7" action="ppaction://hlinksldjump"/>
              </a:rPr>
              <a:t>preceptivo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8" action="ppaction://hlinksldjump"/>
              </a:rPr>
              <a:t>Otros mecanismos de colaboración entre la Administración Central y resto de </a:t>
            </a:r>
            <a:r>
              <a:rPr lang="es-ES" altLang="es-ES" sz="2032" b="1" spc="85" dirty="0" smtClean="0">
                <a:solidFill>
                  <a:srgbClr val="001D4D"/>
                </a:solidFill>
                <a:cs typeface="Trebuchet MS"/>
                <a:hlinkClick r:id="rId8" action="ppaction://hlinksldjump"/>
              </a:rPr>
              <a:t>AAPP</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9" action="ppaction://hlinksldjump"/>
              </a:rPr>
              <a:t>Acceso a infraestructuras susceptibles de alojar redes de telecomunicaciones. Coordinación de obras </a:t>
            </a:r>
            <a:r>
              <a:rPr lang="es-ES" altLang="es-ES" sz="2032" b="1" spc="85" dirty="0" smtClean="0">
                <a:solidFill>
                  <a:srgbClr val="001D4D"/>
                </a:solidFill>
                <a:cs typeface="Trebuchet MS"/>
                <a:hlinkClick r:id="rId9" action="ppaction://hlinksldjump"/>
              </a:rPr>
              <a:t>civiles</a:t>
            </a: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10" cstate="print"/>
            <a:stretch>
              <a:fillRect/>
            </a:stretch>
          </p:blipFill>
          <p:spPr>
            <a:xfrm>
              <a:off x="1971624" y="7478910"/>
              <a:ext cx="979881" cy="468165"/>
            </a:xfrm>
            <a:prstGeom prst="rect">
              <a:avLst/>
            </a:prstGeom>
          </p:spPr>
        </p:pic>
        <p:pic>
          <p:nvPicPr>
            <p:cNvPr id="5" name="object 5"/>
            <p:cNvPicPr/>
            <p:nvPr/>
          </p:nvPicPr>
          <p:blipFill>
            <a:blip r:embed="rId11" cstate="print"/>
            <a:stretch>
              <a:fillRect/>
            </a:stretch>
          </p:blipFill>
          <p:spPr>
            <a:xfrm>
              <a:off x="3033238" y="7546685"/>
              <a:ext cx="201100" cy="200912"/>
            </a:xfrm>
            <a:prstGeom prst="rect">
              <a:avLst/>
            </a:prstGeom>
          </p:spPr>
        </p:pic>
        <p:pic>
          <p:nvPicPr>
            <p:cNvPr id="6" name="object 6"/>
            <p:cNvPicPr/>
            <p:nvPr/>
          </p:nvPicPr>
          <p:blipFill>
            <a:blip r:embed="rId12"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3"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9" name="object 29"/>
          <p:cNvSpPr txBox="1"/>
          <p:nvPr/>
        </p:nvSpPr>
        <p:spPr>
          <a:xfrm>
            <a:off x="4355434" y="228736"/>
            <a:ext cx="3837743" cy="649108"/>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latin typeface="Calibri"/>
                <a:cs typeface="Calibri"/>
              </a:rPr>
              <a:t>ÍNDICE DEL CURSO</a:t>
            </a:r>
            <a:endParaRPr lang="es-ES" sz="2032" b="1" spc="85" dirty="0">
              <a:solidFill>
                <a:schemeClr val="accent1">
                  <a:lumMod val="75000"/>
                </a:schemeClr>
              </a:solidFill>
              <a:latin typeface="Calibri"/>
              <a:cs typeface="Calibri"/>
            </a:endParaRPr>
          </a:p>
          <a:p>
            <a:pPr marL="10752">
              <a:spcBef>
                <a:spcPts val="85"/>
              </a:spcBef>
            </a:pPr>
            <a:endParaRPr sz="2032" spc="85" dirty="0">
              <a:solidFill>
                <a:schemeClr val="accent1">
                  <a:lumMod val="75000"/>
                </a:schemeClr>
              </a:solidFill>
              <a:latin typeface="Calibri"/>
              <a:cs typeface="Calibri"/>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a:t>
            </a:fld>
            <a:endParaRPr lang="es-ES" sz="1100" spc="13" dirty="0"/>
          </a:p>
        </p:txBody>
      </p:sp>
      <p:pic>
        <p:nvPicPr>
          <p:cNvPr id="17" name="Imagen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0" name="Imagen 19"/>
          <p:cNvPicPr>
            <a:picLocks noChangeAspect="1"/>
          </p:cNvPicPr>
          <p:nvPr/>
        </p:nvPicPr>
        <p:blipFill>
          <a:blip r:embed="rId1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93925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20</a:t>
            </a:fld>
            <a:endParaRPr spc="13"/>
          </a:p>
        </p:txBody>
      </p:sp>
      <p:sp>
        <p:nvSpPr>
          <p:cNvPr id="17" name="Rectangle 2"/>
          <p:cNvSpPr txBox="1">
            <a:spLocks noChangeArrowheads="1"/>
          </p:cNvSpPr>
          <p:nvPr/>
        </p:nvSpPr>
        <p:spPr bwMode="auto">
          <a:xfrm>
            <a:off x="232140" y="580692"/>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Respecto a que las </a:t>
            </a:r>
            <a:r>
              <a:rPr lang="es-ES" altLang="es-ES" sz="2000" spc="85" dirty="0">
                <a:solidFill>
                  <a:srgbClr val="001D4D"/>
                </a:solidFill>
              </a:rPr>
              <a:t>telecomunicaciones </a:t>
            </a:r>
            <a:r>
              <a:rPr lang="es-ES" altLang="es-ES" sz="2000" b="1" spc="85" dirty="0">
                <a:solidFill>
                  <a:srgbClr val="001D4D"/>
                </a:solidFill>
              </a:rPr>
              <a:t>se prestan en régimen de libre </a:t>
            </a:r>
            <a:r>
              <a:rPr lang="es-ES" altLang="es-ES" sz="2000" b="1" spc="85" dirty="0" smtClean="0">
                <a:solidFill>
                  <a:srgbClr val="001D4D"/>
                </a:solidFill>
              </a:rPr>
              <a:t>competencia</a:t>
            </a:r>
            <a:r>
              <a:rPr lang="es-ES" altLang="es-ES" sz="2000" spc="85" dirty="0" smtClean="0">
                <a:solidFill>
                  <a:srgbClr val="001D4D"/>
                </a:solidFill>
              </a:rPr>
              <a:t> (cont.):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Por ello, </a:t>
            </a:r>
            <a:r>
              <a:rPr lang="es-ES" altLang="es-ES" sz="2000" u="sng" spc="85" dirty="0">
                <a:solidFill>
                  <a:srgbClr val="001D4D"/>
                </a:solidFill>
              </a:rPr>
              <a:t>se tendrán en cuenta los informes y resoluciones que los </a:t>
            </a:r>
            <a:r>
              <a:rPr lang="es-ES" altLang="es-ES" sz="2000" u="sng" spc="85" dirty="0" smtClean="0">
                <a:solidFill>
                  <a:srgbClr val="001D4D"/>
                </a:solidFill>
              </a:rPr>
              <a:t>citados organismos CNMC </a:t>
            </a:r>
            <a:r>
              <a:rPr lang="es-ES" altLang="es-ES" sz="2000" u="sng" spc="85" dirty="0">
                <a:solidFill>
                  <a:srgbClr val="001D4D"/>
                </a:solidFill>
              </a:rPr>
              <a:t>y SECUM</a:t>
            </a:r>
            <a:r>
              <a:rPr lang="es-ES" altLang="es-ES" sz="2000" spc="85" dirty="0">
                <a:solidFill>
                  <a:srgbClr val="001D4D"/>
                </a:solidFill>
              </a:rPr>
              <a:t> </a:t>
            </a:r>
            <a:r>
              <a:rPr lang="es-ES" altLang="es-ES" sz="2000" spc="85" dirty="0" smtClean="0">
                <a:solidFill>
                  <a:srgbClr val="001D4D"/>
                </a:solidFill>
              </a:rPr>
              <a:t>emiten </a:t>
            </a:r>
            <a:r>
              <a:rPr lang="es-ES" altLang="es-ES" sz="2000" spc="85" dirty="0">
                <a:solidFill>
                  <a:srgbClr val="001D4D"/>
                </a:solidFill>
              </a:rPr>
              <a:t>con respecto a reclamaciones </a:t>
            </a:r>
            <a:r>
              <a:rPr lang="es-ES" altLang="es-ES" sz="2000" spc="85" dirty="0" smtClean="0">
                <a:solidFill>
                  <a:srgbClr val="001D4D"/>
                </a:solidFill>
              </a:rPr>
              <a:t>en referencia </a:t>
            </a:r>
            <a:r>
              <a:rPr lang="es-ES" altLang="es-ES" sz="2000" spc="85" dirty="0">
                <a:solidFill>
                  <a:srgbClr val="001D4D"/>
                </a:solidFill>
              </a:rPr>
              <a:t>a la aplicación de la normativa sectorial de telecomunicaciones </a:t>
            </a:r>
            <a:r>
              <a:rPr lang="es-ES" altLang="es-ES" sz="2000" spc="85" dirty="0" smtClean="0">
                <a:solidFill>
                  <a:srgbClr val="001D4D"/>
                </a:solidFill>
              </a:rPr>
              <a:t>y de </a:t>
            </a:r>
            <a:r>
              <a:rPr lang="es-ES" altLang="es-ES" sz="2000" spc="85" dirty="0">
                <a:solidFill>
                  <a:srgbClr val="001D4D"/>
                </a:solidFill>
              </a:rPr>
              <a:t>garantía de unidad de mercado</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smtClean="0">
                <a:solidFill>
                  <a:srgbClr val="001D4D"/>
                </a:solidFill>
              </a:rPr>
              <a:t>artículo 49.2</a:t>
            </a:r>
            <a:r>
              <a:rPr lang="es-ES" altLang="es-ES" sz="2000" spc="85" dirty="0" smtClean="0">
                <a:solidFill>
                  <a:srgbClr val="001D4D"/>
                </a:solidFill>
              </a:rPr>
              <a:t> de la LGTEL </a:t>
            </a:r>
            <a:r>
              <a:rPr lang="es-ES" altLang="es-ES" sz="2000" u="sng" spc="85" dirty="0" smtClean="0">
                <a:solidFill>
                  <a:srgbClr val="001D4D"/>
                </a:solidFill>
              </a:rPr>
              <a:t>es muy relevante</a:t>
            </a:r>
            <a:r>
              <a:rPr lang="es-ES" altLang="es-ES" sz="2000" spc="85" dirty="0" smtClean="0">
                <a:solidFill>
                  <a:srgbClr val="001D4D"/>
                </a:solidFill>
              </a:rPr>
              <a:t> para la regulación de las AAPP respecto a las telecomunicaciones:</a:t>
            </a:r>
            <a:endParaRPr lang="es-ES" altLang="es-ES" sz="2000" spc="85" dirty="0">
              <a:solidFill>
                <a:srgbClr val="001D4D"/>
              </a:solidFill>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t>
            </a:r>
            <a:r>
              <a:rPr lang="es-ES" altLang="es-ES" sz="2000" spc="85" dirty="0">
                <a:solidFill>
                  <a:srgbClr val="001D4D"/>
                </a:solidFill>
              </a:rPr>
              <a:t>2. Las redes públicas de comunicaciones electrónicas y </a:t>
            </a:r>
            <a:r>
              <a:rPr lang="es-ES" altLang="es-ES" sz="2000" b="1" spc="85" dirty="0">
                <a:solidFill>
                  <a:srgbClr val="001D4D"/>
                </a:solidFill>
              </a:rPr>
              <a:t>recursos asociados</a:t>
            </a:r>
            <a:r>
              <a:rPr lang="es-ES" altLang="es-ES" sz="2000" spc="85" dirty="0">
                <a:solidFill>
                  <a:srgbClr val="001D4D"/>
                </a:solidFill>
              </a:rPr>
              <a:t> coadyuvan a la </a:t>
            </a:r>
            <a:r>
              <a:rPr lang="es-ES" altLang="es-ES" sz="2000" u="sng" spc="85" dirty="0">
                <a:solidFill>
                  <a:srgbClr val="001D4D"/>
                </a:solidFill>
              </a:rPr>
              <a:t>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Por tanto, </a:t>
            </a:r>
            <a:r>
              <a:rPr lang="es-ES" altLang="es-ES" sz="2000" u="sng" spc="85" dirty="0" smtClean="0">
                <a:solidFill>
                  <a:srgbClr val="001D4D"/>
                </a:solidFill>
              </a:rPr>
              <a:t>las telecomunicaciones son servicios de interés general como lo pueden ser el agua, el gas y la electricidad</a:t>
            </a:r>
            <a:r>
              <a:rPr lang="es-ES" altLang="es-ES" sz="2000" spc="85" dirty="0" smtClean="0">
                <a:solidFill>
                  <a:srgbClr val="001D4D"/>
                </a:solidFill>
              </a:rPr>
              <a:t>, y como tal, deben ser contemplados en </a:t>
            </a:r>
            <a:r>
              <a:rPr lang="es-ES" altLang="es-ES" sz="2000" spc="85" dirty="0">
                <a:solidFill>
                  <a:srgbClr val="001D4D"/>
                </a:solidFill>
              </a:rPr>
              <a:t>la normativa </a:t>
            </a:r>
            <a:r>
              <a:rPr lang="es-ES" altLang="es-ES" sz="2000" spc="85" dirty="0" smtClean="0">
                <a:solidFill>
                  <a:srgbClr val="001D4D"/>
                </a:solidFill>
              </a:rPr>
              <a:t>y </a:t>
            </a:r>
            <a:r>
              <a:rPr lang="es-ES" altLang="es-ES" sz="2000" spc="85" dirty="0">
                <a:solidFill>
                  <a:srgbClr val="001D4D"/>
                </a:solidFill>
              </a:rPr>
              <a:t>en </a:t>
            </a:r>
            <a:r>
              <a:rPr lang="es-ES" altLang="es-ES" sz="2000" spc="85" dirty="0" smtClean="0">
                <a:solidFill>
                  <a:srgbClr val="001D4D"/>
                </a:solidFill>
              </a:rPr>
              <a:t>los instrumentos </a:t>
            </a:r>
            <a:r>
              <a:rPr lang="es-ES" altLang="es-ES" sz="2000" spc="85" dirty="0">
                <a:solidFill>
                  <a:srgbClr val="001D4D"/>
                </a:solidFill>
              </a:rPr>
              <a:t>de planificación territorial o </a:t>
            </a:r>
            <a:r>
              <a:rPr lang="es-ES" altLang="es-ES" sz="2000" spc="85" dirty="0" smtClean="0">
                <a:solidFill>
                  <a:srgbClr val="001D4D"/>
                </a:solidFill>
              </a:rPr>
              <a:t>urbanística de las AAPP, que </a:t>
            </a:r>
            <a:r>
              <a:rPr lang="es-ES" altLang="es-ES" sz="2000" spc="85" dirty="0">
                <a:solidFill>
                  <a:srgbClr val="001D4D"/>
                </a:solidFill>
              </a:rPr>
              <a:t>deben permitir, impulsar </a:t>
            </a:r>
            <a:r>
              <a:rPr lang="es-ES" altLang="es-ES" sz="2000" spc="85" dirty="0" smtClean="0">
                <a:solidFill>
                  <a:srgbClr val="001D4D"/>
                </a:solidFill>
              </a:rPr>
              <a:t>y </a:t>
            </a:r>
            <a:r>
              <a:rPr lang="es-ES" altLang="es-ES" sz="2000" spc="85" dirty="0">
                <a:solidFill>
                  <a:srgbClr val="001D4D"/>
                </a:solidFill>
              </a:rPr>
              <a:t>facilitar la instalación o explotación de infraestructuras de redes </a:t>
            </a:r>
            <a:r>
              <a:rPr lang="es-ES" altLang="es-ES" sz="2000" spc="85" dirty="0" smtClean="0">
                <a:solidFill>
                  <a:srgbClr val="001D4D"/>
                </a:solidFill>
              </a:rPr>
              <a:t>públicas de </a:t>
            </a:r>
            <a:r>
              <a:rPr lang="es-ES" altLang="es-ES" sz="2000" spc="85" dirty="0">
                <a:solidFill>
                  <a:srgbClr val="001D4D"/>
                </a:solidFill>
              </a:rPr>
              <a:t>comunicaciones electrónicas y recursos asociados en su ámbito </a:t>
            </a:r>
            <a:r>
              <a:rPr lang="es-ES" altLang="es-ES" sz="2000" spc="85" dirty="0" smtClean="0">
                <a:solidFill>
                  <a:srgbClr val="001D4D"/>
                </a:solidFill>
              </a:rPr>
              <a:t>territorial.</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974811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Novedad en articulado de la nueva LGTEL del concepto “recursos asociados”. </a:t>
            </a:r>
            <a:r>
              <a:rPr lang="es-ES" sz="1200" spc="85" dirty="0" smtClean="0">
                <a:solidFill>
                  <a:srgbClr val="001D4D"/>
                </a:solidFill>
              </a:rPr>
              <a:t>Se </a:t>
            </a:r>
            <a:r>
              <a:rPr lang="es-ES" sz="1200" spc="85" dirty="0">
                <a:solidFill>
                  <a:srgbClr val="001D4D"/>
                </a:solidFill>
              </a:rPr>
              <a:t>incluye en Notas </a:t>
            </a:r>
            <a:r>
              <a:rPr lang="es-ES" sz="1200" spc="85" dirty="0" smtClean="0">
                <a:solidFill>
                  <a:srgbClr val="001D4D"/>
                </a:solidFill>
              </a:rPr>
              <a:t>la definición dada en el Anexo 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361418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21</a:t>
            </a:fld>
            <a:endParaRPr spc="13"/>
          </a:p>
        </p:txBody>
      </p:sp>
      <p:sp>
        <p:nvSpPr>
          <p:cNvPr id="17" name="Rectangle 2"/>
          <p:cNvSpPr txBox="1">
            <a:spLocks noChangeArrowheads="1"/>
          </p:cNvSpPr>
          <p:nvPr/>
        </p:nvSpPr>
        <p:spPr bwMode="auto">
          <a:xfrm>
            <a:off x="279544" y="897739"/>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Encuadrado en el Título I de Disposiciones Generales está el </a:t>
            </a:r>
            <a:r>
              <a:rPr lang="es-ES" altLang="es-ES" sz="2000" b="1" spc="85" dirty="0">
                <a:solidFill>
                  <a:srgbClr val="001D4D"/>
                </a:solidFill>
              </a:rPr>
              <a:t>Artículo 3. Objetivos y principios de la </a:t>
            </a:r>
            <a:r>
              <a:rPr lang="es-ES" altLang="es-ES" sz="2000" b="1" spc="85" dirty="0" smtClean="0">
                <a:solidFill>
                  <a:srgbClr val="001D4D"/>
                </a:solidFill>
              </a:rPr>
              <a:t>ley</a:t>
            </a:r>
            <a:r>
              <a:rPr lang="es-ES" altLang="es-ES" sz="2000" spc="85" dirty="0" smtClean="0">
                <a:solidFill>
                  <a:srgbClr val="001D4D"/>
                </a:solidFill>
              </a:rPr>
              <a:t>. Se destacan aquellos más relacionados con las AAPP </a:t>
            </a:r>
            <a:r>
              <a:rPr lang="es-ES" altLang="es-ES" sz="2000" spc="85" dirty="0">
                <a:solidFill>
                  <a:srgbClr val="001D4D"/>
                </a:solidFill>
              </a:rPr>
              <a:t>y el </a:t>
            </a:r>
            <a:r>
              <a:rPr lang="es-ES" altLang="es-ES" sz="2000" spc="85" dirty="0" smtClean="0">
                <a:solidFill>
                  <a:srgbClr val="001D4D"/>
                </a:solidFill>
              </a:rPr>
              <a:t>despliegue </a:t>
            </a:r>
            <a:r>
              <a:rPr lang="es-ES" altLang="es-ES" sz="2000" spc="85" dirty="0">
                <a:solidFill>
                  <a:srgbClr val="001D4D"/>
                </a:solidFill>
              </a:rPr>
              <a:t>de redes públicas de comunicaciones </a:t>
            </a:r>
            <a:r>
              <a:rPr lang="es-ES" altLang="es-ES" sz="2000" spc="85" dirty="0" smtClean="0">
                <a:solidFill>
                  <a:srgbClr val="001D4D"/>
                </a:solidFill>
              </a:rPr>
              <a:t>electrónicas: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rPr>
              <a:t>Desarrollar </a:t>
            </a:r>
            <a:r>
              <a:rPr lang="es-ES" altLang="es-ES" sz="2000" u="sng" spc="85" dirty="0">
                <a:solidFill>
                  <a:srgbClr val="001D4D"/>
                </a:solidFill>
              </a:rPr>
              <a:t>la economía y el empleo digital</a:t>
            </a:r>
            <a:r>
              <a:rPr lang="es-ES" altLang="es-ES" sz="2000" spc="85" dirty="0">
                <a:solidFill>
                  <a:srgbClr val="001D4D"/>
                </a:solidFill>
              </a:rPr>
              <a:t>, promover el desarrollo del sector de las telecomunicaciones </a:t>
            </a:r>
            <a:r>
              <a:rPr lang="es-ES" altLang="es-ES" sz="2000" u="sng" spc="85" dirty="0">
                <a:solidFill>
                  <a:srgbClr val="001D4D"/>
                </a:solidFill>
              </a:rPr>
              <a:t>y de todos los nuevos servicios digitales</a:t>
            </a:r>
            <a:r>
              <a:rPr lang="es-ES" altLang="es-ES" sz="2000" spc="85" dirty="0">
                <a:solidFill>
                  <a:srgbClr val="001D4D"/>
                </a:solidFill>
              </a:rPr>
              <a:t> que las nuevas redes de alta y muy alta capacidad permiten, </a:t>
            </a:r>
            <a:r>
              <a:rPr lang="es-ES" altLang="es-ES" sz="2000" u="sng" spc="85" dirty="0">
                <a:solidFill>
                  <a:srgbClr val="001D4D"/>
                </a:solidFill>
              </a:rPr>
              <a:t>impulsando la cohesión social y territorial</a:t>
            </a:r>
            <a:r>
              <a:rPr lang="es-ES" altLang="es-ES" sz="2000" spc="85" dirty="0">
                <a:solidFill>
                  <a:srgbClr val="001D4D"/>
                </a:solidFill>
              </a:rPr>
              <a:t>, mediante la mejora y extensión de las </a:t>
            </a:r>
            <a:r>
              <a:rPr lang="es-ES" altLang="es-ES" sz="2000" spc="85" dirty="0" smtClean="0">
                <a:solidFill>
                  <a:srgbClr val="001D4D"/>
                </a:solidFill>
              </a:rPr>
              <a:t>redes.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Promover</a:t>
            </a:r>
            <a:r>
              <a:rPr lang="es-ES" altLang="es-ES" sz="2000" spc="85" dirty="0">
                <a:solidFill>
                  <a:srgbClr val="001D4D"/>
                </a:solidFill>
              </a:rPr>
              <a:t>, </a:t>
            </a:r>
            <a:r>
              <a:rPr lang="es-ES" altLang="es-ES" sz="2000" u="sng" spc="85" dirty="0">
                <a:solidFill>
                  <a:srgbClr val="001D4D"/>
                </a:solidFill>
              </a:rPr>
              <a:t>en aras a la consecución del fin de interés general que supone</a:t>
            </a:r>
            <a:r>
              <a:rPr lang="es-ES" altLang="es-ES" sz="2000" spc="85" dirty="0">
                <a:solidFill>
                  <a:srgbClr val="001D4D"/>
                </a:solidFill>
              </a:rPr>
              <a:t>, el despliegue de redes y la prestación de servicios de comunicaciones electrónicas, fomentando la conectividad, el acceso a las redes de muy alta capacidad, incluidas las redes fijas, móviles e inalámbricas y la interoperabilidad de extremo a extremo, </a:t>
            </a:r>
            <a:r>
              <a:rPr lang="es-ES" altLang="es-ES" sz="2000" u="sng" spc="85" dirty="0">
                <a:solidFill>
                  <a:srgbClr val="001D4D"/>
                </a:solidFill>
              </a:rPr>
              <a:t>en condiciones de igualdad y no </a:t>
            </a:r>
            <a:r>
              <a:rPr lang="es-ES" altLang="es-ES" sz="2000" u="sng" spc="85" dirty="0" smtClean="0">
                <a:solidFill>
                  <a:srgbClr val="001D4D"/>
                </a:solidFill>
              </a:rPr>
              <a:t>discriminación</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Impulsar </a:t>
            </a:r>
            <a:r>
              <a:rPr lang="es-ES" altLang="es-ES" sz="2000" spc="85" dirty="0">
                <a:solidFill>
                  <a:srgbClr val="001D4D"/>
                </a:solidFill>
              </a:rPr>
              <a:t>la innovación en el despliegue de redes y la prestación de servicios de comunicaciones, </a:t>
            </a:r>
            <a:r>
              <a:rPr lang="es-ES" altLang="es-ES" sz="2000" u="sng" spc="85" dirty="0">
                <a:solidFill>
                  <a:srgbClr val="001D4D"/>
                </a:solidFill>
              </a:rPr>
              <a:t>en aras a garantizar el servicio universal</a:t>
            </a:r>
            <a:r>
              <a:rPr lang="es-ES" altLang="es-ES" sz="2000" spc="85" dirty="0">
                <a:solidFill>
                  <a:srgbClr val="001D4D"/>
                </a:solidFill>
              </a:rPr>
              <a:t> y la </a:t>
            </a:r>
            <a:r>
              <a:rPr lang="es-ES" altLang="es-ES" sz="2000" u="sng" spc="85" dirty="0">
                <a:solidFill>
                  <a:srgbClr val="001D4D"/>
                </a:solidFill>
              </a:rPr>
              <a:t>reducción de la desigualdad en el acceso a internet y las Tecnologías de la Información y la Comunicación (TIC)</a:t>
            </a:r>
            <a:r>
              <a:rPr lang="es-ES" altLang="es-ES" sz="2000" spc="85" dirty="0">
                <a:solidFill>
                  <a:srgbClr val="001D4D"/>
                </a:solidFill>
              </a:rPr>
              <a:t>, con especial consideración al </a:t>
            </a:r>
            <a:r>
              <a:rPr lang="es-ES" altLang="es-ES" sz="2000" u="sng" spc="85" dirty="0">
                <a:solidFill>
                  <a:srgbClr val="001D4D"/>
                </a:solidFill>
              </a:rPr>
              <a:t>despliegue de redes y servicios a la ciudadanía vinculados a la mejora del acceso funcional a internet, del teletrabajo</a:t>
            </a:r>
            <a:r>
              <a:rPr lang="es-ES" altLang="es-ES" sz="2000" spc="85" dirty="0">
                <a:solidFill>
                  <a:srgbClr val="001D4D"/>
                </a:solidFill>
              </a:rPr>
              <a:t>, del medioambiente, de la salud y la seguridad públicas y de la protección civil; </a:t>
            </a:r>
            <a:r>
              <a:rPr lang="es-ES" altLang="es-ES" sz="2000" u="sng" spc="85" dirty="0">
                <a:solidFill>
                  <a:srgbClr val="001D4D"/>
                </a:solidFill>
              </a:rPr>
              <a:t>así como </a:t>
            </a:r>
            <a:r>
              <a:rPr lang="es-ES" altLang="es-ES" sz="2000" u="sng" spc="85" dirty="0" smtClean="0">
                <a:solidFill>
                  <a:srgbClr val="001D4D"/>
                </a:solidFill>
              </a:rPr>
              <a:t>para facilitar la </a:t>
            </a:r>
            <a:r>
              <a:rPr lang="es-ES" altLang="es-ES" sz="2000" u="sng" spc="85" dirty="0">
                <a:solidFill>
                  <a:srgbClr val="001D4D"/>
                </a:solidFill>
              </a:rPr>
              <a:t>vertebración y cohesión social y territorial o </a:t>
            </a:r>
            <a:r>
              <a:rPr lang="es-ES" altLang="es-ES" sz="2000" u="sng" spc="85" dirty="0" smtClean="0">
                <a:solidFill>
                  <a:srgbClr val="001D4D"/>
                </a:solidFill>
              </a:rPr>
              <a:t>contribuir </a:t>
            </a:r>
            <a:r>
              <a:rPr lang="es-ES" altLang="es-ES" sz="2000" u="sng" spc="85" dirty="0">
                <a:solidFill>
                  <a:srgbClr val="001D4D"/>
                </a:solidFill>
              </a:rPr>
              <a:t>a la sostenibilidad de la logística urbana</a:t>
            </a:r>
            <a:r>
              <a:rPr lang="es-ES" altLang="es-ES" sz="2000" spc="85" dirty="0">
                <a:solidFill>
                  <a:srgbClr val="001D4D"/>
                </a:solidFill>
              </a:rPr>
              <a:t>.</a:t>
            </a:r>
            <a:endParaRPr lang="es-ES" altLang="es-ES" sz="2000" spc="85" dirty="0" smtClean="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
        <p:nvSpPr>
          <p:cNvPr id="25" name="object 29"/>
          <p:cNvSpPr txBox="1"/>
          <p:nvPr/>
        </p:nvSpPr>
        <p:spPr>
          <a:xfrm>
            <a:off x="2640843" y="165757"/>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Objeto </a:t>
            </a:r>
            <a:r>
              <a:rPr lang="es-ES" sz="2032" b="1" spc="85" dirty="0">
                <a:solidFill>
                  <a:schemeClr val="accent1">
                    <a:lumMod val="75000"/>
                  </a:schemeClr>
                </a:solidFill>
                <a:cs typeface="Calibri"/>
              </a:rPr>
              <a:t>y ámbito de aplicación de la nueva LGTEL</a:t>
            </a:r>
          </a:p>
        </p:txBody>
      </p:sp>
    </p:spTree>
    <p:extLst>
      <p:ext uri="{BB962C8B-B14F-4D97-AF65-F5344CB8AC3E}">
        <p14:creationId xmlns:p14="http://schemas.microsoft.com/office/powerpoint/2010/main" val="2208255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22</a:t>
            </a:fld>
            <a:endParaRPr spc="13"/>
          </a:p>
        </p:txBody>
      </p:sp>
      <p:sp>
        <p:nvSpPr>
          <p:cNvPr id="17" name="Rectangle 2"/>
          <p:cNvSpPr txBox="1">
            <a:spLocks noChangeArrowheads="1"/>
          </p:cNvSpPr>
          <p:nvPr/>
        </p:nvSpPr>
        <p:spPr bwMode="auto">
          <a:xfrm>
            <a:off x="279544" y="758167"/>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Artículo </a:t>
            </a:r>
            <a:r>
              <a:rPr lang="es-ES" altLang="es-ES" sz="2000" b="1" spc="85" dirty="0">
                <a:solidFill>
                  <a:srgbClr val="001D4D"/>
                </a:solidFill>
              </a:rPr>
              <a:t>3. Objetivos y principios de la </a:t>
            </a:r>
            <a:r>
              <a:rPr lang="es-ES" altLang="es-ES" sz="2000" b="1" spc="85" dirty="0" smtClean="0">
                <a:solidFill>
                  <a:srgbClr val="001D4D"/>
                </a:solidFill>
              </a:rPr>
              <a:t>ley</a:t>
            </a:r>
            <a:r>
              <a:rPr lang="es-ES" altLang="es-ES" sz="2000" spc="85" dirty="0" smtClean="0">
                <a:solidFill>
                  <a:srgbClr val="001D4D"/>
                </a:solidFill>
              </a:rPr>
              <a:t>. (cont.):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u="sng" spc="85" dirty="0" smtClean="0">
                <a:solidFill>
                  <a:srgbClr val="001D4D"/>
                </a:solidFill>
              </a:rPr>
              <a:t>Garantizar </a:t>
            </a:r>
            <a:r>
              <a:rPr lang="es-ES" altLang="es-ES" sz="1900" u="sng" spc="85" dirty="0">
                <a:solidFill>
                  <a:srgbClr val="001D4D"/>
                </a:solidFill>
              </a:rPr>
              <a:t>el cumplimiento de las obligaciones de servicio público</a:t>
            </a:r>
            <a:r>
              <a:rPr lang="es-ES" altLang="es-ES" sz="1900" spc="85" dirty="0">
                <a:solidFill>
                  <a:srgbClr val="001D4D"/>
                </a:solidFill>
              </a:rPr>
              <a:t> en la explotación de redes y la prestación de servicios de comunicaciones </a:t>
            </a:r>
            <a:r>
              <a:rPr lang="es-ES" altLang="es-ES" sz="1900" spc="85" dirty="0" smtClean="0">
                <a:solidFill>
                  <a:srgbClr val="001D4D"/>
                </a:solidFill>
              </a:rPr>
              <a:t>electrónicas, </a:t>
            </a:r>
            <a:r>
              <a:rPr lang="es-ES" altLang="es-ES" sz="1900" u="sng" spc="85" dirty="0">
                <a:solidFill>
                  <a:srgbClr val="001D4D"/>
                </a:solidFill>
              </a:rPr>
              <a:t>en especial las de servicio </a:t>
            </a:r>
            <a:r>
              <a:rPr lang="es-ES" altLang="es-ES" sz="1900" u="sng" spc="85" dirty="0" smtClean="0">
                <a:solidFill>
                  <a:srgbClr val="001D4D"/>
                </a:solidFill>
              </a:rPr>
              <a:t>universal</a:t>
            </a:r>
            <a:r>
              <a:rPr lang="es-ES" altLang="es-ES" sz="1900" spc="85" dirty="0" smtClean="0">
                <a:solidFill>
                  <a:srgbClr val="001D4D"/>
                </a:solidFill>
              </a:rPr>
              <a:t>.</a:t>
            </a:r>
            <a:endParaRPr lang="es-ES" altLang="es-ES" sz="1900" spc="85" dirty="0">
              <a:solidFill>
                <a:srgbClr val="001D4D"/>
              </a:solidFill>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Hacer </a:t>
            </a:r>
            <a:r>
              <a:rPr lang="es-ES" altLang="es-ES" sz="1900" spc="85" dirty="0">
                <a:solidFill>
                  <a:srgbClr val="001D4D"/>
                </a:solidFill>
              </a:rPr>
              <a:t>posible </a:t>
            </a:r>
            <a:r>
              <a:rPr lang="es-ES" altLang="es-ES" sz="1900" spc="85" dirty="0" smtClean="0">
                <a:solidFill>
                  <a:srgbClr val="001D4D"/>
                </a:solidFill>
              </a:rPr>
              <a:t>el </a:t>
            </a:r>
            <a:r>
              <a:rPr lang="es-ES" altLang="es-ES" sz="1900" spc="85" dirty="0">
                <a:solidFill>
                  <a:srgbClr val="001D4D"/>
                </a:solidFill>
              </a:rPr>
              <a:t>acceso a los derechos de ocupación de la propiedad pública y </a:t>
            </a:r>
            <a:r>
              <a:rPr lang="es-ES" altLang="es-ES" sz="1900" spc="85" dirty="0" smtClean="0">
                <a:solidFill>
                  <a:srgbClr val="001D4D"/>
                </a:solidFill>
              </a:rPr>
              <a:t>privada.</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Fomentar </a:t>
            </a:r>
            <a:r>
              <a:rPr lang="es-ES" altLang="es-ES" sz="1900" spc="85" dirty="0">
                <a:solidFill>
                  <a:srgbClr val="001D4D"/>
                </a:solidFill>
              </a:rPr>
              <a:t>la neutralidad tecnológica en la </a:t>
            </a:r>
            <a:r>
              <a:rPr lang="es-ES" altLang="es-ES" sz="1900" spc="85" dirty="0" smtClean="0">
                <a:solidFill>
                  <a:srgbClr val="001D4D"/>
                </a:solidFill>
              </a:rPr>
              <a:t>regulación.</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smtClean="0">
                <a:solidFill>
                  <a:srgbClr val="001D4D"/>
                </a:solidFill>
              </a:rPr>
              <a:t>Impulsar </a:t>
            </a:r>
            <a:r>
              <a:rPr lang="es-ES" altLang="es-ES" sz="1900" spc="85" dirty="0">
                <a:solidFill>
                  <a:srgbClr val="001D4D"/>
                </a:solidFill>
              </a:rPr>
              <a:t>la </a:t>
            </a:r>
            <a:r>
              <a:rPr lang="es-ES" altLang="es-ES" sz="1900" u="sng" spc="85" dirty="0">
                <a:solidFill>
                  <a:srgbClr val="001D4D"/>
                </a:solidFill>
              </a:rPr>
              <a:t>universalización del acceso a las redes y servicios</a:t>
            </a:r>
            <a:r>
              <a:rPr lang="es-ES" altLang="es-ES" sz="1900" spc="85" dirty="0">
                <a:solidFill>
                  <a:srgbClr val="001D4D"/>
                </a:solidFill>
              </a:rPr>
              <a:t> de comunicaciones electrónicas de banda ancha y </a:t>
            </a:r>
            <a:r>
              <a:rPr lang="es-ES" altLang="es-ES" sz="1900" u="sng" spc="85" dirty="0">
                <a:solidFill>
                  <a:srgbClr val="001D4D"/>
                </a:solidFill>
              </a:rPr>
              <a:t>contribuir a alcanzar la mayor vertebración territorial y social posible mediante el despliegue de redes y la prestación de servicios</a:t>
            </a:r>
            <a:r>
              <a:rPr lang="es-ES" altLang="es-ES" sz="1900" spc="85" dirty="0">
                <a:solidFill>
                  <a:srgbClr val="001D4D"/>
                </a:solidFill>
              </a:rPr>
              <a:t> de comunicaciones electrónicas en las distintas zonas del territorio español, especialmente en aquellas que necesitan de la instalación de redes de comunicaciones electrónicas y la mejora de las existentes para </a:t>
            </a:r>
            <a:r>
              <a:rPr lang="es-ES" altLang="es-ES" sz="1900" u="sng" spc="85" dirty="0">
                <a:solidFill>
                  <a:srgbClr val="001D4D"/>
                </a:solidFill>
              </a:rPr>
              <a:t>permitir impulsar distintas actividades económicas y </a:t>
            </a:r>
            <a:r>
              <a:rPr lang="es-ES" altLang="es-ES" sz="1900" u="sng" spc="85" dirty="0" smtClean="0">
                <a:solidFill>
                  <a:srgbClr val="001D4D"/>
                </a:solidFill>
              </a:rPr>
              <a:t>sociales</a:t>
            </a:r>
            <a:r>
              <a:rPr lang="es-ES" altLang="es-ES" sz="19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889447"/>
            <a:ext cx="530183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3 de la LGTEL</a:t>
            </a:r>
            <a:endParaRPr lang="es-ES" sz="1200" spc="85" dirty="0">
              <a:solidFill>
                <a:srgbClr val="001D4D"/>
              </a:solidFill>
            </a:endParaRPr>
          </a:p>
        </p:txBody>
      </p:sp>
      <p:sp>
        <p:nvSpPr>
          <p:cNvPr id="26" name="object 29"/>
          <p:cNvSpPr txBox="1"/>
          <p:nvPr/>
        </p:nvSpPr>
        <p:spPr>
          <a:xfrm>
            <a:off x="3164948" y="151871"/>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Objetivos </a:t>
            </a:r>
            <a:r>
              <a:rPr lang="es-ES" sz="2032" b="1" spc="85" dirty="0">
                <a:solidFill>
                  <a:schemeClr val="accent1">
                    <a:lumMod val="75000"/>
                  </a:schemeClr>
                </a:solidFill>
                <a:cs typeface="Calibri"/>
              </a:rPr>
              <a:t>y principios de la nueva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5125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23</a:t>
            </a:fld>
            <a:endParaRPr spc="13"/>
          </a:p>
        </p:txBody>
      </p:sp>
      <p:sp>
        <p:nvSpPr>
          <p:cNvPr id="17" name="Rectangle 2"/>
          <p:cNvSpPr txBox="1">
            <a:spLocks noChangeArrowheads="1"/>
          </p:cNvSpPr>
          <p:nvPr/>
        </p:nvSpPr>
        <p:spPr bwMode="auto">
          <a:xfrm>
            <a:off x="279544" y="723246"/>
            <a:ext cx="11631835" cy="55161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smtClean="0">
                <a:solidFill>
                  <a:srgbClr val="001D4D"/>
                </a:solidFill>
              </a:rPr>
              <a:t>Adicionalmente se destacan otros objetivos fundamentales de la nueva LGTEL</a:t>
            </a:r>
            <a:r>
              <a:rPr lang="es-ES" altLang="es-ES" sz="2000"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Transponer la </a:t>
            </a:r>
            <a:r>
              <a:rPr lang="es-ES" altLang="es-ES" u="sng" spc="85" dirty="0">
                <a:solidFill>
                  <a:srgbClr val="001D4D"/>
                </a:solidFill>
                <a:hlinkClick r:id="rId6"/>
              </a:rPr>
              <a:t>Directiva 2018/1972 del Código Europeo de Comunicaciones </a:t>
            </a:r>
            <a:r>
              <a:rPr lang="es-ES" altLang="es-ES" u="sng" spc="85" dirty="0" smtClean="0">
                <a:solidFill>
                  <a:srgbClr val="001D4D"/>
                </a:solidFill>
                <a:hlinkClick r:id="rId6"/>
              </a:rPr>
              <a:t>Electrónicas</a:t>
            </a:r>
            <a:r>
              <a:rPr lang="es-ES" altLang="es-ES" spc="85" dirty="0" smtClean="0">
                <a:solidFill>
                  <a:srgbClr val="001D4D"/>
                </a:solidFill>
              </a:rPr>
              <a:t>. </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Reducir </a:t>
            </a:r>
            <a:r>
              <a:rPr lang="es-ES" altLang="es-ES" u="sng" spc="85" dirty="0">
                <a:solidFill>
                  <a:srgbClr val="001D4D"/>
                </a:solidFill>
              </a:rPr>
              <a:t>el coste de despliegue de las redes de comunicaciones electrónicas de alta </a:t>
            </a:r>
            <a:r>
              <a:rPr lang="es-ES" altLang="es-ES" u="sng" spc="85" dirty="0" smtClean="0">
                <a:solidFill>
                  <a:srgbClr val="001D4D"/>
                </a:solidFill>
              </a:rPr>
              <a:t>y muy alta capacidad</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Fomentar </a:t>
            </a:r>
            <a:r>
              <a:rPr lang="es-ES" altLang="es-ES" u="sng" spc="85" dirty="0">
                <a:solidFill>
                  <a:srgbClr val="001D4D"/>
                </a:solidFill>
              </a:rPr>
              <a:t>la utilización compartida del dominio público o la propiedad privada</a:t>
            </a:r>
            <a:r>
              <a:rPr lang="es-ES" altLang="es-ES" spc="85" dirty="0">
                <a:solidFill>
                  <a:srgbClr val="001D4D"/>
                </a:solidFill>
              </a:rPr>
              <a:t>, el uso compartido de las infraestructuras y recursos asociados y la </a:t>
            </a:r>
            <a:r>
              <a:rPr lang="es-ES" altLang="es-ES" u="sng" spc="85" dirty="0">
                <a:solidFill>
                  <a:srgbClr val="001D4D"/>
                </a:solidFill>
              </a:rPr>
              <a:t>utilización compartida de los tramos finales de las redes de </a:t>
            </a:r>
            <a:r>
              <a:rPr lang="es-ES" altLang="es-ES" u="sng" spc="85" dirty="0" smtClean="0">
                <a:solidFill>
                  <a:srgbClr val="001D4D"/>
                </a:solidFill>
              </a:rPr>
              <a:t>acceso</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Evitar </a:t>
            </a:r>
            <a:r>
              <a:rPr lang="es-ES" altLang="es-ES" spc="85" dirty="0">
                <a:solidFill>
                  <a:srgbClr val="001D4D"/>
                </a:solidFill>
              </a:rPr>
              <a:t>restricciones indebidas a la implantación de puntos de acceso inalámbrico para pequeñas </a:t>
            </a:r>
            <a:r>
              <a:rPr lang="es-ES" altLang="es-ES" spc="85" dirty="0" smtClean="0">
                <a:solidFill>
                  <a:srgbClr val="001D4D"/>
                </a:solidFill>
              </a:rPr>
              <a:t>áreas (5G).</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Facilitar el </a:t>
            </a:r>
            <a:r>
              <a:rPr lang="es-ES" altLang="es-ES" u="sng" spc="85" dirty="0">
                <a:solidFill>
                  <a:srgbClr val="001D4D"/>
                </a:solidFill>
              </a:rPr>
              <a:t>despliegue de nuevas redes en el medio rural</a:t>
            </a:r>
            <a:r>
              <a:rPr lang="es-ES" altLang="es-ES" spc="85" dirty="0">
                <a:solidFill>
                  <a:srgbClr val="001D4D"/>
                </a:solidFill>
              </a:rPr>
              <a:t>, en especial en los territorios con gran dispersión poblacional y complicada orografía, resulta imprescindible </a:t>
            </a:r>
            <a:r>
              <a:rPr lang="es-ES" altLang="es-ES" u="sng" spc="85" dirty="0">
                <a:solidFill>
                  <a:srgbClr val="001D4D"/>
                </a:solidFill>
              </a:rPr>
              <a:t>para posibilitar un adecuado desarrollo económico y fomentar el emprendimiento y la creación de </a:t>
            </a:r>
            <a:r>
              <a:rPr lang="es-ES" altLang="es-ES" u="sng" spc="85" dirty="0" smtClean="0">
                <a:solidFill>
                  <a:srgbClr val="001D4D"/>
                </a:solidFill>
              </a:rPr>
              <a:t>empleo</a:t>
            </a:r>
            <a:r>
              <a:rPr lang="es-ES" altLang="es-ES" spc="85" dirty="0" smtClean="0">
                <a:solidFill>
                  <a:srgbClr val="001D4D"/>
                </a:solidFill>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889447"/>
            <a:ext cx="8718477"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Preámbulo de la LGTEL, que describe ampliamente los objetivos de la Ley</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3164948" y="151871"/>
            <a:ext cx="6004874"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Objetivos </a:t>
            </a:r>
            <a:r>
              <a:rPr lang="es-ES" sz="2032" b="1" spc="85" dirty="0">
                <a:solidFill>
                  <a:schemeClr val="accent1">
                    <a:lumMod val="75000"/>
                  </a:schemeClr>
                </a:solidFill>
                <a:cs typeface="Calibri"/>
              </a:rPr>
              <a:t>y principios de la nueva LGTEL</a:t>
            </a:r>
          </a:p>
        </p:txBody>
      </p:sp>
    </p:spTree>
    <p:extLst>
      <p:ext uri="{BB962C8B-B14F-4D97-AF65-F5344CB8AC3E}">
        <p14:creationId xmlns:p14="http://schemas.microsoft.com/office/powerpoint/2010/main" val="2058847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24</a:t>
            </a:fld>
            <a:endParaRPr spc="13"/>
          </a:p>
        </p:txBody>
      </p:sp>
      <p:sp>
        <p:nvSpPr>
          <p:cNvPr id="17" name="Rectangle 2"/>
          <p:cNvSpPr txBox="1">
            <a:spLocks noChangeArrowheads="1"/>
          </p:cNvSpPr>
          <p:nvPr/>
        </p:nvSpPr>
        <p:spPr bwMode="auto">
          <a:xfrm>
            <a:off x="287104" y="916418"/>
            <a:ext cx="11631835" cy="5048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rPr>
              <a:t>L</a:t>
            </a:r>
            <a:r>
              <a:rPr lang="es-ES" altLang="es-ES" sz="2000" spc="85" dirty="0" smtClean="0">
                <a:solidFill>
                  <a:srgbClr val="001D4D"/>
                </a:solidFill>
              </a:rPr>
              <a:t>as secciones del resto del curso van a describir en detalle aspectos relevantes relacionados con </a:t>
            </a:r>
            <a:r>
              <a:rPr lang="es-ES" altLang="es-ES" sz="2000" spc="85" dirty="0">
                <a:solidFill>
                  <a:srgbClr val="001D4D"/>
                </a:solidFill>
              </a:rPr>
              <a:t>la </a:t>
            </a:r>
            <a:r>
              <a:rPr lang="es-ES" altLang="es-ES" sz="2000" spc="85" dirty="0" smtClean="0">
                <a:solidFill>
                  <a:srgbClr val="001D4D"/>
                </a:solidFill>
              </a:rPr>
              <a:t>LGTEL, </a:t>
            </a:r>
            <a:r>
              <a:rPr lang="es-ES" altLang="es-ES" sz="2000" spc="85" dirty="0">
                <a:solidFill>
                  <a:srgbClr val="001D4D"/>
                </a:solidFill>
              </a:rPr>
              <a:t>y </a:t>
            </a:r>
            <a:r>
              <a:rPr lang="es-ES" altLang="es-ES" sz="2000" spc="85" dirty="0" smtClean="0">
                <a:solidFill>
                  <a:srgbClr val="001D4D"/>
                </a:solidFill>
              </a:rPr>
              <a:t>su relación con </a:t>
            </a:r>
            <a:r>
              <a:rPr lang="es-ES" altLang="es-ES" sz="2000" spc="85" dirty="0">
                <a:solidFill>
                  <a:srgbClr val="001D4D"/>
                </a:solidFill>
              </a:rPr>
              <a:t>las AAPP y el despliegue de </a:t>
            </a:r>
            <a:r>
              <a:rPr lang="es-ES" altLang="es-ES" sz="2000" spc="85" dirty="0" smtClean="0">
                <a:solidFill>
                  <a:srgbClr val="001D4D"/>
                </a:solidFill>
              </a:rPr>
              <a:t>las redes </a:t>
            </a:r>
            <a:r>
              <a:rPr lang="es-ES" altLang="es-ES" sz="2000" spc="85" dirty="0">
                <a:solidFill>
                  <a:srgbClr val="001D4D"/>
                </a:solidFill>
              </a:rPr>
              <a:t>públicas de comunicaciones </a:t>
            </a:r>
            <a:r>
              <a:rPr lang="es-ES" altLang="es-ES" sz="2000" spc="85" dirty="0" smtClean="0">
                <a:solidFill>
                  <a:srgbClr val="001D4D"/>
                </a:solidFill>
              </a:rPr>
              <a:t>electrónicas. A continuación se listan dichas secciones y se resume la normativa relevante que se cubrirá en cada sección:</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5" action="ppaction://hlinksldjump"/>
              </a:rPr>
              <a:t>Sección 3</a:t>
            </a:r>
            <a:r>
              <a:rPr lang="es-ES" altLang="es-ES" sz="2000" spc="85" dirty="0" smtClean="0">
                <a:solidFill>
                  <a:srgbClr val="001D4D"/>
                </a:solidFill>
              </a:rPr>
              <a:t>: </a:t>
            </a:r>
            <a:r>
              <a:rPr lang="es-ES" altLang="es-ES" sz="2000" spc="85" dirty="0">
                <a:solidFill>
                  <a:srgbClr val="001D4D"/>
                </a:solidFill>
              </a:rPr>
              <a:t>Derecho de ocupación de dominio público y privado: ubicación compartida y uso compartido (Arts. 44, 45, 46, 47 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6" action="ppaction://hlinksldjump"/>
              </a:rPr>
              <a:t>Sección 4</a:t>
            </a:r>
            <a:r>
              <a:rPr lang="es-ES" altLang="es-ES" sz="2000" spc="85" dirty="0">
                <a:solidFill>
                  <a:srgbClr val="001D4D"/>
                </a:solidFill>
              </a:rPr>
              <a:t>: Régimen de licencias respecto al despliegue de redes de telecomunicaciones (Arts. 49.9, 49.10, 49.11 </a:t>
            </a:r>
            <a:r>
              <a:rPr lang="es-ES" altLang="es-ES" sz="2000" spc="85" dirty="0" smtClean="0">
                <a:solidFill>
                  <a:srgbClr val="001D4D"/>
                </a:solidFill>
              </a:rPr>
              <a:t>LGTEL</a:t>
            </a:r>
            <a:r>
              <a:rPr lang="es-ES" altLang="es-ES" sz="2000" spc="85" dirty="0">
                <a:solidFill>
                  <a:srgbClr val="001D4D"/>
                </a:solidFill>
              </a:rPr>
              <a:t>, DA 8ª </a:t>
            </a:r>
            <a:r>
              <a:rPr lang="es-ES" altLang="es-ES" sz="2000" spc="85" dirty="0">
                <a:solidFill>
                  <a:srgbClr val="001D4D"/>
                </a:solidFill>
                <a:hlinkClick r:id="rId7"/>
              </a:rPr>
              <a:t>Ley 38/1999</a:t>
            </a:r>
            <a:r>
              <a:rPr lang="es-ES" altLang="es-ES" sz="2000" spc="85" dirty="0" smtClean="0">
                <a:solidFill>
                  <a:srgbClr val="001D4D"/>
                </a:solidFill>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8" action="ppaction://hlinksldjump"/>
              </a:rPr>
              <a:t>Sección 5</a:t>
            </a:r>
            <a:r>
              <a:rPr lang="es-ES" altLang="es-ES" sz="2000" spc="85" dirty="0">
                <a:solidFill>
                  <a:srgbClr val="001D4D"/>
                </a:solidFill>
              </a:rPr>
              <a:t>: Alineación de instrumentos de planificación territorial o urbanística con LGTEL: informe preceptivo (Art. 50.2 LGTEL). </a:t>
            </a:r>
            <a:r>
              <a:rPr lang="es-ES" altLang="es-ES" sz="2000" u="sng" spc="85" dirty="0">
                <a:solidFill>
                  <a:srgbClr val="001D4D"/>
                </a:solidFill>
              </a:rPr>
              <a:t>NOTA</a:t>
            </a:r>
            <a:r>
              <a:rPr lang="es-ES" altLang="es-ES" sz="2000" spc="85" dirty="0">
                <a:solidFill>
                  <a:srgbClr val="001D4D"/>
                </a:solidFill>
              </a:rPr>
              <a:t>: en apartado “No alineamientos más habituales con LGTEL. Disposiciones relevantes a cumplir” se describen otros artículos relevantes a cumplir de la LGTEL</a:t>
            </a:r>
            <a:r>
              <a:rPr lang="es-ES" altLang="es-ES" sz="2000" spc="85" dirty="0" smtClean="0">
                <a:solidFill>
                  <a:srgbClr val="001D4D"/>
                </a:solidFill>
              </a:rPr>
              <a:t>.</a:t>
            </a:r>
          </a:p>
        </p:txBody>
      </p:sp>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1"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46931" y="69759"/>
            <a:ext cx="7177790"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AAPP </a:t>
            </a:r>
            <a:r>
              <a:rPr lang="es-ES" sz="2032" b="1" spc="85" dirty="0">
                <a:solidFill>
                  <a:schemeClr val="accent1">
                    <a:lumMod val="75000"/>
                  </a:schemeClr>
                </a:solidFill>
                <a:cs typeface="Calibri"/>
              </a:rPr>
              <a:t>y Despliegue Redes: principales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LGTEL</a:t>
            </a: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18371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25</a:t>
            </a:fld>
            <a:endParaRPr spc="13"/>
          </a:p>
        </p:txBody>
      </p:sp>
      <p:sp>
        <p:nvSpPr>
          <p:cNvPr id="17" name="Rectangle 2"/>
          <p:cNvSpPr txBox="1">
            <a:spLocks noChangeArrowheads="1"/>
          </p:cNvSpPr>
          <p:nvPr/>
        </p:nvSpPr>
        <p:spPr bwMode="auto">
          <a:xfrm>
            <a:off x="304088" y="915188"/>
            <a:ext cx="11631835" cy="5048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 continuación se listan dichas secciones y normativa relevante que se cubrirá (cont.):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5" action="ppaction://hlinksldjump"/>
              </a:rPr>
              <a:t>Sección 6</a:t>
            </a:r>
            <a:r>
              <a:rPr lang="es-ES" altLang="es-ES" sz="2000" spc="85" dirty="0" smtClean="0">
                <a:solidFill>
                  <a:srgbClr val="001D4D"/>
                </a:solidFill>
              </a:rPr>
              <a:t>: </a:t>
            </a:r>
            <a:r>
              <a:rPr lang="es-ES" altLang="es-ES" sz="2000" spc="85" dirty="0">
                <a:solidFill>
                  <a:srgbClr val="001D4D"/>
                </a:solidFill>
              </a:rPr>
              <a:t>Otros mecanismos de colaboración entre Administración Central y resto de AAPP (Art. 50 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6" action="ppaction://hlinksldjump"/>
              </a:rPr>
              <a:t>Sección 7</a:t>
            </a:r>
            <a:r>
              <a:rPr lang="es-ES" altLang="es-ES" sz="2000" spc="85" dirty="0" smtClean="0">
                <a:solidFill>
                  <a:srgbClr val="001D4D"/>
                </a:solidFill>
              </a:rPr>
              <a:t>: </a:t>
            </a:r>
            <a:r>
              <a:rPr lang="es-ES" altLang="es-ES" sz="2000" spc="85" dirty="0">
                <a:solidFill>
                  <a:srgbClr val="001D4D"/>
                </a:solidFill>
              </a:rPr>
              <a:t>Acceso a infraestructuras susceptibles de alojar redes de telecomunicaciones. Coordinación de obras civiles (Arts. 52, </a:t>
            </a:r>
            <a:r>
              <a:rPr lang="es-ES" altLang="es-ES" sz="2000" spc="85" dirty="0" smtClean="0">
                <a:solidFill>
                  <a:srgbClr val="001D4D"/>
                </a:solidFill>
              </a:rPr>
              <a:t>53, 54 </a:t>
            </a:r>
            <a:r>
              <a:rPr lang="es-ES" altLang="es-ES" sz="2000" spc="85" dirty="0">
                <a:solidFill>
                  <a:srgbClr val="001D4D"/>
                </a:solidFill>
              </a:rPr>
              <a:t>LGTEL).</a:t>
            </a:r>
            <a:endParaRPr lang="es-ES" altLang="es-ES" sz="2000" spc="85" dirty="0" smtClean="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7" action="ppaction://hlinksldjump"/>
              </a:rPr>
              <a:t>Sección 8</a:t>
            </a:r>
            <a:r>
              <a:rPr lang="es-ES" altLang="es-ES" sz="2000" spc="85" dirty="0" smtClean="0">
                <a:solidFill>
                  <a:srgbClr val="001D4D"/>
                </a:solidFill>
              </a:rPr>
              <a:t>: </a:t>
            </a:r>
            <a:r>
              <a:rPr lang="es-ES" altLang="es-ES" sz="2000" spc="85" dirty="0">
                <a:solidFill>
                  <a:srgbClr val="001D4D"/>
                </a:solidFill>
              </a:rPr>
              <a:t>Infraestructuras comunes y redes de comunicaciones electrónicas en los edificios (Art. 55 </a:t>
            </a:r>
            <a:r>
              <a:rPr lang="es-ES" altLang="es-ES" sz="2000" spc="85" dirty="0" smtClean="0">
                <a:solidFill>
                  <a:srgbClr val="001D4D"/>
                </a:solidFill>
              </a:rPr>
              <a:t>LGTEL).</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u="sng" spc="85" dirty="0" smtClean="0">
                <a:solidFill>
                  <a:srgbClr val="001D4D"/>
                </a:solidFill>
                <a:hlinkClick r:id="rId8" action="ppaction://hlinksldjump"/>
              </a:rPr>
              <a:t>Sección 9</a:t>
            </a:r>
            <a:r>
              <a:rPr lang="es-ES" altLang="es-ES" sz="2000" spc="85" dirty="0" smtClean="0">
                <a:solidFill>
                  <a:srgbClr val="001D4D"/>
                </a:solidFill>
              </a:rPr>
              <a:t>: </a:t>
            </a:r>
            <a:r>
              <a:rPr lang="es-ES" altLang="es-ES" sz="2000" spc="85" dirty="0">
                <a:solidFill>
                  <a:srgbClr val="001D4D"/>
                </a:solidFill>
              </a:rPr>
              <a:t>Emisiones Electromagnéticas y Salud Pública (</a:t>
            </a:r>
            <a:r>
              <a:rPr lang="es-ES" altLang="es-ES" sz="2000" spc="85" dirty="0">
                <a:solidFill>
                  <a:srgbClr val="001D4D"/>
                </a:solidFill>
                <a:hlinkClick r:id="rId9"/>
              </a:rPr>
              <a:t>RD 1066/2001</a:t>
            </a:r>
            <a:r>
              <a:rPr lang="es-ES" altLang="es-ES" sz="2000" spc="85" dirty="0">
                <a:solidFill>
                  <a:srgbClr val="001D4D"/>
                </a:solidFill>
              </a:rPr>
              <a:t>, </a:t>
            </a:r>
            <a:r>
              <a:rPr lang="es-ES" altLang="es-ES" sz="2000" spc="85" dirty="0">
                <a:solidFill>
                  <a:srgbClr val="001D4D"/>
                </a:solidFill>
                <a:hlinkClick r:id="rId10"/>
              </a:rPr>
              <a:t>RD 123/2017</a:t>
            </a:r>
            <a:r>
              <a:rPr lang="es-ES" altLang="es-ES" sz="2000" spc="85" dirty="0">
                <a:solidFill>
                  <a:srgbClr val="001D4D"/>
                </a:solidFill>
              </a:rPr>
              <a:t>, </a:t>
            </a:r>
            <a:r>
              <a:rPr lang="es-ES" altLang="es-ES" sz="2000" spc="85" dirty="0">
                <a:solidFill>
                  <a:srgbClr val="001D4D"/>
                </a:solidFill>
                <a:hlinkClick r:id="rId11"/>
              </a:rPr>
              <a:t>Orden CTE/23/2002</a:t>
            </a:r>
            <a:r>
              <a:rPr lang="es-ES" altLang="es-ES" sz="2000" spc="85" dirty="0">
                <a:solidFill>
                  <a:srgbClr val="001D4D"/>
                </a:solidFill>
              </a:rPr>
              <a:t>, DA 12ª LGTEL</a:t>
            </a:r>
            <a:r>
              <a:rPr lang="es-ES" altLang="es-ES" sz="2000" spc="85" dirty="0" smtClean="0">
                <a:solidFill>
                  <a:srgbClr val="001D4D"/>
                </a:solidFill>
              </a:rPr>
              <a:t>).</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3" name="object 29"/>
          <p:cNvSpPr txBox="1"/>
          <p:nvPr/>
        </p:nvSpPr>
        <p:spPr>
          <a:xfrm>
            <a:off x="1846931" y="69759"/>
            <a:ext cx="7177790"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AAPP </a:t>
            </a:r>
            <a:r>
              <a:rPr lang="es-ES" sz="2032" b="1" spc="85" dirty="0">
                <a:solidFill>
                  <a:schemeClr val="accent1">
                    <a:lumMod val="75000"/>
                  </a:schemeClr>
                </a:solidFill>
                <a:cs typeface="Calibri"/>
              </a:rPr>
              <a:t>y Despliegue Redes: principales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LGTEL</a:t>
            </a:r>
          </a:p>
        </p:txBody>
      </p:sp>
    </p:spTree>
    <p:extLst>
      <p:ext uri="{BB962C8B-B14F-4D97-AF65-F5344CB8AC3E}">
        <p14:creationId xmlns:p14="http://schemas.microsoft.com/office/powerpoint/2010/main" val="154784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26</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136821" y="9900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Ámbito, objetivos y principios de la nueva LGTEL</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54029" y="1400641"/>
            <a:ext cx="2730712" cy="4658652"/>
          </a:xfrm>
          <a:prstGeom prst="borderCallout2">
            <a:avLst>
              <a:gd name="adj1" fmla="val 40225"/>
              <a:gd name="adj2" fmla="val 103146"/>
              <a:gd name="adj3" fmla="val 35064"/>
              <a:gd name="adj4" fmla="val 120854"/>
              <a:gd name="adj5" fmla="val 35871"/>
              <a:gd name="adj6" fmla="val 17910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Objeto y ámbito de aplicación</a:t>
            </a:r>
          </a:p>
          <a:p>
            <a:r>
              <a:rPr lang="es-ES" sz="1400" b="1" dirty="0" smtClean="0">
                <a:solidFill>
                  <a:srgbClr val="00B0F0"/>
                </a:solidFill>
              </a:rPr>
              <a:t>El objeto es la regulación de las telecomunicaciones</a:t>
            </a:r>
            <a:r>
              <a:rPr lang="es-ES" sz="1400" dirty="0" smtClean="0">
                <a:solidFill>
                  <a:schemeClr val="tx1"/>
                </a:solidFill>
              </a:rPr>
              <a:t>, que comprende la instalación y explotación de las redes y servicios de comunicaciones electrónicas, sus recursos y servicios asociados, los equipos radioeléctricos y los equipos terminales de telecomunicación, </a:t>
            </a:r>
            <a:r>
              <a:rPr lang="es-ES" sz="1400" b="1" dirty="0" smtClean="0">
                <a:solidFill>
                  <a:srgbClr val="00B0F0"/>
                </a:solidFill>
              </a:rPr>
              <a:t>de conformidad con el artículo 149.1.21.ª de la Constitución</a:t>
            </a:r>
            <a:r>
              <a:rPr lang="es-ES" sz="1400" dirty="0" smtClean="0">
                <a:solidFill>
                  <a:schemeClr val="tx1"/>
                </a:solidFill>
              </a:rPr>
              <a:t>.</a:t>
            </a:r>
          </a:p>
          <a:p>
            <a:r>
              <a:rPr lang="es-ES" sz="1400" dirty="0" smtClean="0">
                <a:solidFill>
                  <a:schemeClr val="tx1"/>
                </a:solidFill>
              </a:rPr>
              <a:t>En particular, </a:t>
            </a:r>
            <a:r>
              <a:rPr lang="es-ES" sz="1400" b="1" dirty="0" smtClean="0">
                <a:solidFill>
                  <a:srgbClr val="00B0F0"/>
                </a:solidFill>
              </a:rPr>
              <a:t>es de aplicación al dominio público radioeléctrico </a:t>
            </a:r>
            <a:r>
              <a:rPr lang="es-ES" sz="1400" dirty="0" smtClean="0">
                <a:solidFill>
                  <a:schemeClr val="tx1"/>
                </a:solidFill>
              </a:rPr>
              <a:t>utilizado por parte de todas las redes de comunicaciones electrónicas, ya sean públicas o no, y con independencia del servicio que haga uso del mismo</a:t>
            </a:r>
          </a:p>
          <a:p>
            <a:pPr algn="ctr"/>
            <a:endParaRPr lang="es-ES" sz="1400" dirty="0" smtClean="0">
              <a:solidFill>
                <a:schemeClr val="tx1"/>
              </a:solidFill>
            </a:endParaRPr>
          </a:p>
        </p:txBody>
      </p:sp>
      <p:sp>
        <p:nvSpPr>
          <p:cNvPr id="24" name="Llamada con línea 2 23"/>
          <p:cNvSpPr/>
          <p:nvPr/>
        </p:nvSpPr>
        <p:spPr>
          <a:xfrm>
            <a:off x="9229567" y="742190"/>
            <a:ext cx="2771752" cy="5461926"/>
          </a:xfrm>
          <a:prstGeom prst="borderCallout2">
            <a:avLst>
              <a:gd name="adj1" fmla="val 40769"/>
              <a:gd name="adj2" fmla="val -3733"/>
              <a:gd name="adj3" fmla="val 48485"/>
              <a:gd name="adj4" fmla="val -34423"/>
              <a:gd name="adj5" fmla="val 44400"/>
              <a:gd name="adj6" fmla="val -9696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siendo servicios básicos…</a:t>
            </a:r>
          </a:p>
          <a:p>
            <a:r>
              <a:rPr lang="es-ES" sz="1400" dirty="0" smtClean="0">
                <a:solidFill>
                  <a:schemeClr val="tx1"/>
                </a:solidFill>
              </a:rPr>
              <a:t>Las redes públicas de comunicaciones electrónicas y recursos asociados coadyuvan a la consecución de un </a:t>
            </a:r>
            <a:r>
              <a:rPr lang="es-ES" sz="1400" b="1" dirty="0" smtClean="0">
                <a:solidFill>
                  <a:srgbClr val="00B0F0"/>
                </a:solidFill>
              </a:rPr>
              <a:t>fin de interés general</a:t>
            </a:r>
            <a:r>
              <a:rPr lang="es-ES" sz="1400" dirty="0" smtClean="0">
                <a:solidFill>
                  <a:schemeClr val="tx1"/>
                </a:solidFill>
              </a:rPr>
              <a:t>, </a:t>
            </a:r>
            <a:r>
              <a:rPr lang="es-ES" sz="1400" b="1" dirty="0" smtClean="0">
                <a:solidFill>
                  <a:srgbClr val="00B0F0"/>
                </a:solidFill>
              </a:rPr>
              <a:t>constituyen equipamiento de carácter básico y su previsión en los instrumentos de planificación urbanística tiene el carácter de determinaciones estructurantes. Su instalación y despliegue constituyen obras de interés general</a:t>
            </a:r>
            <a:r>
              <a:rPr lang="es-ES" sz="1400" dirty="0" smtClean="0">
                <a:solidFill>
                  <a:schemeClr val="tx1"/>
                </a:solidFill>
              </a:rPr>
              <a:t>.</a:t>
            </a:r>
          </a:p>
          <a:p>
            <a:r>
              <a:rPr lang="es-ES" sz="1400" dirty="0" smtClean="0">
                <a:solidFill>
                  <a:schemeClr val="tx1"/>
                </a:solidFill>
              </a:rPr>
              <a:t>Por tanto, </a:t>
            </a:r>
            <a:r>
              <a:rPr lang="es-ES" sz="1400" b="1" dirty="0" smtClean="0">
                <a:solidFill>
                  <a:srgbClr val="00B0F0"/>
                </a:solidFill>
              </a:rPr>
              <a:t>las telecomunicaciones son servicios de interés general como lo pueden ser el agua, el gas y la electricidad, y como tal, deben ser contemplados en la normativa y en los instrumentos de planificación territorial o urbanística de las AAPP</a:t>
            </a:r>
            <a:r>
              <a:rPr lang="es-ES" sz="1400" dirty="0" smtClean="0">
                <a:solidFill>
                  <a:schemeClr val="tx1"/>
                </a:solidFill>
              </a:rPr>
              <a:t>, que deben permitir, impulsar y facilitar el despliegue de redes en su ámbito territorial</a:t>
            </a:r>
          </a:p>
        </p:txBody>
      </p:sp>
      <p:sp>
        <p:nvSpPr>
          <p:cNvPr id="29" name="Llamada con línea 2 28"/>
          <p:cNvSpPr/>
          <p:nvPr/>
        </p:nvSpPr>
        <p:spPr>
          <a:xfrm>
            <a:off x="3038007" y="4035315"/>
            <a:ext cx="6054560" cy="2035217"/>
          </a:xfrm>
          <a:prstGeom prst="borderCallout2">
            <a:avLst>
              <a:gd name="adj1" fmla="val -14927"/>
              <a:gd name="adj2" fmla="val 49257"/>
              <a:gd name="adj3" fmla="val -7265"/>
              <a:gd name="adj4" fmla="val 55903"/>
              <a:gd name="adj5" fmla="val -2576"/>
              <a:gd name="adj6" fmla="val 527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Las telecomunicaciones como servicios de interés general</a:t>
            </a:r>
          </a:p>
          <a:p>
            <a:pPr algn="ctr"/>
            <a:r>
              <a:rPr lang="es-ES" sz="1400" dirty="0" smtClean="0">
                <a:solidFill>
                  <a:schemeClr val="tx1"/>
                </a:solidFill>
              </a:rPr>
              <a:t> Las telecomunicaciones son </a:t>
            </a:r>
            <a:r>
              <a:rPr lang="es-ES" sz="1400" b="1" dirty="0" smtClean="0">
                <a:solidFill>
                  <a:srgbClr val="00B0F0"/>
                </a:solidFill>
              </a:rPr>
              <a:t>servicios de interés general </a:t>
            </a:r>
            <a:r>
              <a:rPr lang="es-ES" sz="1400" dirty="0" smtClean="0">
                <a:solidFill>
                  <a:schemeClr val="tx1"/>
                </a:solidFill>
              </a:rPr>
              <a:t>que </a:t>
            </a:r>
            <a:r>
              <a:rPr lang="es-ES" sz="1400" b="1" dirty="0" smtClean="0">
                <a:solidFill>
                  <a:srgbClr val="00B0F0"/>
                </a:solidFill>
              </a:rPr>
              <a:t>se prestan en régimen de libre competencia</a:t>
            </a:r>
            <a:r>
              <a:rPr lang="es-ES" sz="1400" dirty="0" smtClean="0">
                <a:solidFill>
                  <a:schemeClr val="tx1"/>
                </a:solidFill>
              </a:rPr>
              <a:t>.</a:t>
            </a:r>
          </a:p>
          <a:p>
            <a:pPr algn="ctr"/>
            <a:r>
              <a:rPr lang="es-ES" sz="1400" dirty="0" smtClean="0">
                <a:solidFill>
                  <a:schemeClr val="tx1"/>
                </a:solidFill>
              </a:rPr>
              <a:t>Se entiende por servicios de interés general, según definición de la Comisión Europea, los sujetos a obligaciones específicas de servicio público que pueden prestar tanto el Estado como el sector privado.</a:t>
            </a:r>
          </a:p>
          <a:p>
            <a:pPr algn="ctr"/>
            <a:r>
              <a:rPr lang="es-ES" sz="1400" b="1" dirty="0" smtClean="0">
                <a:solidFill>
                  <a:srgbClr val="00B0F0"/>
                </a:solidFill>
              </a:rPr>
              <a:t>Las telecomunicaciones se encuadran dentro de los servicios de interés general de carácter económico, como servicios básicos</a:t>
            </a:r>
            <a:r>
              <a:rPr lang="es-ES" sz="1400" dirty="0" smtClean="0">
                <a:solidFill>
                  <a:schemeClr val="tx1"/>
                </a:solidFill>
              </a:rPr>
              <a:t> que se prestan a cambio de una remuneración, sujetos a las normas europeas y de mercado interior</a:t>
            </a:r>
          </a:p>
        </p:txBody>
      </p:sp>
      <p:sp>
        <p:nvSpPr>
          <p:cNvPr id="9" name="CuadroTexto 8"/>
          <p:cNvSpPr txBox="1"/>
          <p:nvPr/>
        </p:nvSpPr>
        <p:spPr>
          <a:xfrm>
            <a:off x="123674" y="1710314"/>
            <a:ext cx="891591" cy="261610"/>
          </a:xfrm>
          <a:prstGeom prst="rect">
            <a:avLst/>
          </a:prstGeom>
          <a:noFill/>
          <a:ln>
            <a:noFill/>
          </a:ln>
        </p:spPr>
        <p:txBody>
          <a:bodyPr wrap="none" rtlCol="0">
            <a:spAutoFit/>
          </a:bodyPr>
          <a:lstStyle/>
          <a:p>
            <a:r>
              <a:rPr lang="es-ES" sz="1100" b="1" dirty="0" smtClean="0"/>
              <a:t>Art. 1 LGTEL</a:t>
            </a:r>
            <a:endParaRPr lang="es-ES" sz="1100" b="1" dirty="0"/>
          </a:p>
        </p:txBody>
      </p:sp>
      <p:sp>
        <p:nvSpPr>
          <p:cNvPr id="33" name="CuadroTexto 32"/>
          <p:cNvSpPr txBox="1"/>
          <p:nvPr/>
        </p:nvSpPr>
        <p:spPr>
          <a:xfrm>
            <a:off x="9180035" y="696555"/>
            <a:ext cx="1074333" cy="261610"/>
          </a:xfrm>
          <a:prstGeom prst="rect">
            <a:avLst/>
          </a:prstGeom>
          <a:noFill/>
          <a:ln>
            <a:noFill/>
          </a:ln>
        </p:spPr>
        <p:txBody>
          <a:bodyPr wrap="none" rtlCol="0">
            <a:spAutoFit/>
          </a:bodyPr>
          <a:lstStyle/>
          <a:p>
            <a:r>
              <a:rPr lang="es-ES" sz="1100" b="1" dirty="0" smtClean="0"/>
              <a:t>Art. 49.2 LGTEL</a:t>
            </a:r>
            <a:endParaRPr lang="es-ES" sz="1100" b="1" dirty="0"/>
          </a:p>
        </p:txBody>
      </p:sp>
      <p:sp>
        <p:nvSpPr>
          <p:cNvPr id="35" name="CuadroTexto 34"/>
          <p:cNvSpPr txBox="1"/>
          <p:nvPr/>
        </p:nvSpPr>
        <p:spPr>
          <a:xfrm>
            <a:off x="3038007" y="3801106"/>
            <a:ext cx="891591" cy="261610"/>
          </a:xfrm>
          <a:prstGeom prst="rect">
            <a:avLst/>
          </a:prstGeom>
          <a:noFill/>
          <a:ln>
            <a:noFill/>
          </a:ln>
        </p:spPr>
        <p:txBody>
          <a:bodyPr wrap="none" rtlCol="0">
            <a:spAutoFit/>
          </a:bodyPr>
          <a:lstStyle/>
          <a:p>
            <a:r>
              <a:rPr lang="es-ES" sz="1100" b="1" dirty="0" smtClean="0"/>
              <a:t>Art. 2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Llamada con línea 2 31"/>
          <p:cNvSpPr/>
          <p:nvPr/>
        </p:nvSpPr>
        <p:spPr>
          <a:xfrm>
            <a:off x="3143560" y="571178"/>
            <a:ext cx="5745386" cy="1706101"/>
          </a:xfrm>
          <a:prstGeom prst="borderCallout2">
            <a:avLst>
              <a:gd name="adj1" fmla="val 103896"/>
              <a:gd name="adj2" fmla="val 52057"/>
              <a:gd name="adj3" fmla="val 113767"/>
              <a:gd name="adj4" fmla="val 58316"/>
              <a:gd name="adj5" fmla="val 121705"/>
              <a:gd name="adj6" fmla="val 5495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Objetivos y principios de la ley</a:t>
            </a:r>
          </a:p>
          <a:p>
            <a:r>
              <a:rPr lang="es-ES" sz="1400" dirty="0" smtClean="0">
                <a:solidFill>
                  <a:schemeClr val="tx1"/>
                </a:solidFill>
              </a:rPr>
              <a:t>Se destacan sólo 3 de todos ellos:</a:t>
            </a:r>
          </a:p>
          <a:p>
            <a:pPr marL="342900" indent="-342900">
              <a:buFont typeface="+mj-lt"/>
              <a:buAutoNum type="arabicPeriod"/>
            </a:pPr>
            <a:r>
              <a:rPr lang="es-ES" sz="1400" dirty="0" smtClean="0">
                <a:solidFill>
                  <a:schemeClr val="tx1"/>
                </a:solidFill>
              </a:rPr>
              <a:t>Desarrollar la economía y el empleo digital, </a:t>
            </a:r>
            <a:r>
              <a:rPr lang="es-ES" sz="1400" dirty="0">
                <a:solidFill>
                  <a:schemeClr val="tx1"/>
                </a:solidFill>
              </a:rPr>
              <a:t>e impulsar </a:t>
            </a:r>
            <a:r>
              <a:rPr lang="es-ES" sz="1400" dirty="0" smtClean="0">
                <a:solidFill>
                  <a:schemeClr val="tx1"/>
                </a:solidFill>
              </a:rPr>
              <a:t>la </a:t>
            </a:r>
            <a:r>
              <a:rPr lang="es-ES" sz="1400" dirty="0">
                <a:solidFill>
                  <a:schemeClr val="tx1"/>
                </a:solidFill>
              </a:rPr>
              <a:t>cohesión social y </a:t>
            </a:r>
            <a:r>
              <a:rPr lang="es-ES" sz="1400" dirty="0" smtClean="0">
                <a:solidFill>
                  <a:schemeClr val="tx1"/>
                </a:solidFill>
              </a:rPr>
              <a:t>territorial, fomentando los </a:t>
            </a:r>
            <a:r>
              <a:rPr lang="es-ES" sz="1400" b="1" dirty="0" smtClean="0">
                <a:solidFill>
                  <a:srgbClr val="00B0F0"/>
                </a:solidFill>
              </a:rPr>
              <a:t>nuevos servicios digitales que el despliegue de nuevas redes de alta y muy alta capacidad</a:t>
            </a:r>
            <a:r>
              <a:rPr lang="es-ES" sz="1400" dirty="0">
                <a:solidFill>
                  <a:schemeClr val="tx1"/>
                </a:solidFill>
              </a:rPr>
              <a:t> </a:t>
            </a:r>
            <a:r>
              <a:rPr lang="es-ES" sz="1400" dirty="0" smtClean="0">
                <a:solidFill>
                  <a:schemeClr val="tx1"/>
                </a:solidFill>
              </a:rPr>
              <a:t>proporcionan.</a:t>
            </a:r>
          </a:p>
          <a:p>
            <a:pPr marL="342900" indent="-342900">
              <a:buFont typeface="+mj-lt"/>
              <a:buAutoNum type="arabicPeriod"/>
            </a:pPr>
            <a:r>
              <a:rPr lang="es-ES" sz="1400" dirty="0" smtClean="0">
                <a:solidFill>
                  <a:schemeClr val="tx1"/>
                </a:solidFill>
              </a:rPr>
              <a:t>Reducir el coste de despliegue de las redes de alta y muy alta capacidad.</a:t>
            </a:r>
          </a:p>
          <a:p>
            <a:pPr marL="342900" indent="-342900">
              <a:buFont typeface="+mj-lt"/>
              <a:buAutoNum type="arabicPeriod"/>
            </a:pPr>
            <a:r>
              <a:rPr lang="es-ES" sz="1400" dirty="0" smtClean="0">
                <a:solidFill>
                  <a:schemeClr val="tx1"/>
                </a:solidFill>
              </a:rPr>
              <a:t>Facilitar el despliegue de nuevas redes en el medio rural.</a:t>
            </a:r>
          </a:p>
        </p:txBody>
      </p:sp>
      <p:sp>
        <p:nvSpPr>
          <p:cNvPr id="36" name="CuadroTexto 35"/>
          <p:cNvSpPr txBox="1"/>
          <p:nvPr/>
        </p:nvSpPr>
        <p:spPr>
          <a:xfrm>
            <a:off x="3143559" y="554257"/>
            <a:ext cx="891591" cy="261610"/>
          </a:xfrm>
          <a:prstGeom prst="rect">
            <a:avLst/>
          </a:prstGeom>
          <a:noFill/>
          <a:ln>
            <a:noFill/>
          </a:ln>
        </p:spPr>
        <p:txBody>
          <a:bodyPr wrap="none" rtlCol="0">
            <a:spAutoFit/>
          </a:bodyPr>
          <a:lstStyle/>
          <a:p>
            <a:r>
              <a:rPr lang="es-ES" sz="1100" b="1" dirty="0" smtClean="0"/>
              <a:t>Art. 3 LGTEL</a:t>
            </a:r>
            <a:endParaRPr lang="es-ES" sz="1100" b="1" dirty="0"/>
          </a:p>
        </p:txBody>
      </p:sp>
      <p:sp>
        <p:nvSpPr>
          <p:cNvPr id="34" name="CuadroTexto 33"/>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8" name="Imagen 37"/>
          <p:cNvPicPr>
            <a:picLocks noChangeAspect="1"/>
          </p:cNvPicPr>
          <p:nvPr/>
        </p:nvPicPr>
        <p:blipFill>
          <a:blip r:embed="rId9"/>
          <a:stretch>
            <a:fillRect/>
          </a:stretch>
        </p:blipFill>
        <p:spPr>
          <a:xfrm>
            <a:off x="9066439" y="81430"/>
            <a:ext cx="3047805" cy="489513"/>
          </a:xfrm>
          <a:prstGeom prst="rect">
            <a:avLst/>
          </a:prstGeom>
        </p:spPr>
      </p:pic>
    </p:spTree>
    <p:extLst>
      <p:ext uri="{BB962C8B-B14F-4D97-AF65-F5344CB8AC3E}">
        <p14:creationId xmlns:p14="http://schemas.microsoft.com/office/powerpoint/2010/main" val="4030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9" grpId="0" animBg="1"/>
      <p:bldP spid="9" grpId="0"/>
      <p:bldP spid="33" grpId="0"/>
      <p:bldP spid="35" grpId="0"/>
      <p:bldP spid="32"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052927" y="2404994"/>
            <a:ext cx="7221823" cy="2157218"/>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3</a:t>
            </a:r>
            <a:r>
              <a:rPr lang="es-ES" sz="4000" b="1" spc="-13" dirty="0" smtClean="0">
                <a:solidFill>
                  <a:srgbClr val="25408F"/>
                </a:solidFill>
                <a:latin typeface="Arial"/>
                <a:cs typeface="Arial"/>
              </a:rPr>
              <a:t>. Derecho </a:t>
            </a:r>
            <a:r>
              <a:rPr lang="es-ES" sz="4000" b="1" spc="-13" dirty="0">
                <a:solidFill>
                  <a:srgbClr val="25408F"/>
                </a:solidFill>
                <a:latin typeface="Arial"/>
                <a:cs typeface="Arial"/>
              </a:rPr>
              <a:t>de ocupación de dominio público y privado: ubicación compartida y uso compartido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0220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28</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28</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3</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Derecho de ocupación de la propiedad </a:t>
            </a:r>
            <a:r>
              <a:rPr lang="es-ES" altLang="es-ES" sz="2032" b="1" spc="85" dirty="0" smtClean="0">
                <a:solidFill>
                  <a:srgbClr val="001D4D"/>
                </a:solidFill>
                <a:cs typeface="Trebuchet MS"/>
                <a:hlinkClick r:id="rId20" action="ppaction://hlinksldjump"/>
              </a:rPr>
              <a:t>privada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Derecho de ocupación del dominio </a:t>
            </a:r>
            <a:r>
              <a:rPr lang="es-ES" altLang="es-ES" sz="2032" b="1" spc="85" dirty="0" smtClean="0">
                <a:solidFill>
                  <a:srgbClr val="001D4D"/>
                </a:solidFill>
                <a:cs typeface="Trebuchet MS"/>
                <a:hlinkClick r:id="rId21" action="ppaction://hlinksldjump"/>
              </a:rPr>
              <a:t>público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Ubicación compartida y uso compartido de la propiedad pública o </a:t>
            </a:r>
            <a:r>
              <a:rPr lang="es-ES" altLang="es-ES" sz="2032" b="1" spc="85" dirty="0" smtClean="0">
                <a:solidFill>
                  <a:srgbClr val="001D4D"/>
                </a:solidFill>
                <a:cs typeface="Trebuchet MS"/>
                <a:hlinkClick r:id="rId22" action="ppaction://hlinksldjump"/>
              </a:rPr>
              <a:t>privada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Otras servidumbres y limitaciones a la </a:t>
            </a:r>
            <a:r>
              <a:rPr lang="es-ES" altLang="es-ES" sz="2032" b="1" spc="85" dirty="0" smtClean="0">
                <a:solidFill>
                  <a:srgbClr val="001D4D"/>
                </a:solidFill>
                <a:cs typeface="Trebuchet MS"/>
                <a:hlinkClick r:id="rId23" action="ppaction://hlinksldjump"/>
              </a:rPr>
              <a:t>propiedad</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Puntos relevantes a </a:t>
            </a:r>
            <a:r>
              <a:rPr lang="es-ES" altLang="es-ES" sz="2032" b="1" spc="85" dirty="0" smtClean="0">
                <a:solidFill>
                  <a:srgbClr val="001D4D"/>
                </a:solidFill>
                <a:cs typeface="Trebuchet MS"/>
                <a:hlinkClick r:id="rId24" action="ppaction://hlinksldjump"/>
              </a:rPr>
              <a:t>destacar</a:t>
            </a:r>
            <a:endParaRPr lang="es-ES" altLang="es-ES" sz="2032" b="1" spc="85" dirty="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677599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29</a:t>
            </a:fld>
            <a:endParaRPr spc="13"/>
          </a:p>
        </p:txBody>
      </p:sp>
      <p:sp>
        <p:nvSpPr>
          <p:cNvPr id="17" name="Rectangle 2"/>
          <p:cNvSpPr txBox="1">
            <a:spLocks noChangeArrowheads="1"/>
          </p:cNvSpPr>
          <p:nvPr/>
        </p:nvSpPr>
        <p:spPr bwMode="auto">
          <a:xfrm>
            <a:off x="304088" y="1109278"/>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44. Derecho de ocupación de la propiedad </a:t>
            </a:r>
            <a:r>
              <a:rPr lang="es-ES" altLang="es-ES" b="1" spc="85" dirty="0" smtClean="0">
                <a:solidFill>
                  <a:srgbClr val="001D4D"/>
                </a:solidFill>
              </a:rPr>
              <a:t>privada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tendrán </a:t>
            </a:r>
            <a:r>
              <a:rPr lang="es-ES" altLang="es-ES" u="sng" spc="85" dirty="0" smtClean="0">
                <a:solidFill>
                  <a:srgbClr val="001D4D"/>
                </a:solidFill>
              </a:rPr>
              <a:t>derecho a </a:t>
            </a:r>
            <a:r>
              <a:rPr lang="es-ES" altLang="es-ES" u="sng" spc="85" dirty="0">
                <a:solidFill>
                  <a:srgbClr val="001D4D"/>
                </a:solidFill>
              </a:rPr>
              <a:t>la ocupación de la propiedad priv</a:t>
            </a:r>
            <a:r>
              <a:rPr lang="es-ES" altLang="es-ES" u="sng" spc="85" dirty="0" smtClean="0">
                <a:solidFill>
                  <a:srgbClr val="001D4D"/>
                </a:solidFill>
              </a:rPr>
              <a:t>ada</a:t>
            </a:r>
            <a:r>
              <a:rPr lang="es-ES" altLang="es-ES" spc="85" dirty="0" smtClean="0">
                <a:solidFill>
                  <a:srgbClr val="001D4D"/>
                </a:solidFill>
              </a:rPr>
              <a:t> </a:t>
            </a:r>
            <a:r>
              <a:rPr lang="es-ES" altLang="es-ES" b="1" spc="85" dirty="0">
                <a:solidFill>
                  <a:srgbClr val="001D4D"/>
                </a:solidFill>
              </a:rPr>
              <a:t>cuando resulte estrictamente necesario </a:t>
            </a:r>
            <a:r>
              <a:rPr lang="es-ES" altLang="es-ES" spc="85" dirty="0">
                <a:solidFill>
                  <a:srgbClr val="001D4D"/>
                </a:solidFill>
              </a:rPr>
              <a:t>para la instalación, despliegue y </a:t>
            </a:r>
            <a:r>
              <a:rPr lang="es-ES" altLang="es-ES" spc="85" dirty="0" smtClean="0">
                <a:solidFill>
                  <a:srgbClr val="001D4D"/>
                </a:solidFill>
              </a:rPr>
              <a:t>explotación </a:t>
            </a:r>
            <a:r>
              <a:rPr lang="es-ES" altLang="es-ES" spc="85" dirty="0">
                <a:solidFill>
                  <a:srgbClr val="001D4D"/>
                </a:solidFill>
              </a:rPr>
              <a:t>de la red </a:t>
            </a:r>
            <a:r>
              <a:rPr lang="es-ES" altLang="es-ES" spc="85" dirty="0" smtClean="0">
                <a:solidFill>
                  <a:srgbClr val="001D4D"/>
                </a:solidFill>
              </a:rPr>
              <a:t>según se motive en el </a:t>
            </a:r>
            <a:r>
              <a:rPr lang="es-ES" altLang="es-ES" spc="85" dirty="0">
                <a:solidFill>
                  <a:srgbClr val="001D4D"/>
                </a:solidFill>
              </a:rPr>
              <a:t>proyecto técnico presentado y </a:t>
            </a:r>
            <a:r>
              <a:rPr lang="es-ES" altLang="es-ES" u="sng" spc="85" dirty="0">
                <a:solidFill>
                  <a:srgbClr val="001D4D"/>
                </a:solidFill>
              </a:rPr>
              <a:t>siempre que no existan otras alternativas técnica o económicamente </a:t>
            </a:r>
            <a:r>
              <a:rPr lang="es-ES" altLang="es-ES" u="sng" spc="85" dirty="0" smtClean="0">
                <a:solidFill>
                  <a:srgbClr val="001D4D"/>
                </a:solidFill>
              </a:rPr>
              <a:t>viables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¿Cómo?</a:t>
            </a:r>
            <a:r>
              <a:rPr lang="es-ES" altLang="es-ES" spc="85" dirty="0">
                <a:solidFill>
                  <a:srgbClr val="001D4D"/>
                </a:solidFill>
              </a:rPr>
              <a:t> </a:t>
            </a:r>
            <a:r>
              <a:rPr lang="es-ES" altLang="es-ES" spc="85" dirty="0" smtClean="0">
                <a:solidFill>
                  <a:srgbClr val="001D4D"/>
                </a:solidFill>
              </a:rPr>
              <a:t>Mediante </a:t>
            </a:r>
            <a:r>
              <a:rPr lang="es-ES" altLang="es-ES" spc="85" dirty="0">
                <a:solidFill>
                  <a:srgbClr val="001D4D"/>
                </a:solidFill>
              </a:rPr>
              <a:t>expropiación forzosa o </a:t>
            </a:r>
            <a:r>
              <a:rPr lang="es-ES" altLang="es-ES" spc="85" dirty="0" smtClean="0">
                <a:solidFill>
                  <a:srgbClr val="001D4D"/>
                </a:solidFill>
              </a:rPr>
              <a:t>la </a:t>
            </a:r>
            <a:r>
              <a:rPr lang="es-ES" altLang="es-ES" spc="85" dirty="0">
                <a:solidFill>
                  <a:srgbClr val="001D4D"/>
                </a:solidFill>
              </a:rPr>
              <a:t>declaración de servidumbre forzosa de paso. En ambos </a:t>
            </a:r>
            <a:r>
              <a:rPr lang="es-ES" altLang="es-ES" spc="85" dirty="0" smtClean="0">
                <a:solidFill>
                  <a:srgbClr val="001D4D"/>
                </a:solidFill>
              </a:rPr>
              <a:t>casos, </a:t>
            </a:r>
            <a:r>
              <a:rPr lang="es-ES" altLang="es-ES" spc="85" dirty="0">
                <a:solidFill>
                  <a:srgbClr val="001D4D"/>
                </a:solidFill>
              </a:rPr>
              <a:t>conforme a lo dispuesto en la legislación </a:t>
            </a:r>
            <a:r>
              <a:rPr lang="es-ES" altLang="es-ES" spc="85" dirty="0" smtClean="0">
                <a:solidFill>
                  <a:srgbClr val="001D4D"/>
                </a:solidFill>
              </a:rPr>
              <a:t>vigente sobre </a:t>
            </a:r>
            <a:r>
              <a:rPr lang="es-ES" altLang="es-ES" spc="85" dirty="0">
                <a:solidFill>
                  <a:srgbClr val="001D4D"/>
                </a:solidFill>
              </a:rPr>
              <a:t>expropiación forzosa. </a:t>
            </a:r>
            <a:r>
              <a:rPr lang="es-ES" altLang="es-ES" u="sng" spc="85" dirty="0">
                <a:solidFill>
                  <a:srgbClr val="001D4D"/>
                </a:solidFill>
              </a:rPr>
              <a:t>La ocupación de la propiedad privada se llevará a cabo tras la instrucción y resolución por el </a:t>
            </a:r>
            <a:r>
              <a:rPr lang="es-ES" altLang="es-ES" u="sng" spc="85" dirty="0" smtClean="0">
                <a:solidFill>
                  <a:srgbClr val="001D4D"/>
                </a:solidFill>
              </a:rPr>
              <a:t>Ministerio </a:t>
            </a:r>
            <a:r>
              <a:rPr lang="es-ES" altLang="es-ES" u="sng" spc="85" dirty="0">
                <a:solidFill>
                  <a:srgbClr val="001D4D"/>
                </a:solidFill>
              </a:rPr>
              <a:t>del oportuno </a:t>
            </a:r>
            <a:r>
              <a:rPr lang="es-ES" altLang="es-ES" u="sng" spc="85" dirty="0" smtClean="0">
                <a:solidFill>
                  <a:srgbClr val="001D4D"/>
                </a:solidFill>
              </a:rPr>
              <a:t>procedimiento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Los operadores asumirán los costes a los que hubiera lugar por esta ocupación</a:t>
            </a:r>
            <a:r>
              <a:rPr lang="es-ES" altLang="es-ES" spc="85" dirty="0" smtClean="0">
                <a:solidFill>
                  <a:srgbClr val="001D4D"/>
                </a:solidFill>
              </a:rPr>
              <a:t>.</a:t>
            </a:r>
            <a:endParaRPr lang="es-ES" altLang="es-ES" spc="85" dirty="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Con carácter previo a la aprobación del proyecto técnico, </a:t>
            </a:r>
            <a:r>
              <a:rPr lang="es-ES" altLang="es-ES" u="sng" spc="85" dirty="0">
                <a:solidFill>
                  <a:srgbClr val="001D4D"/>
                </a:solidFill>
              </a:rPr>
              <a:t>se recabará informe del órgano de la Comunidad Autónoma competente en materia de ordenación del </a:t>
            </a:r>
            <a:r>
              <a:rPr lang="es-ES" altLang="es-ES" u="sng" spc="85" dirty="0" smtClean="0">
                <a:solidFill>
                  <a:srgbClr val="001D4D"/>
                </a:solidFill>
              </a:rPr>
              <a:t>territorio</a:t>
            </a:r>
            <a:r>
              <a:rPr lang="es-ES" altLang="es-ES" spc="85" dirty="0" smtClean="0">
                <a:solidFill>
                  <a:srgbClr val="001D4D"/>
                </a:solidFill>
              </a:rPr>
              <a:t>. </a:t>
            </a:r>
            <a:r>
              <a:rPr lang="es-ES" altLang="es-ES" spc="85" dirty="0">
                <a:solidFill>
                  <a:srgbClr val="001D4D"/>
                </a:solidFill>
              </a:rPr>
              <a:t>Asimismo, </a:t>
            </a:r>
            <a:r>
              <a:rPr lang="es-ES" altLang="es-ES" u="sng" spc="85" dirty="0">
                <a:solidFill>
                  <a:srgbClr val="001D4D"/>
                </a:solidFill>
              </a:rPr>
              <a:t>se recabará informe de los Ayuntamientos afectados sobre compatibilidad del proyecto técnico con la ordenación urbanística </a:t>
            </a:r>
            <a:r>
              <a:rPr lang="es-ES" altLang="es-ES" u="sng" spc="85" dirty="0" smtClean="0">
                <a:solidFill>
                  <a:srgbClr val="001D4D"/>
                </a:solidFill>
              </a:rPr>
              <a:t>vigente</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29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83864"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 </a:t>
            </a:r>
            <a:r>
              <a:rPr lang="es-ES" sz="2032" b="1" spc="85" dirty="0">
                <a:solidFill>
                  <a:schemeClr val="accent1">
                    <a:lumMod val="75000"/>
                  </a:schemeClr>
                </a:solidFill>
                <a:cs typeface="Calibri"/>
              </a:rPr>
              <a:t>de ocupación de la propiedad privada</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44 de la LGTEL</a:t>
            </a:r>
            <a:endParaRPr lang="es-ES" sz="1200" spc="85" dirty="0">
              <a:solidFill>
                <a:srgbClr val="001D4D"/>
              </a:solidFill>
            </a:endParaRPr>
          </a:p>
        </p:txBody>
      </p:sp>
      <p:pic>
        <p:nvPicPr>
          <p:cNvPr id="26" name="Imagen 2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73556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txBox="1">
            <a:spLocks noChangeArrowheads="1"/>
          </p:cNvSpPr>
          <p:nvPr/>
        </p:nvSpPr>
        <p:spPr bwMode="auto">
          <a:xfrm>
            <a:off x="697748" y="909983"/>
            <a:ext cx="11102518" cy="52413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 action="ppaction://hlinksldjump"/>
              </a:rPr>
              <a:t>Infraestructuras </a:t>
            </a:r>
            <a:r>
              <a:rPr lang="es-ES" altLang="es-ES" sz="2032" b="1" spc="85" dirty="0">
                <a:solidFill>
                  <a:srgbClr val="001D4D"/>
                </a:solidFill>
                <a:cs typeface="Trebuchet MS"/>
                <a:hlinkClick r:id="rId2" action="ppaction://hlinksldjump"/>
              </a:rPr>
              <a:t>comunes y redes de comunicaciones electrónicas en los edificios</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Emisiones </a:t>
            </a:r>
            <a:r>
              <a:rPr lang="es-ES" altLang="es-ES" sz="2032" b="1" spc="85" dirty="0">
                <a:solidFill>
                  <a:srgbClr val="001D4D"/>
                </a:solidFill>
                <a:cs typeface="Trebuchet MS"/>
                <a:hlinkClick r:id="rId3" action="ppaction://hlinksldjump"/>
              </a:rPr>
              <a:t>radioeléctricas y Salud Pública</a:t>
            </a:r>
            <a:endParaRPr lang="es-ES" altLang="es-ES" sz="2032" b="1" spc="85" dirty="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Foro abierto</a:t>
            </a:r>
            <a:endParaRPr lang="es-ES" altLang="es-ES" sz="2032" b="1" spc="85" dirty="0" smtClean="0">
              <a:solidFill>
                <a:srgbClr val="001D4D"/>
              </a:solidFill>
              <a:cs typeface="Trebuchet MS"/>
            </a:endParaRPr>
          </a:p>
          <a:p>
            <a:pPr marL="514350" indent="-514350">
              <a:lnSpc>
                <a:spcPct val="150000"/>
              </a:lnSpc>
              <a:spcAft>
                <a:spcPts val="720"/>
              </a:spcAft>
              <a:buSzPct val="100000"/>
              <a:buFont typeface="+mj-lt"/>
              <a:buAutoNum type="arabicPeriod" startAt="7"/>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5" action="ppaction://hlinksldjump"/>
              </a:rPr>
              <a:t>ANEXOS</a:t>
            </a:r>
            <a:endParaRPr lang="es-ES" altLang="es-ES" sz="2032" b="1" spc="85" dirty="0" smtClean="0">
              <a:solidFill>
                <a:srgbClr val="001D4D"/>
              </a:solidFill>
              <a:cs typeface="Trebuchet MS"/>
              <a:hlinkClick r:id="rId6" action="ppaction://hlinksldjump"/>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7" action="ppaction://hlinksldjump"/>
              </a:rPr>
              <a:t>Anexo 1: Resumen de puntos más relevantes de la Ley 11/2022</a:t>
            </a:r>
            <a:endParaRPr lang="es-ES" altLang="es-ES" sz="2032" b="1" spc="85" dirty="0" smtClean="0">
              <a:solidFill>
                <a:srgbClr val="001D4D"/>
              </a:solidFill>
              <a:cs typeface="Trebuchet MS"/>
              <a:hlinkClick r:id="rId6" action="ppaction://hlinksldjump"/>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6" action="ppaction://hlinksldjump"/>
              </a:rPr>
              <a:t>Anexo 2: Acceso a normativa sectorial de telecomunicaciones más relevante</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8" action="ppaction://hlinksldjump"/>
              </a:rPr>
              <a:t>Anexo 3: Equivalencia de artículos entre Ley 9/2014 y Ley 11/2022</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9" action="ppaction://hlinksldjump"/>
              </a:rPr>
              <a:t>Anexo 4: Suministro de redes y servicios de telecomunicaciones por parte de las AAPP</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10" action="ppaction://hlinksldjump"/>
              </a:rPr>
              <a:t>Anexo 5: Servicio Universal</a:t>
            </a:r>
            <a:endParaRPr lang="es-ES" altLang="es-ES" sz="2032" b="1" spc="85" dirty="0" smtClean="0">
              <a:solidFill>
                <a:srgbClr val="001D4D"/>
              </a:solidFill>
              <a:cs typeface="Trebuchet MS"/>
            </a:endParaRPr>
          </a:p>
          <a:p>
            <a:pPr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11" action="ppaction://hlinksldjump"/>
              </a:rPr>
              <a:t>Anexo 6: Ayudas europeas al despliegue UNICO. Oportunidad única</a:t>
            </a:r>
            <a:endParaRPr lang="es-ES" altLang="es-ES" sz="2032" b="1" spc="85" dirty="0" smtClean="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12" cstate="print"/>
            <a:stretch>
              <a:fillRect/>
            </a:stretch>
          </p:blipFill>
          <p:spPr>
            <a:xfrm>
              <a:off x="1971624" y="7478910"/>
              <a:ext cx="979881" cy="468165"/>
            </a:xfrm>
            <a:prstGeom prst="rect">
              <a:avLst/>
            </a:prstGeom>
          </p:spPr>
        </p:pic>
        <p:pic>
          <p:nvPicPr>
            <p:cNvPr id="5" name="object 5"/>
            <p:cNvPicPr/>
            <p:nvPr/>
          </p:nvPicPr>
          <p:blipFill>
            <a:blip r:embed="rId13" cstate="print"/>
            <a:stretch>
              <a:fillRect/>
            </a:stretch>
          </p:blipFill>
          <p:spPr>
            <a:xfrm>
              <a:off x="3033238" y="7546685"/>
              <a:ext cx="201100" cy="200912"/>
            </a:xfrm>
            <a:prstGeom prst="rect">
              <a:avLst/>
            </a:prstGeom>
          </p:spPr>
        </p:pic>
        <p:pic>
          <p:nvPicPr>
            <p:cNvPr id="6" name="object 6"/>
            <p:cNvPicPr/>
            <p:nvPr/>
          </p:nvPicPr>
          <p:blipFill>
            <a:blip r:embed="rId1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a:t>
            </a:fld>
            <a:endParaRPr lang="es-ES" sz="1100" spc="13" dirty="0"/>
          </a:p>
        </p:txBody>
      </p:sp>
      <p:pic>
        <p:nvPicPr>
          <p:cNvPr id="17" name="Imagen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0" name="Imagen 19"/>
          <p:cNvPicPr>
            <a:picLocks noChangeAspect="1"/>
          </p:cNvPicPr>
          <p:nvPr/>
        </p:nvPicPr>
        <p:blipFill>
          <a:blip r:embed="rId18"/>
          <a:stretch>
            <a:fillRect/>
          </a:stretch>
        </p:blipFill>
        <p:spPr>
          <a:xfrm>
            <a:off x="8824324" y="105357"/>
            <a:ext cx="3251426" cy="522217"/>
          </a:xfrm>
          <a:prstGeom prst="rect">
            <a:avLst/>
          </a:prstGeom>
        </p:spPr>
      </p:pic>
      <p:sp>
        <p:nvSpPr>
          <p:cNvPr id="25" name="object 29"/>
          <p:cNvSpPr txBox="1"/>
          <p:nvPr/>
        </p:nvSpPr>
        <p:spPr>
          <a:xfrm>
            <a:off x="4355434" y="228736"/>
            <a:ext cx="3837743" cy="649108"/>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latin typeface="Calibri"/>
                <a:cs typeface="Calibri"/>
              </a:rPr>
              <a:t>ÍNDICE DEL CURSO</a:t>
            </a:r>
            <a:endParaRPr lang="es-ES" sz="2032" b="1" spc="85" dirty="0">
              <a:solidFill>
                <a:schemeClr val="accent1">
                  <a:lumMod val="75000"/>
                </a:schemeClr>
              </a:solidFill>
              <a:latin typeface="Calibri"/>
              <a:cs typeface="Calibri"/>
            </a:endParaRPr>
          </a:p>
          <a:p>
            <a:pPr marL="10752">
              <a:spcBef>
                <a:spcPts val="85"/>
              </a:spcBef>
            </a:pPr>
            <a:endParaRPr sz="2032" spc="85"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953113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30</a:t>
            </a:fld>
            <a:endParaRPr spc="13"/>
          </a:p>
        </p:txBody>
      </p:sp>
      <p:sp>
        <p:nvSpPr>
          <p:cNvPr id="17" name="Rectangle 2"/>
          <p:cNvSpPr txBox="1">
            <a:spLocks noChangeArrowheads="1"/>
          </p:cNvSpPr>
          <p:nvPr/>
        </p:nvSpPr>
        <p:spPr bwMode="auto">
          <a:xfrm>
            <a:off x="304088" y="112417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45. Derecho de ocupación del dominio público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tendrán </a:t>
            </a:r>
            <a:r>
              <a:rPr lang="es-ES" altLang="es-ES" u="sng" spc="85" dirty="0" smtClean="0">
                <a:solidFill>
                  <a:srgbClr val="001D4D"/>
                </a:solidFill>
              </a:rPr>
              <a:t>derecho a </a:t>
            </a:r>
            <a:r>
              <a:rPr lang="es-ES" altLang="es-ES" u="sng" spc="85" dirty="0">
                <a:solidFill>
                  <a:srgbClr val="001D4D"/>
                </a:solidFill>
              </a:rPr>
              <a:t>la ocupación del dominio </a:t>
            </a:r>
            <a:r>
              <a:rPr lang="es-ES" altLang="es-ES" u="sng" spc="85" dirty="0" smtClean="0">
                <a:solidFill>
                  <a:srgbClr val="001D4D"/>
                </a:solidFill>
              </a:rPr>
              <a:t>público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titulares del dominio público garantizarán el acceso de </a:t>
            </a:r>
            <a:r>
              <a:rPr lang="es-ES" altLang="es-ES" b="1" u="sng" spc="85" dirty="0">
                <a:solidFill>
                  <a:srgbClr val="001D4D"/>
                </a:solidFill>
              </a:rPr>
              <a:t>todos</a:t>
            </a:r>
            <a:r>
              <a:rPr lang="es-ES" altLang="es-ES" u="sng" spc="85" dirty="0">
                <a:solidFill>
                  <a:srgbClr val="001D4D"/>
                </a:solidFill>
              </a:rPr>
              <a:t> los operadores</a:t>
            </a:r>
            <a:r>
              <a:rPr lang="es-ES" altLang="es-ES" spc="85" dirty="0">
                <a:solidFill>
                  <a:srgbClr val="001D4D"/>
                </a:solidFill>
              </a:rPr>
              <a:t> a dicho dominio en condiciones neutrales, objetivas, transparentes, equitativas y no discriminatorias, </a:t>
            </a:r>
            <a:r>
              <a:rPr lang="es-ES" altLang="es-ES" u="sng" spc="85" dirty="0">
                <a:solidFill>
                  <a:srgbClr val="001D4D"/>
                </a:solidFill>
              </a:rPr>
              <a:t>sin que en ningún caso pueda establecerse derecho preferente o exclusivo alguno</a:t>
            </a:r>
            <a:r>
              <a:rPr lang="es-ES" altLang="es-ES" spc="85" dirty="0">
                <a:solidFill>
                  <a:srgbClr val="001D4D"/>
                </a:solidFill>
              </a:rPr>
              <a:t> de acceso u ocupación de dicho dominio público en beneficio de un operador </a:t>
            </a:r>
            <a:r>
              <a:rPr lang="es-ES" altLang="es-ES" spc="85" dirty="0" smtClean="0">
                <a:solidFill>
                  <a:srgbClr val="001D4D"/>
                </a:solidFill>
              </a:rPr>
              <a:t>determinado </a:t>
            </a:r>
            <a:r>
              <a:rPr lang="es-ES" altLang="es-ES" spc="85" dirty="0">
                <a:solidFill>
                  <a:srgbClr val="001D4D"/>
                </a:solidFill>
              </a:rPr>
              <a:t>o de una red concreta de comunicaciones electrónicas. En particular</a:t>
            </a:r>
            <a:r>
              <a:rPr lang="es-ES" altLang="es-ES" spc="85" dirty="0" smtClean="0">
                <a:solidFill>
                  <a:srgbClr val="001D4D"/>
                </a:solidFill>
              </a:rPr>
              <a:t>, </a:t>
            </a:r>
            <a:r>
              <a:rPr lang="es-ES" altLang="es-ES" b="1" u="sng" spc="85" dirty="0" smtClean="0">
                <a:solidFill>
                  <a:srgbClr val="001D4D"/>
                </a:solidFill>
              </a:rPr>
              <a:t>la ocupación o el derecho de uso de dominio público para la instalación o explotación de una red no podrá ser otorgado o asignado mediante procedimientos de licitación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Se podrán celebrar acuerdos o convenios entre los operadores y los titulares o gestores del dominio público </a:t>
            </a:r>
            <a:r>
              <a:rPr lang="es-ES" altLang="es-ES" spc="85" dirty="0">
                <a:solidFill>
                  <a:srgbClr val="001D4D"/>
                </a:solidFill>
              </a:rPr>
              <a:t>para facilitar el despliegue simultáneo de otros servicios, que deberán ser gratuitos para las Administraciones y los ciudadanos. </a:t>
            </a:r>
            <a:r>
              <a:rPr lang="es-ES" altLang="es-ES" spc="85" dirty="0" smtClean="0">
                <a:solidFill>
                  <a:srgbClr val="001D4D"/>
                </a:solidFill>
              </a:rPr>
              <a:t>La </a:t>
            </a:r>
            <a:r>
              <a:rPr lang="es-ES" altLang="es-ES" spc="85" dirty="0">
                <a:solidFill>
                  <a:srgbClr val="001D4D"/>
                </a:solidFill>
              </a:rPr>
              <a:t>propuesta de acuerdo o convenio </a:t>
            </a:r>
            <a:r>
              <a:rPr lang="es-ES" altLang="es-ES" spc="85" dirty="0" smtClean="0">
                <a:solidFill>
                  <a:srgbClr val="001D4D"/>
                </a:solidFill>
              </a:rPr>
              <a:t>deberá </a:t>
            </a:r>
            <a:r>
              <a:rPr lang="es-ES" altLang="es-ES" spc="85" dirty="0">
                <a:solidFill>
                  <a:srgbClr val="001D4D"/>
                </a:solidFill>
              </a:rPr>
              <a:t>incluir un plan de despliegue e instalación con el contenido previsto en el artículo 49.9 de </a:t>
            </a:r>
            <a:r>
              <a:rPr lang="es-ES" altLang="es-ES" spc="85" dirty="0" smtClean="0">
                <a:solidFill>
                  <a:srgbClr val="001D4D"/>
                </a:solidFill>
              </a:rPr>
              <a:t>la LGTEL. </a:t>
            </a:r>
            <a:r>
              <a:rPr lang="es-ES" altLang="es-ES" u="sng" spc="85" dirty="0" smtClean="0">
                <a:solidFill>
                  <a:srgbClr val="001D4D"/>
                </a:solidFill>
              </a:rPr>
              <a:t>Silencio positivo a los 3 meses de su presentación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83864" y="12840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Derecho </a:t>
            </a:r>
            <a:r>
              <a:rPr lang="es-ES" sz="2032" b="1" spc="85" dirty="0">
                <a:solidFill>
                  <a:schemeClr val="accent1">
                    <a:lumMod val="75000"/>
                  </a:schemeClr>
                </a:solidFill>
                <a:cs typeface="Calibri"/>
              </a:rPr>
              <a:t>de ocupación del dominio público</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45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78931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31</a:t>
            </a:fld>
            <a:endParaRPr spc="13"/>
          </a:p>
        </p:txBody>
      </p:sp>
      <p:sp>
        <p:nvSpPr>
          <p:cNvPr id="17" name="Rectangle 2"/>
          <p:cNvSpPr txBox="1">
            <a:spLocks noChangeArrowheads="1"/>
          </p:cNvSpPr>
          <p:nvPr/>
        </p:nvSpPr>
        <p:spPr bwMode="auto">
          <a:xfrm>
            <a:off x="304088" y="1153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Se regula en el </a:t>
            </a:r>
            <a:r>
              <a:rPr lang="es-ES" altLang="es-ES" b="1" spc="85" dirty="0">
                <a:solidFill>
                  <a:srgbClr val="001D4D"/>
                </a:solidFill>
              </a:rPr>
              <a:t>Artículo 46. Ubicación compartida y uso compartido de la propiedad pública o privada </a:t>
            </a:r>
            <a:r>
              <a:rPr lang="es-ES" altLang="es-ES"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Los operadores </a:t>
            </a:r>
            <a:r>
              <a:rPr lang="es-ES" altLang="es-ES" u="sng" spc="85" dirty="0" smtClean="0">
                <a:solidFill>
                  <a:srgbClr val="001D4D"/>
                </a:solidFill>
              </a:rPr>
              <a:t>podrán </a:t>
            </a:r>
            <a:r>
              <a:rPr lang="es-ES" altLang="es-ES" u="sng" spc="85" dirty="0">
                <a:solidFill>
                  <a:srgbClr val="001D4D"/>
                </a:solidFill>
              </a:rPr>
              <a:t>celebrar de manera voluntaria acuerdos entre sí</a:t>
            </a:r>
            <a:r>
              <a:rPr lang="es-ES" altLang="es-ES" spc="85" dirty="0">
                <a:solidFill>
                  <a:srgbClr val="001D4D"/>
                </a:solidFill>
              </a:rPr>
              <a:t> para determinar las condiciones para la ubicación o el uso compartido de sus elementos de red y recursos asociados, así como la utilización compartida del dominio público o la propiedad </a:t>
            </a:r>
            <a:r>
              <a:rPr lang="es-ES" altLang="es-ES" spc="85" dirty="0" smtClean="0">
                <a:solidFill>
                  <a:srgbClr val="001D4D"/>
                </a:solidFill>
              </a:rPr>
              <a:t>privada.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Las </a:t>
            </a:r>
            <a:r>
              <a:rPr lang="es-ES" altLang="es-ES" u="sng" spc="85" dirty="0" smtClean="0">
                <a:solidFill>
                  <a:srgbClr val="001D4D"/>
                </a:solidFill>
              </a:rPr>
              <a:t>AAPP fomentarán </a:t>
            </a:r>
            <a:r>
              <a:rPr lang="es-ES" altLang="es-ES" u="sng" spc="85" dirty="0">
                <a:solidFill>
                  <a:srgbClr val="001D4D"/>
                </a:solidFill>
              </a:rPr>
              <a:t>la celebración de acuerdos voluntarios entre operadores</a:t>
            </a:r>
            <a:r>
              <a:rPr lang="es-ES" altLang="es-ES" spc="85" dirty="0">
                <a:solidFill>
                  <a:srgbClr val="001D4D"/>
                </a:solidFill>
              </a:rPr>
              <a:t> para la ubicación compartida y el uso </a:t>
            </a:r>
            <a:r>
              <a:rPr lang="es-ES" altLang="es-ES" spc="85" dirty="0" smtClean="0">
                <a:solidFill>
                  <a:srgbClr val="001D4D"/>
                </a:solidFill>
              </a:rPr>
              <a:t>compartido, </a:t>
            </a:r>
            <a:r>
              <a:rPr lang="es-ES" altLang="es-ES" spc="85" dirty="0">
                <a:solidFill>
                  <a:srgbClr val="001D4D"/>
                </a:solidFill>
              </a:rPr>
              <a:t>así como la utilización compartida del dominio público o la propiedad </a:t>
            </a:r>
            <a:r>
              <a:rPr lang="es-ES" altLang="es-ES" spc="85" dirty="0" smtClean="0">
                <a:solidFill>
                  <a:srgbClr val="001D4D"/>
                </a:solidFill>
              </a:rPr>
              <a:t>privada.</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ubicación compartida de elementos de red y recursos asociados y la utilización compartida del dominio público o la propiedad privada también </a:t>
            </a:r>
            <a:r>
              <a:rPr lang="es-ES" altLang="es-ES" u="sng" spc="85" dirty="0">
                <a:solidFill>
                  <a:srgbClr val="001D4D"/>
                </a:solidFill>
              </a:rPr>
              <a:t>podrá ser impuesta de manera obligatoria a los </a:t>
            </a:r>
            <a:r>
              <a:rPr lang="es-ES" altLang="es-ES" u="sng" spc="85" dirty="0" smtClean="0">
                <a:solidFill>
                  <a:srgbClr val="001D4D"/>
                </a:solidFill>
              </a:rPr>
              <a:t>operadores mediante procedimiento instruido por parte del Ministerio</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Las AAPP podrán instar de </a:t>
            </a:r>
            <a:r>
              <a:rPr lang="es-ES" altLang="es-ES" spc="85" dirty="0">
                <a:solidFill>
                  <a:srgbClr val="001D4D"/>
                </a:solidFill>
              </a:rPr>
              <a:t>manera motivada al </a:t>
            </a:r>
            <a:r>
              <a:rPr lang="es-ES" altLang="es-ES" spc="85" dirty="0" smtClean="0">
                <a:solidFill>
                  <a:srgbClr val="001D4D"/>
                </a:solidFill>
              </a:rPr>
              <a:t>Ministerio </a:t>
            </a:r>
            <a:r>
              <a:rPr lang="es-ES" altLang="es-ES" spc="85" dirty="0">
                <a:solidFill>
                  <a:srgbClr val="001D4D"/>
                </a:solidFill>
              </a:rPr>
              <a:t>el inicio del </a:t>
            </a:r>
            <a:r>
              <a:rPr lang="es-ES" altLang="es-ES" spc="85" dirty="0" smtClean="0">
                <a:solidFill>
                  <a:srgbClr val="001D4D"/>
                </a:solidFill>
              </a:rPr>
              <a:t>procedimiento de imposición.</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1440" y="92868"/>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Ubicación </a:t>
            </a:r>
            <a:r>
              <a:rPr lang="es-ES" sz="2032" b="1" spc="85" dirty="0">
                <a:solidFill>
                  <a:schemeClr val="accent1">
                    <a:lumMod val="75000"/>
                  </a:schemeClr>
                </a:solidFill>
                <a:cs typeface="Calibri"/>
              </a:rPr>
              <a:t>compartida y uso compartido de la propiedad pública o privada</a:t>
            </a:r>
          </a:p>
        </p:txBody>
      </p:sp>
      <p:sp>
        <p:nvSpPr>
          <p:cNvPr id="24" name="CuadroTexto 23"/>
          <p:cNvSpPr txBox="1"/>
          <p:nvPr/>
        </p:nvSpPr>
        <p:spPr>
          <a:xfrm>
            <a:off x="48126" y="5935167"/>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46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627538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32</a:t>
            </a:fld>
            <a:endParaRPr spc="13"/>
          </a:p>
        </p:txBody>
      </p:sp>
      <p:sp>
        <p:nvSpPr>
          <p:cNvPr id="17" name="Rectangle 2"/>
          <p:cNvSpPr txBox="1">
            <a:spLocks noChangeArrowheads="1"/>
          </p:cNvSpPr>
          <p:nvPr/>
        </p:nvSpPr>
        <p:spPr bwMode="auto">
          <a:xfrm>
            <a:off x="304088" y="1153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rPr>
              <a:t>Se regula en el </a:t>
            </a:r>
            <a:r>
              <a:rPr lang="es-ES" altLang="es-ES" sz="1700" b="1" spc="85" dirty="0">
                <a:solidFill>
                  <a:srgbClr val="001D4D"/>
                </a:solidFill>
              </a:rPr>
              <a:t>Artículo 47. Otras servidumbres y limitaciones a la propiedad </a:t>
            </a:r>
            <a:r>
              <a:rPr lang="es-ES" altLang="es-ES" sz="1700" spc="85" dirty="0" smtClean="0">
                <a:solidFill>
                  <a:srgbClr val="001D4D"/>
                </a:solidFill>
              </a:rPr>
              <a:t>de la LGTEL.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rPr>
              <a:t>El </a:t>
            </a:r>
            <a:r>
              <a:rPr lang="es-ES" altLang="es-ES" sz="1700" u="sng" spc="85" dirty="0" smtClean="0">
                <a:solidFill>
                  <a:srgbClr val="001D4D"/>
                </a:solidFill>
              </a:rPr>
              <a:t>Ministerio podrá </a:t>
            </a:r>
            <a:r>
              <a:rPr lang="es-ES" altLang="es-ES" sz="1700" u="sng" spc="85" dirty="0">
                <a:solidFill>
                  <a:srgbClr val="001D4D"/>
                </a:solidFill>
              </a:rPr>
              <a:t>establecer las limitaciones a la propiedad y a la intensidad de campo eléctrico y las servidumbres que resulten necesarias para la protección radioeléctrica</a:t>
            </a:r>
            <a:r>
              <a:rPr lang="es-ES" altLang="es-ES" sz="1700" spc="85" dirty="0">
                <a:solidFill>
                  <a:srgbClr val="001D4D"/>
                </a:solidFill>
              </a:rPr>
              <a:t> de determinadas instalaciones o para asegurar el adecuado funcionamiento de estaciones o instalaciones radioeléctricas </a:t>
            </a:r>
            <a:r>
              <a:rPr lang="es-ES" altLang="es-ES" sz="1700" u="sng" spc="85" dirty="0">
                <a:solidFill>
                  <a:srgbClr val="001D4D"/>
                </a:solidFill>
              </a:rPr>
              <a:t>utilizadas para la prestación de servicios públicos</a:t>
            </a:r>
            <a:r>
              <a:rPr lang="es-ES" altLang="es-ES" sz="1700" spc="85" dirty="0">
                <a:solidFill>
                  <a:srgbClr val="001D4D"/>
                </a:solidFill>
              </a:rPr>
              <a:t>, por motivos de seguridad pública o cuando así sea necesario en virtud de acuerdos internacionales, </a:t>
            </a:r>
            <a:r>
              <a:rPr lang="es-ES" altLang="es-ES" sz="1700" u="sng" spc="85" dirty="0">
                <a:solidFill>
                  <a:srgbClr val="001D4D"/>
                </a:solidFill>
              </a:rPr>
              <a:t>en los términos de la disposición adicional segunda</a:t>
            </a:r>
            <a:r>
              <a:rPr lang="es-ES" altLang="es-ES" sz="1700" spc="85" dirty="0">
                <a:solidFill>
                  <a:srgbClr val="001D4D"/>
                </a:solidFill>
              </a:rPr>
              <a:t> y las </a:t>
            </a:r>
            <a:r>
              <a:rPr lang="es-ES" altLang="es-ES" sz="1700" spc="85" dirty="0" smtClean="0">
                <a:solidFill>
                  <a:srgbClr val="001D4D"/>
                </a:solidFill>
              </a:rPr>
              <a:t>normativa </a:t>
            </a:r>
            <a:r>
              <a:rPr lang="es-ES" altLang="es-ES" sz="1700" spc="85" dirty="0">
                <a:solidFill>
                  <a:srgbClr val="001D4D"/>
                </a:solidFill>
              </a:rPr>
              <a:t>de </a:t>
            </a:r>
            <a:r>
              <a:rPr lang="es-ES" altLang="es-ES" sz="1700" spc="85" dirty="0" smtClean="0">
                <a:solidFill>
                  <a:srgbClr val="001D4D"/>
                </a:solidFill>
              </a:rPr>
              <a:t>desarrollo.</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a:solidFill>
                  <a:srgbClr val="001D4D"/>
                </a:solidFill>
              </a:rPr>
              <a:t>Disposición adicional segunda. Limitaciones y servidumbres</a:t>
            </a:r>
            <a:r>
              <a:rPr lang="es-ES" altLang="es-ES" sz="1700" spc="85" dirty="0" smtClean="0">
                <a:solidFill>
                  <a:srgbClr val="001D4D"/>
                </a:solidFill>
              </a:rPr>
              <a:t>. </a:t>
            </a:r>
            <a:r>
              <a:rPr lang="es-ES" altLang="es-ES" sz="1700" spc="85" dirty="0">
                <a:solidFill>
                  <a:srgbClr val="001D4D"/>
                </a:solidFill>
              </a:rPr>
              <a:t>A </a:t>
            </a:r>
            <a:r>
              <a:rPr lang="es-ES" altLang="es-ES" sz="1700" spc="85" dirty="0" smtClean="0">
                <a:solidFill>
                  <a:srgbClr val="001D4D"/>
                </a:solidFill>
              </a:rPr>
              <a:t>destacar: «</a:t>
            </a:r>
            <a:r>
              <a:rPr lang="es-ES" altLang="es-ES" sz="1500" spc="85" dirty="0" smtClean="0">
                <a:solidFill>
                  <a:srgbClr val="001D4D"/>
                </a:solidFill>
              </a:rPr>
              <a:t>Las </a:t>
            </a:r>
            <a:r>
              <a:rPr lang="es-ES" altLang="es-ES" sz="1500" spc="85" dirty="0">
                <a:solidFill>
                  <a:srgbClr val="001D4D"/>
                </a:solidFill>
              </a:rPr>
              <a:t>limitaciones a la propiedad y las servidumbres a las que hace referencia el artículo 47.1 podrán afectar:</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a) a la </a:t>
            </a:r>
            <a:r>
              <a:rPr lang="es-ES" altLang="es-ES" sz="1500" u="sng" spc="85" dirty="0">
                <a:solidFill>
                  <a:srgbClr val="001D4D"/>
                </a:solidFill>
              </a:rPr>
              <a:t>altura máxima de los edificios</a:t>
            </a:r>
            <a:r>
              <a:rPr lang="es-ES" altLang="es-ES" sz="15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b) a la </a:t>
            </a:r>
            <a:r>
              <a:rPr lang="es-ES" altLang="es-ES" sz="1500" u="sng" spc="85" dirty="0">
                <a:solidFill>
                  <a:srgbClr val="001D4D"/>
                </a:solidFill>
              </a:rPr>
              <a:t>distancia mínima a la que podrán ubicarse industrias que produzcan emisiones radioeléctricas e instalaciones eléctricas de alta tensión y líneas férreas electrificadas no soterradas</a:t>
            </a:r>
            <a:r>
              <a:rPr lang="es-ES" altLang="es-ES" sz="1500" spc="85" dirty="0">
                <a:solidFill>
                  <a:srgbClr val="001D4D"/>
                </a:solidFill>
              </a:rPr>
              <a:t>;</a:t>
            </a:r>
          </a:p>
          <a:p>
            <a:pPr marL="742950" lvl="1"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c) a la </a:t>
            </a:r>
            <a:r>
              <a:rPr lang="es-ES" altLang="es-ES" sz="1500" u="sng" spc="85" dirty="0">
                <a:solidFill>
                  <a:srgbClr val="001D4D"/>
                </a:solidFill>
              </a:rPr>
              <a:t>distancia mínima a la que podrán instalarse transmisores radioeléctricos</a:t>
            </a:r>
            <a:r>
              <a:rPr lang="es-ES" altLang="es-ES" sz="1500" spc="85" dirty="0" smtClean="0">
                <a:solidFill>
                  <a:srgbClr val="001D4D"/>
                </a:solidFill>
              </a:rPr>
              <a:t>.</a:t>
            </a:r>
            <a:r>
              <a:rPr lang="es-ES" altLang="es-ES" sz="1600"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34022" y="141217"/>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a:t>
            </a:r>
            <a:r>
              <a:rPr lang="es-ES" sz="2032" b="1" spc="85" dirty="0">
                <a:solidFill>
                  <a:schemeClr val="accent1">
                    <a:lumMod val="75000"/>
                  </a:schemeClr>
                </a:solidFill>
                <a:cs typeface="Calibri"/>
              </a:rPr>
              <a:t>servidumbres y limitaciones a la propiedad</a:t>
            </a:r>
          </a:p>
        </p:txBody>
      </p:sp>
      <p:sp>
        <p:nvSpPr>
          <p:cNvPr id="24" name="CuadroTexto 23"/>
          <p:cNvSpPr txBox="1"/>
          <p:nvPr/>
        </p:nvSpPr>
        <p:spPr>
          <a:xfrm>
            <a:off x="48126" y="5953273"/>
            <a:ext cx="540731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47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17720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33</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2019605" y="37232"/>
            <a:ext cx="6955746" cy="636284"/>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Derecho de ocupación de dominio público y privado: ubicación compartida y uso compartido</a:t>
            </a: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65013" y="1541583"/>
            <a:ext cx="2730712" cy="3568147"/>
          </a:xfrm>
          <a:prstGeom prst="borderCallout2">
            <a:avLst>
              <a:gd name="adj1" fmla="val 46341"/>
              <a:gd name="adj2" fmla="val 101978"/>
              <a:gd name="adj3" fmla="val 41886"/>
              <a:gd name="adj4" fmla="val 126695"/>
              <a:gd name="adj5" fmla="val 43869"/>
              <a:gd name="adj6" fmla="val 17755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 la propiedad privada</a:t>
            </a:r>
          </a:p>
          <a:p>
            <a:pPr algn="ctr"/>
            <a:r>
              <a:rPr lang="es-ES" sz="1400" dirty="0" smtClean="0">
                <a:solidFill>
                  <a:schemeClr val="tx1"/>
                </a:solidFill>
              </a:rPr>
              <a:t>Los operadores tienen derecho a la ocupación de la propiedad privada </a:t>
            </a:r>
            <a:r>
              <a:rPr lang="es-ES" sz="1400" b="1" dirty="0" smtClean="0">
                <a:solidFill>
                  <a:srgbClr val="00B0F0"/>
                </a:solidFill>
              </a:rPr>
              <a:t>cuando resulte estrictamente necesario y siempre que no existan otras alternativas técnica o económicamente viables</a:t>
            </a:r>
            <a:r>
              <a:rPr lang="es-ES" sz="1400" dirty="0" smtClean="0">
                <a:solidFill>
                  <a:schemeClr val="tx1"/>
                </a:solidFill>
              </a:rPr>
              <a:t>.</a:t>
            </a:r>
          </a:p>
          <a:p>
            <a:pPr algn="ctr"/>
            <a:r>
              <a:rPr lang="es-ES" sz="1400" dirty="0" smtClean="0">
                <a:solidFill>
                  <a:schemeClr val="tx1"/>
                </a:solidFill>
              </a:rPr>
              <a:t>La ocupación de la propiedad privada se llevará a cabo tras la instrucción y resolución por el Ministerio del oportuno </a:t>
            </a:r>
            <a:r>
              <a:rPr lang="es-ES" sz="1400" b="1" dirty="0" smtClean="0">
                <a:solidFill>
                  <a:srgbClr val="00B0F0"/>
                </a:solidFill>
              </a:rPr>
              <a:t>procedimiento de expropiación forzosa</a:t>
            </a:r>
            <a:r>
              <a:rPr lang="es-ES" sz="1400" dirty="0" smtClean="0">
                <a:solidFill>
                  <a:schemeClr val="tx1"/>
                </a:solidFill>
              </a:rPr>
              <a:t>.</a:t>
            </a:r>
          </a:p>
        </p:txBody>
      </p:sp>
      <p:sp>
        <p:nvSpPr>
          <p:cNvPr id="24" name="Llamada con línea 2 23"/>
          <p:cNvSpPr/>
          <p:nvPr/>
        </p:nvSpPr>
        <p:spPr>
          <a:xfrm>
            <a:off x="9303998" y="930534"/>
            <a:ext cx="2730712" cy="4997577"/>
          </a:xfrm>
          <a:prstGeom prst="borderCallout2">
            <a:avLst>
              <a:gd name="adj1" fmla="val 43494"/>
              <a:gd name="adj2" fmla="val -2199"/>
              <a:gd name="adj3" fmla="val 48485"/>
              <a:gd name="adj4" fmla="val -34423"/>
              <a:gd name="adj5" fmla="val 44789"/>
              <a:gd name="adj6" fmla="val -10041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Derecho de ocupación del dominio público</a:t>
            </a:r>
          </a:p>
          <a:p>
            <a:pPr algn="ctr"/>
            <a:r>
              <a:rPr lang="es-ES" sz="1400" dirty="0" smtClean="0">
                <a:solidFill>
                  <a:schemeClr val="tx1"/>
                </a:solidFill>
              </a:rPr>
              <a:t>Los operadores </a:t>
            </a:r>
            <a:r>
              <a:rPr lang="es-ES" sz="1400" b="1" dirty="0" smtClean="0">
                <a:solidFill>
                  <a:srgbClr val="00B0F0"/>
                </a:solidFill>
              </a:rPr>
              <a:t>tienen derecho a la ocupación del dominio público</a:t>
            </a:r>
            <a:r>
              <a:rPr lang="es-ES" sz="1400" dirty="0" smtClean="0">
                <a:solidFill>
                  <a:schemeClr val="tx1"/>
                </a:solidFill>
              </a:rPr>
              <a:t>.</a:t>
            </a:r>
          </a:p>
          <a:p>
            <a:pPr algn="ctr"/>
            <a:r>
              <a:rPr lang="es-ES" sz="1400" dirty="0" smtClean="0">
                <a:solidFill>
                  <a:schemeClr val="tx1"/>
                </a:solidFill>
              </a:rPr>
              <a:t>Los titulares del dominio público garantizarán el acceso de todos los operadores sin que </a:t>
            </a:r>
            <a:r>
              <a:rPr lang="es-ES" sz="1400" b="1" dirty="0" smtClean="0">
                <a:solidFill>
                  <a:srgbClr val="00B0F0"/>
                </a:solidFill>
              </a:rPr>
              <a:t>en ningún caso pueda establecerse derecho preferente o exclusivo alguno</a:t>
            </a:r>
            <a:r>
              <a:rPr lang="es-ES" sz="1400" dirty="0" smtClean="0">
                <a:solidFill>
                  <a:schemeClr val="tx1"/>
                </a:solidFill>
              </a:rPr>
              <a:t> y </a:t>
            </a:r>
            <a:r>
              <a:rPr lang="es-ES" sz="1400" b="1" dirty="0" smtClean="0">
                <a:solidFill>
                  <a:srgbClr val="00B0F0"/>
                </a:solidFill>
              </a:rPr>
              <a:t>no podrá ser otorgado o asignado mediante procedimientos de licitación</a:t>
            </a:r>
            <a:r>
              <a:rPr lang="es-ES" sz="1400" dirty="0" smtClean="0">
                <a:solidFill>
                  <a:schemeClr val="tx1"/>
                </a:solidFill>
              </a:rPr>
              <a:t>.</a:t>
            </a:r>
          </a:p>
          <a:p>
            <a:pPr algn="ctr"/>
            <a:r>
              <a:rPr lang="es-ES" sz="1400" b="1" dirty="0" smtClean="0">
                <a:solidFill>
                  <a:srgbClr val="00B0F0"/>
                </a:solidFill>
              </a:rPr>
              <a:t>Se podrán celebrar acuerdos o convenios</a:t>
            </a:r>
            <a:r>
              <a:rPr lang="es-ES" sz="1400" dirty="0" smtClean="0">
                <a:solidFill>
                  <a:schemeClr val="tx1"/>
                </a:solidFill>
              </a:rPr>
              <a:t> entre los operadores y los titulares o gestores del dominio público.</a:t>
            </a:r>
          </a:p>
          <a:p>
            <a:pPr algn="ctr"/>
            <a:r>
              <a:rPr lang="es-ES" sz="1400" b="1" dirty="0" smtClean="0">
                <a:solidFill>
                  <a:srgbClr val="00B0F0"/>
                </a:solidFill>
              </a:rPr>
              <a:t>Transcurrido el plazo máximo de tres meses desde su presentación, el acuerdo o convenio se entenderá aprobado</a:t>
            </a:r>
            <a:r>
              <a:rPr lang="es-ES" sz="1400" dirty="0" smtClean="0">
                <a:solidFill>
                  <a:schemeClr val="tx1"/>
                </a:solidFill>
              </a:rPr>
              <a:t> si no hubiera pronunciamiento expreso en contra justificado adecuadamente</a:t>
            </a:r>
          </a:p>
        </p:txBody>
      </p:sp>
      <p:sp>
        <p:nvSpPr>
          <p:cNvPr id="25" name="Llamada con línea 2 24"/>
          <p:cNvSpPr/>
          <p:nvPr/>
        </p:nvSpPr>
        <p:spPr>
          <a:xfrm>
            <a:off x="3038007" y="3923621"/>
            <a:ext cx="6123709" cy="2295220"/>
          </a:xfrm>
          <a:prstGeom prst="borderCallout2">
            <a:avLst>
              <a:gd name="adj1" fmla="val -2036"/>
              <a:gd name="adj2" fmla="val 71483"/>
              <a:gd name="adj3" fmla="val -13415"/>
              <a:gd name="adj4" fmla="val 64934"/>
              <a:gd name="adj5" fmla="val -24174"/>
              <a:gd name="adj6" fmla="val 56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Ubicación compartida y uso compartido de la propiedad pública o privada</a:t>
            </a:r>
          </a:p>
          <a:p>
            <a:pPr algn="ctr"/>
            <a:r>
              <a:rPr lang="es-ES" sz="1400" dirty="0" smtClean="0">
                <a:solidFill>
                  <a:schemeClr val="tx1"/>
                </a:solidFill>
              </a:rPr>
              <a:t>Los operadores podrán celebrar </a:t>
            </a:r>
            <a:r>
              <a:rPr lang="es-ES" sz="1400" b="1" dirty="0" smtClean="0">
                <a:solidFill>
                  <a:srgbClr val="00B0F0"/>
                </a:solidFill>
              </a:rPr>
              <a:t>de manera voluntaria </a:t>
            </a:r>
            <a:r>
              <a:rPr lang="es-ES" sz="1400" dirty="0" smtClean="0">
                <a:solidFill>
                  <a:schemeClr val="tx1"/>
                </a:solidFill>
              </a:rPr>
              <a:t>acuerdos entre sí para determinar las condiciones para la ubicación o el uso compartido, así como la utilización compartida del dominio público o la propiedad privada.</a:t>
            </a:r>
          </a:p>
          <a:p>
            <a:pPr algn="ctr"/>
            <a:r>
              <a:rPr lang="es-ES" sz="1400" b="1" dirty="0" smtClean="0">
                <a:solidFill>
                  <a:srgbClr val="00B0F0"/>
                </a:solidFill>
              </a:rPr>
              <a:t>Las AAPP fomentarán la celebración de acuerdos voluntarios</a:t>
            </a:r>
            <a:r>
              <a:rPr lang="es-ES" sz="1400" dirty="0" smtClean="0">
                <a:solidFill>
                  <a:schemeClr val="tx1"/>
                </a:solidFill>
              </a:rPr>
              <a:t> entre operadores.</a:t>
            </a:r>
          </a:p>
          <a:p>
            <a:pPr algn="ctr"/>
            <a:r>
              <a:rPr lang="es-ES" sz="1400" b="1" dirty="0" smtClean="0">
                <a:solidFill>
                  <a:srgbClr val="00B0F0"/>
                </a:solidFill>
              </a:rPr>
              <a:t>La compartición sólo podrá ser impuesta</a:t>
            </a:r>
            <a:r>
              <a:rPr lang="es-ES" sz="1400" dirty="0" smtClean="0">
                <a:solidFill>
                  <a:schemeClr val="tx1"/>
                </a:solidFill>
              </a:rPr>
              <a:t> de manera obligatoria a los operadores </a:t>
            </a:r>
            <a:r>
              <a:rPr lang="es-ES" sz="1400" b="1" dirty="0" smtClean="0">
                <a:solidFill>
                  <a:srgbClr val="00B0F0"/>
                </a:solidFill>
              </a:rPr>
              <a:t>mediante procedimiento instruido por parte del Ministerio</a:t>
            </a:r>
            <a:r>
              <a:rPr lang="es-ES" sz="1400" dirty="0" smtClean="0">
                <a:solidFill>
                  <a:schemeClr val="tx1"/>
                </a:solidFill>
              </a:rPr>
              <a:t>, tras petición de la Administración pública competente de manera motivada.</a:t>
            </a:r>
          </a:p>
        </p:txBody>
      </p:sp>
      <p:sp>
        <p:nvSpPr>
          <p:cNvPr id="29" name="Llamada con línea 2 28"/>
          <p:cNvSpPr/>
          <p:nvPr/>
        </p:nvSpPr>
        <p:spPr>
          <a:xfrm>
            <a:off x="3731487" y="764585"/>
            <a:ext cx="4571999" cy="1638594"/>
          </a:xfrm>
          <a:prstGeom prst="borderCallout2">
            <a:avLst>
              <a:gd name="adj1" fmla="val 103273"/>
              <a:gd name="adj2" fmla="val 69453"/>
              <a:gd name="adj3" fmla="val 122492"/>
              <a:gd name="adj4" fmla="val 66089"/>
              <a:gd name="adj5" fmla="val 129807"/>
              <a:gd name="adj6" fmla="val 5957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Otras servidumbres y limitaciones a la propiedad</a:t>
            </a:r>
          </a:p>
          <a:p>
            <a:pPr algn="ctr"/>
            <a:r>
              <a:rPr lang="es-ES" sz="1400" b="1" dirty="0" smtClean="0">
                <a:solidFill>
                  <a:srgbClr val="00B0F0"/>
                </a:solidFill>
              </a:rPr>
              <a:t>El Ministerio podrá establecer las limitaciones a la propiedad y a la intensidad de campo eléctrico y las servidumbres que resulten necesarias para la protección radioeléctrica</a:t>
            </a:r>
            <a:r>
              <a:rPr lang="es-ES" sz="1400" dirty="0" smtClean="0">
                <a:solidFill>
                  <a:schemeClr val="tx1"/>
                </a:solidFill>
              </a:rPr>
              <a:t> de determinadas instalaciones utilizadas para la prestación de servicios públicos </a:t>
            </a:r>
          </a:p>
        </p:txBody>
      </p:sp>
      <p:sp>
        <p:nvSpPr>
          <p:cNvPr id="9" name="CuadroTexto 8"/>
          <p:cNvSpPr txBox="1"/>
          <p:nvPr/>
        </p:nvSpPr>
        <p:spPr>
          <a:xfrm>
            <a:off x="165013" y="1539255"/>
            <a:ext cx="963725" cy="261610"/>
          </a:xfrm>
          <a:prstGeom prst="rect">
            <a:avLst/>
          </a:prstGeom>
          <a:noFill/>
          <a:ln>
            <a:noFill/>
          </a:ln>
        </p:spPr>
        <p:txBody>
          <a:bodyPr wrap="none" rtlCol="0">
            <a:spAutoFit/>
          </a:bodyPr>
          <a:lstStyle/>
          <a:p>
            <a:r>
              <a:rPr lang="es-ES" sz="1100" b="1" dirty="0" smtClean="0"/>
              <a:t>Art. 44 LGTEL</a:t>
            </a:r>
            <a:endParaRPr lang="es-ES" sz="1100" b="1" dirty="0"/>
          </a:p>
        </p:txBody>
      </p:sp>
      <p:sp>
        <p:nvSpPr>
          <p:cNvPr id="33" name="CuadroTexto 32"/>
          <p:cNvSpPr txBox="1"/>
          <p:nvPr/>
        </p:nvSpPr>
        <p:spPr>
          <a:xfrm>
            <a:off x="9254466" y="877316"/>
            <a:ext cx="963725" cy="261610"/>
          </a:xfrm>
          <a:prstGeom prst="rect">
            <a:avLst/>
          </a:prstGeom>
          <a:noFill/>
          <a:ln>
            <a:noFill/>
          </a:ln>
        </p:spPr>
        <p:txBody>
          <a:bodyPr wrap="none" rtlCol="0">
            <a:spAutoFit/>
          </a:bodyPr>
          <a:lstStyle/>
          <a:p>
            <a:r>
              <a:rPr lang="es-ES" sz="1100" b="1" dirty="0" smtClean="0"/>
              <a:t>Art. 45 LGTEL</a:t>
            </a:r>
            <a:endParaRPr lang="es-ES" sz="1100" b="1" dirty="0"/>
          </a:p>
        </p:txBody>
      </p:sp>
      <p:sp>
        <p:nvSpPr>
          <p:cNvPr id="34" name="CuadroTexto 33"/>
          <p:cNvSpPr txBox="1"/>
          <p:nvPr/>
        </p:nvSpPr>
        <p:spPr>
          <a:xfrm>
            <a:off x="2986658" y="3893166"/>
            <a:ext cx="963725" cy="261610"/>
          </a:xfrm>
          <a:prstGeom prst="rect">
            <a:avLst/>
          </a:prstGeom>
          <a:noFill/>
          <a:ln>
            <a:noFill/>
          </a:ln>
        </p:spPr>
        <p:txBody>
          <a:bodyPr wrap="none" rtlCol="0">
            <a:spAutoFit/>
          </a:bodyPr>
          <a:lstStyle/>
          <a:p>
            <a:r>
              <a:rPr lang="es-ES" sz="1100" b="1" dirty="0" smtClean="0"/>
              <a:t>Art. 46 LGTEL</a:t>
            </a:r>
            <a:endParaRPr lang="es-ES" sz="1100" b="1" dirty="0"/>
          </a:p>
        </p:txBody>
      </p:sp>
      <p:sp>
        <p:nvSpPr>
          <p:cNvPr id="35" name="CuadroTexto 34"/>
          <p:cNvSpPr txBox="1"/>
          <p:nvPr/>
        </p:nvSpPr>
        <p:spPr>
          <a:xfrm>
            <a:off x="3719133" y="1009359"/>
            <a:ext cx="963725" cy="261610"/>
          </a:xfrm>
          <a:prstGeom prst="rect">
            <a:avLst/>
          </a:prstGeom>
          <a:noFill/>
          <a:ln>
            <a:noFill/>
          </a:ln>
        </p:spPr>
        <p:txBody>
          <a:bodyPr wrap="none" rtlCol="0">
            <a:spAutoFit/>
          </a:bodyPr>
          <a:lstStyle/>
          <a:p>
            <a:r>
              <a:rPr lang="es-ES" sz="1100" b="1" dirty="0" smtClean="0"/>
              <a:t>Art. 47 LGTEL</a:t>
            </a:r>
            <a:endParaRPr lang="es-ES" sz="1100" b="1" dirty="0"/>
          </a:p>
        </p:txBody>
      </p:sp>
      <p:sp>
        <p:nvSpPr>
          <p:cNvPr id="10" name="CuadroTexto 9"/>
          <p:cNvSpPr txBox="1"/>
          <p:nvPr/>
        </p:nvSpPr>
        <p:spPr>
          <a:xfrm>
            <a:off x="195112" y="82071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36" name="Imagen 35"/>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329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25" grpId="0" animBg="1"/>
      <p:bldP spid="29" grpId="0" animBg="1"/>
      <p:bldP spid="9" grpId="0"/>
      <p:bldP spid="33"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8346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4</a:t>
            </a:r>
            <a:r>
              <a:rPr lang="es-ES" sz="4000" b="1" spc="-13" dirty="0" smtClean="0">
                <a:solidFill>
                  <a:srgbClr val="25408F"/>
                </a:solidFill>
                <a:latin typeface="Arial"/>
                <a:cs typeface="Arial"/>
              </a:rPr>
              <a:t>. </a:t>
            </a:r>
            <a:r>
              <a:rPr lang="es-ES" sz="4000" b="1" spc="-13" dirty="0">
                <a:solidFill>
                  <a:srgbClr val="25408F"/>
                </a:solidFill>
                <a:latin typeface="Arial"/>
                <a:cs typeface="Arial"/>
              </a:rPr>
              <a:t>Régimen de licencias respecto al despliegue de redes </a:t>
            </a:r>
          </a:p>
          <a:p>
            <a:pPr marL="10752" marR="1442357">
              <a:lnSpc>
                <a:spcPts val="3302"/>
              </a:lnSpc>
              <a:spcBef>
                <a:spcPts val="322"/>
              </a:spcBef>
            </a:pPr>
            <a:r>
              <a:rPr lang="es-ES" sz="4000" b="1" spc="-13" dirty="0">
                <a:solidFill>
                  <a:srgbClr val="25408F"/>
                </a:solidFill>
                <a:latin typeface="Arial"/>
                <a:cs typeface="Arial"/>
              </a:rPr>
              <a:t>de telecomunicaciones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808457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35</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35</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4</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872998" y="1321062"/>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Régimen normativo en dominio </a:t>
            </a:r>
            <a:r>
              <a:rPr lang="es-ES" altLang="es-ES" sz="2032" b="1" spc="85" dirty="0" smtClean="0">
                <a:solidFill>
                  <a:srgbClr val="001D4D"/>
                </a:solidFill>
                <a:cs typeface="Trebuchet MS"/>
                <a:hlinkClick r:id="rId20" action="ppaction://hlinksldjump"/>
              </a:rPr>
              <a:t>privado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Régimen normativo en dominio </a:t>
            </a:r>
            <a:r>
              <a:rPr lang="es-ES" altLang="es-ES" sz="2032" b="1" spc="85" dirty="0" smtClean="0">
                <a:solidFill>
                  <a:srgbClr val="001D4D"/>
                </a:solidFill>
                <a:cs typeface="Trebuchet MS"/>
                <a:hlinkClick r:id="rId21" action="ppaction://hlinksldjump"/>
              </a:rPr>
              <a:t>público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Régimen normativo: caso de puntos de </a:t>
            </a:r>
            <a:r>
              <a:rPr lang="es-ES" altLang="es-ES" sz="2032" b="1" spc="85" dirty="0" smtClean="0">
                <a:solidFill>
                  <a:srgbClr val="001D4D"/>
                </a:solidFill>
                <a:cs typeface="Trebuchet MS"/>
                <a:hlinkClick r:id="rId22" action="ppaction://hlinksldjump"/>
              </a:rPr>
              <a:t>acceso </a:t>
            </a:r>
            <a:r>
              <a:rPr lang="es-ES" altLang="es-ES" sz="2032" b="1" spc="85" dirty="0">
                <a:solidFill>
                  <a:srgbClr val="001D4D"/>
                </a:solidFill>
                <a:cs typeface="Trebuchet MS"/>
                <a:hlinkClick r:id="rId22" action="ppaction://hlinksldjump"/>
              </a:rPr>
              <a:t>inalámbrico para pequeñas </a:t>
            </a:r>
            <a:r>
              <a:rPr lang="es-ES" altLang="es-ES" sz="2032" b="1" spc="85" dirty="0" smtClean="0">
                <a:solidFill>
                  <a:srgbClr val="001D4D"/>
                </a:solidFill>
                <a:cs typeface="Trebuchet MS"/>
                <a:hlinkClick r:id="rId22" action="ppaction://hlinksldjump"/>
              </a:rPr>
              <a:t>áreas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Régimen normativo: caso de actuaciones de innovación tecnológica o adaptación </a:t>
            </a:r>
            <a:r>
              <a:rPr lang="es-ES" altLang="es-ES" sz="2032" b="1" spc="85" dirty="0" smtClean="0">
                <a:solidFill>
                  <a:srgbClr val="001D4D"/>
                </a:solidFill>
                <a:cs typeface="Trebuchet MS"/>
                <a:hlinkClick r:id="rId23" action="ppaction://hlinksldjump"/>
              </a:rPr>
              <a:t>técnica</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Régimen normativo: plazo de resolución </a:t>
            </a:r>
            <a:r>
              <a:rPr lang="es-ES" altLang="es-ES" sz="2032" b="1" spc="85" dirty="0" smtClean="0">
                <a:solidFill>
                  <a:srgbClr val="001D4D"/>
                </a:solidFill>
                <a:cs typeface="Trebuchet MS"/>
                <a:hlinkClick r:id="rId24" action="ppaction://hlinksldjump"/>
              </a:rPr>
              <a:t>de las </a:t>
            </a:r>
            <a:r>
              <a:rPr lang="es-ES" altLang="es-ES" sz="2032" b="1" spc="85" dirty="0">
                <a:solidFill>
                  <a:srgbClr val="001D4D"/>
                </a:solidFill>
                <a:cs typeface="Trebuchet MS"/>
                <a:hlinkClick r:id="rId24" action="ppaction://hlinksldjump"/>
              </a:rPr>
              <a:t>solicitudes de </a:t>
            </a:r>
            <a:r>
              <a:rPr lang="es-ES" altLang="es-ES" sz="2032" b="1" spc="85" dirty="0" smtClean="0">
                <a:solidFill>
                  <a:srgbClr val="001D4D"/>
                </a:solidFill>
                <a:cs typeface="Trebuchet MS"/>
                <a:hlinkClick r:id="rId24" action="ppaction://hlinksldjump"/>
              </a:rPr>
              <a:t>ocupación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5" action="ppaction://hlinksldjump"/>
              </a:rPr>
              <a:t>Puntos relevantes a destacar</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72476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36</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a:t>
            </a:r>
            <a:r>
              <a:rPr lang="es-ES" altLang="es-ES" b="1" spc="85" dirty="0">
                <a:solidFill>
                  <a:srgbClr val="001D4D"/>
                </a:solidFill>
              </a:rPr>
              <a:t>. Colaboración entre Administraciones </a:t>
            </a:r>
            <a:r>
              <a:rPr lang="es-ES" altLang="es-ES" b="1" spc="85" dirty="0" smtClean="0">
                <a:solidFill>
                  <a:srgbClr val="001D4D"/>
                </a:solidFill>
              </a:rPr>
              <a:t>Públicas </a:t>
            </a:r>
            <a:r>
              <a:rPr lang="es-ES" altLang="es-ES" b="1" spc="85" dirty="0">
                <a:solidFill>
                  <a:srgbClr val="001D4D"/>
                </a:solidFill>
              </a:rPr>
              <a:t>en la instalación o explotación de las redes públicas de comunicaciones electrónicas </a:t>
            </a:r>
            <a:r>
              <a:rPr lang="es-ES" altLang="es-ES" spc="85" dirty="0" smtClean="0">
                <a:solidFill>
                  <a:srgbClr val="001D4D"/>
                </a:solidFill>
              </a:rPr>
              <a:t>de la LGTEL, </a:t>
            </a:r>
            <a:r>
              <a:rPr lang="es-ES" altLang="es-ES" b="1" spc="85" dirty="0" smtClean="0">
                <a:solidFill>
                  <a:srgbClr val="001D4D"/>
                </a:solidFill>
              </a:rPr>
              <a:t>apartado 9</a:t>
            </a:r>
            <a:r>
              <a:rPr lang="es-ES" altLang="es-ES" spc="85" dirty="0" smtClean="0">
                <a:solidFill>
                  <a:srgbClr val="001D4D"/>
                </a:solidFill>
              </a:rPr>
              <a:t>. A destacar:</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Para </a:t>
            </a:r>
            <a:r>
              <a:rPr lang="es-ES" altLang="es-ES" u="sng" spc="85" dirty="0">
                <a:solidFill>
                  <a:srgbClr val="001D4D"/>
                </a:solidFill>
              </a:rPr>
              <a:t>la instalación o explotación de las </a:t>
            </a:r>
            <a:r>
              <a:rPr lang="es-ES" altLang="es-ES" b="1" u="sng" spc="85" dirty="0">
                <a:solidFill>
                  <a:srgbClr val="001D4D"/>
                </a:solidFill>
              </a:rPr>
              <a:t>estaciones o infraestructuras radioeléctricas y recursos asociados </a:t>
            </a:r>
            <a:r>
              <a:rPr lang="es-ES" altLang="es-ES" u="sng" spc="85" dirty="0">
                <a:solidFill>
                  <a:srgbClr val="001D4D"/>
                </a:solidFill>
              </a:rPr>
              <a:t>en dominio privado no podrá exigirse la obtención de licencia o autorización previa</a:t>
            </a:r>
            <a:r>
              <a:rPr lang="es-ES" altLang="es-ES" spc="85" dirty="0">
                <a:solidFill>
                  <a:srgbClr val="001D4D"/>
                </a:solidFill>
              </a:rPr>
              <a:t> de </a:t>
            </a:r>
            <a:r>
              <a:rPr lang="es-ES" altLang="es-ES" b="1" spc="85" dirty="0">
                <a:solidFill>
                  <a:srgbClr val="001D4D"/>
                </a:solidFill>
              </a:rPr>
              <a:t>obras</a:t>
            </a:r>
            <a:r>
              <a:rPr lang="es-ES" altLang="es-ES" spc="85" dirty="0">
                <a:solidFill>
                  <a:srgbClr val="001D4D"/>
                </a:solidFill>
              </a:rPr>
              <a:t>, instalaciones, de funcionamiento o de actividad, de carácter medioambiental ni otras de clase similar o análogas, </a:t>
            </a:r>
            <a:r>
              <a:rPr lang="es-ES" altLang="es-ES" u="sng" spc="85" dirty="0">
                <a:solidFill>
                  <a:srgbClr val="001D4D"/>
                </a:solidFill>
              </a:rPr>
              <a:t>excepto</a:t>
            </a:r>
            <a:r>
              <a:rPr lang="es-ES" altLang="es-ES" spc="85" dirty="0">
                <a:solidFill>
                  <a:srgbClr val="001D4D"/>
                </a:solidFill>
              </a:rPr>
              <a:t> en edificaciones del patrimonio histórico-artístico con la categoría de bien de interés cultural declarada por las autoridades competentes o cuando ocupen una superficie superior a 300 metros cuadrados, computándose a tal efecto toda la superficie incluida dentro del vallado de la estación o instalación o, tratándose de instalaciones de nueva construcción, tengan impacto en espacios naturales protegidos</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
        <p:nvSpPr>
          <p:cNvPr id="24" name="CuadroTexto 23"/>
          <p:cNvSpPr txBox="1"/>
          <p:nvPr/>
        </p:nvSpPr>
        <p:spPr>
          <a:xfrm>
            <a:off x="194430" y="5733999"/>
            <a:ext cx="11833368" cy="430887"/>
          </a:xfrm>
          <a:prstGeom prst="rect">
            <a:avLst/>
          </a:prstGeom>
          <a:noFill/>
          <a:ln>
            <a:solidFill>
              <a:schemeClr val="accent1"/>
            </a:solidFill>
          </a:ln>
        </p:spPr>
        <p:txBody>
          <a:bodyPr wrap="none" rtlCol="0">
            <a:spAutoFit/>
          </a:bodyPr>
          <a:lstStyle/>
          <a:p>
            <a:pPr marL="171450" indent="-171450">
              <a:buFont typeface="Arial" panose="020B0604020202020204" pitchFamily="34" charset="0"/>
              <a:buChar char="•"/>
            </a:pPr>
            <a:r>
              <a:rPr lang="es-ES" sz="1200" spc="85" dirty="0" smtClean="0">
                <a:solidFill>
                  <a:srgbClr val="001D4D"/>
                </a:solidFill>
              </a:rPr>
              <a:t>Se </a:t>
            </a:r>
            <a:r>
              <a:rPr lang="es-ES" sz="1200" spc="85" dirty="0">
                <a:solidFill>
                  <a:srgbClr val="001D4D"/>
                </a:solidFill>
              </a:rPr>
              <a:t>incluye en Notas el contenido completo </a:t>
            </a:r>
            <a:r>
              <a:rPr lang="es-ES" sz="1200" spc="85" dirty="0" smtClean="0">
                <a:solidFill>
                  <a:srgbClr val="001D4D"/>
                </a:solidFill>
              </a:rPr>
              <a:t>del Artículo 49.9 de la LGTEL</a:t>
            </a:r>
          </a:p>
          <a:p>
            <a:r>
              <a:rPr lang="es-ES" sz="1000" spc="85" dirty="0">
                <a:solidFill>
                  <a:srgbClr val="001D4D"/>
                </a:solidFill>
              </a:rPr>
              <a:t>Información adicional en el siguiente enlace: </a:t>
            </a:r>
            <a:r>
              <a:rPr lang="es-ES" sz="1000" spc="85" dirty="0">
                <a:solidFill>
                  <a:srgbClr val="001D4D"/>
                </a:solidFill>
                <a:hlinkClick r:id="rId9"/>
              </a:rPr>
              <a:t>NOTA INFORMATIVA SOBRE EL RÉGIMEN DE INTERVENCIÓN ADMINISTRATIVA SOBRE DESPLIEGUES DE REDES EN DOMINIO PÚBLICO Y </a:t>
            </a:r>
            <a:r>
              <a:rPr lang="es-ES" sz="1000" spc="85" dirty="0" smtClean="0">
                <a:solidFill>
                  <a:srgbClr val="001D4D"/>
                </a:solidFill>
                <a:hlinkClick r:id="rId9"/>
              </a:rPr>
              <a:t>PRIVADO</a:t>
            </a:r>
            <a:endParaRPr lang="es-ES" sz="10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311953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37</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Para </a:t>
            </a:r>
            <a:r>
              <a:rPr lang="es-ES" altLang="es-ES" u="sng" spc="85" dirty="0">
                <a:solidFill>
                  <a:srgbClr val="001D4D"/>
                </a:solidFill>
              </a:rPr>
              <a:t>la </a:t>
            </a:r>
            <a:r>
              <a:rPr lang="es-ES" altLang="es-ES" b="1" u="sng" spc="85" dirty="0">
                <a:solidFill>
                  <a:srgbClr val="001D4D"/>
                </a:solidFill>
              </a:rPr>
              <a:t>instalación o explotación de redes públicas de comunicaciones electrónicas fijas o de estaciones o infraestructuras radioeléctricas y sus recursos asociados en dominio privado distintas de las señaladas en el </a:t>
            </a:r>
            <a:r>
              <a:rPr lang="es-ES" altLang="es-ES" b="1" u="sng" spc="85" dirty="0" smtClean="0">
                <a:solidFill>
                  <a:srgbClr val="001D4D"/>
                </a:solidFill>
              </a:rPr>
              <a:t>punto </a:t>
            </a:r>
            <a:r>
              <a:rPr lang="es-ES" altLang="es-ES" b="1" u="sng" spc="85" dirty="0">
                <a:solidFill>
                  <a:srgbClr val="001D4D"/>
                </a:solidFill>
              </a:rPr>
              <a:t>anterior</a:t>
            </a:r>
            <a:r>
              <a:rPr lang="es-ES" altLang="es-ES" u="sng" spc="85" dirty="0">
                <a:solidFill>
                  <a:srgbClr val="001D4D"/>
                </a:solidFill>
              </a:rPr>
              <a:t>, no podrá exigirse la obtención de licencia o autorización previa</a:t>
            </a:r>
            <a:r>
              <a:rPr lang="es-ES" altLang="es-ES" spc="85" dirty="0">
                <a:solidFill>
                  <a:srgbClr val="001D4D"/>
                </a:solidFill>
              </a:rPr>
              <a:t> de </a:t>
            </a:r>
            <a:r>
              <a:rPr lang="es-ES" altLang="es-ES" b="1" spc="85" dirty="0">
                <a:solidFill>
                  <a:srgbClr val="001D4D"/>
                </a:solidFill>
              </a:rPr>
              <a:t>obras</a:t>
            </a:r>
            <a:r>
              <a:rPr lang="es-ES" altLang="es-ES" spc="85" dirty="0">
                <a:solidFill>
                  <a:srgbClr val="001D4D"/>
                </a:solidFill>
              </a:rPr>
              <a:t>, instalaciones, de funcionamiento o de actividad, o de carácter medioambiental, ni otras licencias o aprobaciones de clase similar o análogas que sujeten a previa autorización dicha instalación, </a:t>
            </a:r>
            <a:r>
              <a:rPr lang="es-ES" altLang="es-ES" u="sng" spc="85" dirty="0">
                <a:solidFill>
                  <a:srgbClr val="001D4D"/>
                </a:solidFill>
              </a:rPr>
              <a:t>en el caso de que el operador haya presentado </a:t>
            </a:r>
            <a:r>
              <a:rPr lang="es-ES" altLang="es-ES" b="1" u="sng" spc="85" dirty="0">
                <a:solidFill>
                  <a:srgbClr val="001D4D"/>
                </a:solidFill>
              </a:rPr>
              <a:t>voluntariamente</a:t>
            </a:r>
            <a:r>
              <a:rPr lang="es-ES" altLang="es-ES" u="sng" spc="85" dirty="0">
                <a:solidFill>
                  <a:srgbClr val="001D4D"/>
                </a:solidFill>
              </a:rPr>
              <a:t> a la Administración Pública competente</a:t>
            </a:r>
            <a:r>
              <a:rPr lang="es-ES" altLang="es-ES" spc="85" dirty="0">
                <a:solidFill>
                  <a:srgbClr val="001D4D"/>
                </a:solidFill>
              </a:rPr>
              <a:t> para el otorgamiento de la licencia o autorización </a:t>
            </a:r>
            <a:r>
              <a:rPr lang="es-ES" altLang="es-ES" u="sng" spc="85" dirty="0">
                <a:solidFill>
                  <a:srgbClr val="001D4D"/>
                </a:solidFill>
              </a:rPr>
              <a:t>un </a:t>
            </a:r>
            <a:r>
              <a:rPr lang="es-ES" altLang="es-ES" b="1" u="sng" spc="85" dirty="0">
                <a:solidFill>
                  <a:srgbClr val="001D4D"/>
                </a:solidFill>
              </a:rPr>
              <a:t>plan de despliegue</a:t>
            </a:r>
            <a:r>
              <a:rPr lang="es-ES" altLang="es-ES" u="sng" spc="85" dirty="0">
                <a:solidFill>
                  <a:srgbClr val="001D4D"/>
                </a:solidFill>
              </a:rPr>
              <a:t> o instalación de red de comunicaciones electrónicas</a:t>
            </a:r>
            <a:r>
              <a:rPr lang="es-ES" altLang="es-ES" spc="85" dirty="0">
                <a:solidFill>
                  <a:srgbClr val="001D4D"/>
                </a:solidFill>
              </a:rPr>
              <a:t>, en el que se contemplen dichas infraestructuras o estaciones, </a:t>
            </a:r>
            <a:r>
              <a:rPr lang="es-ES" altLang="es-ES" b="1" u="sng" spc="85" dirty="0">
                <a:solidFill>
                  <a:srgbClr val="001D4D"/>
                </a:solidFill>
              </a:rPr>
              <a:t>y siempre que el citado plan haya sido aprobado por dicha administración</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27155"/>
            <a:ext cx="10169002"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Novedad en este artículo de la nueva LGTEL al incluir el concepto de “obras civiles”. </a:t>
            </a:r>
            <a:r>
              <a:rPr lang="es-ES" sz="1200" spc="85" dirty="0" smtClean="0">
                <a:solidFill>
                  <a:srgbClr val="001D4D"/>
                </a:solidFill>
              </a:rPr>
              <a:t>Se </a:t>
            </a:r>
            <a:r>
              <a:rPr lang="es-ES" sz="1200" spc="85" dirty="0">
                <a:solidFill>
                  <a:srgbClr val="001D4D"/>
                </a:solidFill>
              </a:rPr>
              <a:t>incluye en Notas </a:t>
            </a:r>
            <a:r>
              <a:rPr lang="es-ES" sz="1200" spc="85" dirty="0" smtClean="0">
                <a:solidFill>
                  <a:srgbClr val="001D4D"/>
                </a:solidFill>
              </a:rPr>
              <a:t>la definición dada en el Anexo II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816679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38</a:t>
            </a:fld>
            <a:endParaRPr spc="13"/>
          </a:p>
        </p:txBody>
      </p:sp>
      <p:sp>
        <p:nvSpPr>
          <p:cNvPr id="17" name="Rectangle 2"/>
          <p:cNvSpPr txBox="1">
            <a:spLocks noChangeArrowheads="1"/>
          </p:cNvSpPr>
          <p:nvPr/>
        </p:nvSpPr>
        <p:spPr bwMode="auto">
          <a:xfrm>
            <a:off x="304088" y="1207053"/>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u="sng" spc="85" dirty="0">
                <a:solidFill>
                  <a:srgbClr val="001D4D"/>
                </a:solidFill>
              </a:rPr>
              <a:t>L</a:t>
            </a:r>
            <a:r>
              <a:rPr lang="es-ES" altLang="es-ES" b="1" u="sng" spc="85" dirty="0" smtClean="0">
                <a:solidFill>
                  <a:srgbClr val="001D4D"/>
                </a:solidFill>
              </a:rPr>
              <a:t>a </a:t>
            </a:r>
            <a:r>
              <a:rPr lang="es-ES" altLang="es-ES" b="1" u="sng" spc="85" dirty="0">
                <a:solidFill>
                  <a:srgbClr val="001D4D"/>
                </a:solidFill>
              </a:rPr>
              <a:t>eliminación de licencias incluye todos los procedimientos de control ambiental que obligan a los interesados a obtener una autorización</a:t>
            </a:r>
            <a:r>
              <a:rPr lang="es-ES" altLang="es-ES" spc="85" dirty="0">
                <a:solidFill>
                  <a:srgbClr val="001D4D"/>
                </a:solidFill>
              </a:rPr>
              <a:t> (con la denominación que en cada Comunidad Autónoma se le </a:t>
            </a:r>
            <a:r>
              <a:rPr lang="es-ES" altLang="es-ES" spc="85" dirty="0" smtClean="0">
                <a:solidFill>
                  <a:srgbClr val="001D4D"/>
                </a:solidFill>
              </a:rPr>
              <a:t>dé: </a:t>
            </a:r>
            <a:r>
              <a:rPr lang="es-ES" altLang="es-ES" spc="85" dirty="0">
                <a:solidFill>
                  <a:srgbClr val="001D4D"/>
                </a:solidFill>
              </a:rPr>
              <a:t>licencia ambiental, licencia de actividad clasificada, informe de impacto ambiental, informe de evaluación ambiental, etc</a:t>
            </a:r>
            <a:r>
              <a:rPr lang="es-ES" altLang="es-ES" spc="85" dirty="0" smtClean="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u="sng" spc="85" dirty="0">
                <a:solidFill>
                  <a:srgbClr val="001D4D"/>
                </a:solidFill>
              </a:rPr>
              <a:t>Las licencias o autorizaciones previas </a:t>
            </a:r>
            <a:r>
              <a:rPr lang="es-ES" altLang="es-ES" b="1" u="sng" spc="85" dirty="0" smtClean="0">
                <a:solidFill>
                  <a:srgbClr val="001D4D"/>
                </a:solidFill>
              </a:rPr>
              <a:t>que no </a:t>
            </a:r>
            <a:r>
              <a:rPr lang="es-ES" altLang="es-ES" b="1" u="sng" spc="85" dirty="0">
                <a:solidFill>
                  <a:srgbClr val="001D4D"/>
                </a:solidFill>
              </a:rPr>
              <a:t>puedan ser exigidas, serán sustituidas por declaraciones responsables</a:t>
            </a:r>
            <a:r>
              <a:rPr lang="es-ES" altLang="es-ES" spc="85" dirty="0">
                <a:solidFill>
                  <a:srgbClr val="001D4D"/>
                </a:solidFill>
              </a:rPr>
              <a:t>, de conformidad con lo establecido en el A</a:t>
            </a:r>
            <a:r>
              <a:rPr lang="es-ES" altLang="es-ES" spc="85" dirty="0" smtClean="0">
                <a:solidFill>
                  <a:srgbClr val="001D4D"/>
                </a:solidFill>
              </a:rPr>
              <a:t>rt. </a:t>
            </a:r>
            <a:r>
              <a:rPr lang="es-ES" altLang="es-ES" spc="85" dirty="0">
                <a:solidFill>
                  <a:srgbClr val="001D4D"/>
                </a:solidFill>
              </a:rPr>
              <a:t>69 de la Ley 39/2015, de 1 de octubre, del Procedimiento Administrativo Común de las Administraciones Públicas, relativas al cumplimiento de las previsiones legales establecidas en la normativa vigente. </a:t>
            </a:r>
            <a:r>
              <a:rPr lang="es-ES" altLang="es-ES" u="sng" spc="85" dirty="0">
                <a:solidFill>
                  <a:srgbClr val="001D4D"/>
                </a:solidFill>
              </a:rPr>
              <a:t>En todo caso, el declarante deberá estar en posesión del justificante de pago del tributo correspondiente cuando sea preceptivo</a:t>
            </a:r>
            <a:r>
              <a:rPr lang="es-ES" altLang="es-ES" spc="85" dirty="0">
                <a:solidFill>
                  <a:srgbClr val="001D4D"/>
                </a:solidFill>
              </a:rPr>
              <a:t>.</a:t>
            </a:r>
            <a:endParaRPr lang="es-ES" altLang="es-ES"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277149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39</a:t>
            </a:fld>
            <a:endParaRPr spc="13"/>
          </a:p>
        </p:txBody>
      </p:sp>
      <p:sp>
        <p:nvSpPr>
          <p:cNvPr id="17" name="Rectangle 2"/>
          <p:cNvSpPr txBox="1">
            <a:spLocks noChangeArrowheads="1"/>
          </p:cNvSpPr>
          <p:nvPr/>
        </p:nvSpPr>
        <p:spPr bwMode="auto">
          <a:xfrm>
            <a:off x="304088" y="1251878"/>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régimen normativo de licencias y/o cuando aplican declaraciones responsables </a:t>
            </a:r>
            <a:r>
              <a:rPr lang="es-ES" altLang="es-ES" b="1" u="sng" spc="85" dirty="0" smtClean="0">
                <a:solidFill>
                  <a:srgbClr val="001D4D"/>
                </a:solidFill>
              </a:rPr>
              <a:t>en dominio privado</a:t>
            </a:r>
            <a:r>
              <a:rPr lang="es-ES" altLang="es-ES" spc="85" dirty="0" smtClean="0">
                <a:solidFill>
                  <a:srgbClr val="001D4D"/>
                </a:solidFill>
              </a:rPr>
              <a:t> se </a:t>
            </a:r>
            <a:r>
              <a:rPr lang="es-ES" altLang="es-ES" spc="85" dirty="0">
                <a:solidFill>
                  <a:srgbClr val="001D4D"/>
                </a:solidFill>
              </a:rPr>
              <a:t>regula en el </a:t>
            </a:r>
            <a:r>
              <a:rPr lang="es-ES" altLang="es-ES" b="1" spc="85" dirty="0">
                <a:solidFill>
                  <a:srgbClr val="001D4D"/>
                </a:solidFill>
              </a:rPr>
              <a:t>Artículo </a:t>
            </a:r>
            <a:r>
              <a:rPr lang="es-ES" altLang="es-ES" b="1" spc="85" dirty="0" smtClean="0">
                <a:solidFill>
                  <a:srgbClr val="001D4D"/>
                </a:solidFill>
              </a:rPr>
              <a:t>49.9</a:t>
            </a:r>
            <a:r>
              <a:rPr lang="es-ES" altLang="es-ES" spc="85" dirty="0" smtClean="0">
                <a:solidFill>
                  <a:srgbClr val="001D4D"/>
                </a:solidFill>
              </a:rPr>
              <a:t>. A destacar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a:solidFill>
                  <a:srgbClr val="001D4D"/>
                </a:solidFill>
              </a:rPr>
              <a:t>Tanto para la aprobación de un plan de despliegue o instalación como para el otorgamiento, en su caso, de una autorización o licencia, </a:t>
            </a:r>
            <a:r>
              <a:rPr lang="es-ES" altLang="es-ES" sz="1500" b="1" u="sng" spc="85" dirty="0">
                <a:solidFill>
                  <a:srgbClr val="001D4D"/>
                </a:solidFill>
              </a:rPr>
              <a:t>la Administración competente sólo podrá exigir al operador documentación asociada a su ámbito competencial, que sea razonable y proporcional al fin perseguido y que no se encuentre ya en poder de la propia </a:t>
            </a:r>
            <a:r>
              <a:rPr lang="es-ES" altLang="es-ES" sz="1500" b="1" u="sng" spc="85" dirty="0" smtClean="0">
                <a:solidFill>
                  <a:srgbClr val="001D4D"/>
                </a:solidFill>
              </a:rPr>
              <a:t>Administración</a:t>
            </a:r>
            <a:r>
              <a:rPr lang="es-ES" altLang="es-ES" sz="1500" spc="85" dirty="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b="1" spc="85" dirty="0" smtClean="0">
                <a:solidFill>
                  <a:srgbClr val="001D4D"/>
                </a:solidFill>
              </a:rPr>
              <a:t>En </a:t>
            </a:r>
            <a:r>
              <a:rPr lang="es-ES" altLang="es-ES" sz="1500" b="1" spc="85" dirty="0">
                <a:solidFill>
                  <a:srgbClr val="001D4D"/>
                </a:solidFill>
              </a:rPr>
              <a:t>lo que se refiere concretamente a las licencias de obras, adicionalmente a lo </a:t>
            </a:r>
            <a:r>
              <a:rPr lang="es-ES" altLang="es-ES" sz="1500" b="1" spc="85" dirty="0" smtClean="0">
                <a:solidFill>
                  <a:srgbClr val="001D4D"/>
                </a:solidFill>
              </a:rPr>
              <a:t>señalado, </a:t>
            </a:r>
            <a:r>
              <a:rPr lang="es-ES" altLang="es-ES" sz="1500" b="1" spc="85" dirty="0">
                <a:solidFill>
                  <a:srgbClr val="001D4D"/>
                </a:solidFill>
              </a:rPr>
              <a:t>deberá tenerse en cuenta lo establecido en </a:t>
            </a:r>
            <a:r>
              <a:rPr lang="es-ES" altLang="es-ES" sz="1500" b="1" spc="85" dirty="0" smtClean="0">
                <a:solidFill>
                  <a:srgbClr val="001D4D"/>
                </a:solidFill>
              </a:rPr>
              <a:t>la DA 8ª de la </a:t>
            </a:r>
            <a:r>
              <a:rPr lang="es-ES" altLang="es-ES" sz="1500" b="1" spc="85" dirty="0">
                <a:solidFill>
                  <a:srgbClr val="001D4D"/>
                </a:solidFill>
                <a:hlinkClick r:id="rId6"/>
              </a:rPr>
              <a:t>Ley 38/1999</a:t>
            </a:r>
            <a:r>
              <a:rPr lang="es-ES" altLang="es-ES" sz="1500" b="1" spc="85" dirty="0">
                <a:solidFill>
                  <a:srgbClr val="001D4D"/>
                </a:solidFill>
              </a:rPr>
              <a:t>, de 5 de noviembre, de Ordenación de la Edificación</a:t>
            </a:r>
            <a:r>
              <a:rPr lang="es-ES" altLang="es-ES" sz="1500" spc="85" dirty="0">
                <a:solidFill>
                  <a:srgbClr val="001D4D"/>
                </a:solidFill>
              </a:rPr>
              <a:t>. A este respecto, </a:t>
            </a:r>
            <a:r>
              <a:rPr lang="es-ES" altLang="es-ES" sz="1500" b="1" u="sng" spc="85" dirty="0">
                <a:solidFill>
                  <a:srgbClr val="001D4D"/>
                </a:solidFill>
              </a:rPr>
              <a:t>las obras de instalación de infraestructuras de red o estaciones radioeléctricas en edificaciones de dominio privado</a:t>
            </a:r>
            <a:r>
              <a:rPr lang="es-ES" altLang="es-ES" sz="1500" u="sng" spc="85" dirty="0">
                <a:solidFill>
                  <a:srgbClr val="001D4D"/>
                </a:solidFill>
              </a:rPr>
              <a:t> no requerirán la obtención de licencia de obras o edificación ni otras autorizaciones</a:t>
            </a:r>
            <a:r>
              <a:rPr lang="es-ES" altLang="es-ES" sz="1500" spc="85" dirty="0">
                <a:solidFill>
                  <a:srgbClr val="001D4D"/>
                </a:solidFill>
              </a:rPr>
              <a:t>, si bien, en todo caso el promotor de las mismas habrá de presentar ante la autoridad competente en materia de obras de edificación una </a:t>
            </a:r>
            <a:r>
              <a:rPr lang="es-ES" altLang="es-ES" sz="1500" b="1" u="sng" spc="85" dirty="0">
                <a:solidFill>
                  <a:srgbClr val="001D4D"/>
                </a:solidFill>
              </a:rPr>
              <a:t>declaración responsable</a:t>
            </a:r>
            <a:r>
              <a:rPr lang="es-ES" altLang="es-ES" sz="1500" spc="85" dirty="0">
                <a:solidFill>
                  <a:srgbClr val="001D4D"/>
                </a:solidFill>
              </a:rPr>
              <a:t> donde conste que las obras se llevarán a cabo según un proyecto o una memoria técnica suscritos por técnico competente, según corresponda, justificativa del cumplimiento de los requisitos aplicables del Código Técnico de la Edificación. </a:t>
            </a:r>
            <a:r>
              <a:rPr lang="es-ES" altLang="es-ES" sz="1500" u="sng" spc="85" dirty="0">
                <a:solidFill>
                  <a:srgbClr val="001D4D"/>
                </a:solidFill>
              </a:rPr>
              <a:t>Una vez ejecutadas y finalizadas las obras de instalación</a:t>
            </a:r>
            <a:r>
              <a:rPr lang="es-ES" altLang="es-ES" sz="1500" spc="85" dirty="0">
                <a:solidFill>
                  <a:srgbClr val="001D4D"/>
                </a:solidFill>
              </a:rPr>
              <a:t> de las infraestructuras de las redes de comunicaciones electrónicas, </a:t>
            </a:r>
            <a:r>
              <a:rPr lang="es-ES" altLang="es-ES" sz="1500" u="sng" spc="85" dirty="0">
                <a:solidFill>
                  <a:srgbClr val="001D4D"/>
                </a:solidFill>
              </a:rPr>
              <a:t>el promotor deberá presentar ante la autoridad competente una comunicación de la finalización de las obras y de que las mismas se han llevado a cabo según el proyecto técnico o memoria técnica</a:t>
            </a:r>
            <a:r>
              <a:rPr lang="es-ES" altLang="es-ES" sz="1500" spc="85" dirty="0">
                <a:solidFill>
                  <a:srgbClr val="001D4D"/>
                </a:solidFill>
              </a:rPr>
              <a:t>.</a:t>
            </a:r>
            <a:endParaRPr lang="es-ES" altLang="es-ES" sz="1500" spc="85" dirty="0" smtClean="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39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265255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6137552" y="2873788"/>
            <a:ext cx="6892647" cy="47541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1</a:t>
            </a:r>
            <a:r>
              <a:rPr lang="es-ES" sz="4000" b="1" spc="-13" dirty="0" smtClean="0">
                <a:solidFill>
                  <a:srgbClr val="25408F"/>
                </a:solidFill>
                <a:latin typeface="Arial"/>
                <a:cs typeface="Arial"/>
              </a:rPr>
              <a:t>. Objetivos </a:t>
            </a:r>
            <a:r>
              <a:rPr lang="es-ES" sz="4000" b="1" spc="-13" dirty="0">
                <a:solidFill>
                  <a:srgbClr val="25408F"/>
                </a:solidFill>
                <a:latin typeface="Arial"/>
                <a:cs typeface="Arial"/>
              </a:rPr>
              <a:t>del Curso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5666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40</a:t>
            </a:fld>
            <a:endParaRPr spc="13"/>
          </a:p>
        </p:txBody>
      </p:sp>
      <p:sp>
        <p:nvSpPr>
          <p:cNvPr id="17" name="Rectangle 2"/>
          <p:cNvSpPr txBox="1">
            <a:spLocks noChangeArrowheads="1"/>
          </p:cNvSpPr>
          <p:nvPr/>
        </p:nvSpPr>
        <p:spPr bwMode="auto">
          <a:xfrm>
            <a:off x="385764" y="975551"/>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 los </a:t>
            </a:r>
            <a:r>
              <a:rPr lang="es-ES" altLang="es-ES" b="1" u="sng" spc="85" dirty="0" smtClean="0">
                <a:solidFill>
                  <a:srgbClr val="001D4D"/>
                </a:solidFill>
              </a:rPr>
              <a:t>planes </a:t>
            </a:r>
            <a:r>
              <a:rPr lang="es-ES" altLang="es-ES" b="1" u="sng" spc="85" dirty="0">
                <a:solidFill>
                  <a:srgbClr val="001D4D"/>
                </a:solidFill>
              </a:rPr>
              <a:t>de despliegue o instalación de red</a:t>
            </a:r>
            <a:r>
              <a:rPr lang="es-ES" altLang="es-ES" spc="85" dirty="0">
                <a:solidFill>
                  <a:srgbClr val="001D4D"/>
                </a:solidFill>
              </a:rPr>
              <a:t> </a:t>
            </a:r>
            <a:r>
              <a:rPr lang="es-ES" altLang="es-ES" spc="85" dirty="0" smtClean="0">
                <a:solidFill>
                  <a:srgbClr val="001D4D"/>
                </a:solidFill>
              </a:rPr>
              <a:t>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Los planes de despliegue o instalación son </a:t>
            </a:r>
            <a:r>
              <a:rPr lang="es-ES" altLang="es-ES" u="sng" spc="85" dirty="0">
                <a:solidFill>
                  <a:srgbClr val="001D4D"/>
                </a:solidFill>
              </a:rPr>
              <a:t>documentos de carácter descriptivo e informativo</a:t>
            </a:r>
            <a:r>
              <a:rPr lang="es-ES" altLang="es-ES" spc="85" dirty="0">
                <a:solidFill>
                  <a:srgbClr val="001D4D"/>
                </a:solidFill>
              </a:rPr>
              <a:t>, no debiendo tener un grado de detalle propio de un proyecto técnico y su </a:t>
            </a:r>
            <a:r>
              <a:rPr lang="es-ES" altLang="es-ES" u="sng" spc="85" dirty="0">
                <a:solidFill>
                  <a:srgbClr val="001D4D"/>
                </a:solidFill>
              </a:rPr>
              <a:t>presentación es potestativa para los operadores. Su contenido se considera confidencial</a:t>
            </a:r>
            <a:r>
              <a:rPr lang="es-ES" altLang="es-ES" spc="85" dirty="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En el plan de despliegue o instalación, el operador efectuará una </a:t>
            </a:r>
            <a:r>
              <a:rPr lang="es-ES" altLang="es-ES" u="sng" spc="85" dirty="0">
                <a:solidFill>
                  <a:srgbClr val="001D4D"/>
                </a:solidFill>
              </a:rPr>
              <a:t>mera previsión de los supuestos en los que se pueden efectuar despliegues aéreos o por fachadas de cables y equipos</a:t>
            </a:r>
            <a:r>
              <a:rPr lang="es-ES" altLang="es-ES" spc="85" dirty="0">
                <a:solidFill>
                  <a:srgbClr val="001D4D"/>
                </a:solidFill>
              </a:rPr>
              <a:t> en los términos </a:t>
            </a:r>
            <a:r>
              <a:rPr lang="es-ES" altLang="es-ES" spc="85" dirty="0" smtClean="0">
                <a:solidFill>
                  <a:srgbClr val="001D4D"/>
                </a:solidFill>
              </a:rPr>
              <a:t>del Art. 49.8.</a:t>
            </a:r>
            <a:endParaRPr lang="es-ES" altLang="es-ES" spc="85" dirty="0">
              <a:solidFill>
                <a:srgbClr val="001D4D"/>
              </a:solidFill>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a:t>
            </a:r>
            <a:r>
              <a:rPr lang="es-ES" altLang="es-ES" spc="85" dirty="0">
                <a:solidFill>
                  <a:srgbClr val="001D4D"/>
                </a:solidFill>
              </a:rPr>
              <a:t>plan de despliegue o instalación de red pública de comunicaciones electrónicas </a:t>
            </a:r>
            <a:r>
              <a:rPr lang="es-ES" altLang="es-ES" u="sng" spc="85" dirty="0">
                <a:solidFill>
                  <a:srgbClr val="001D4D"/>
                </a:solidFill>
              </a:rPr>
              <a:t>se entenderá aprobado si, transcurrido el plazo máximo de tres meses desde su presentación, la Administración Pública competente no ha dictado resolución expresa</a:t>
            </a:r>
            <a:r>
              <a:rPr lang="es-ES" altLang="es-ES" spc="85" dirty="0">
                <a:solidFill>
                  <a:srgbClr val="001D4D"/>
                </a:solidFill>
              </a:rPr>
              <a:t>. La Administración Pública competente podrá fijar un plazo de resolución inferior</a:t>
            </a:r>
            <a:r>
              <a:rPr lang="es-ES" altLang="es-ES" spc="85" dirty="0" smtClean="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6" y="5935167"/>
            <a:ext cx="9271769"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49.8 de la LGTEL, que regula los despliegues aéreos o por fachadas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1089901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41</a:t>
            </a:fld>
            <a:endParaRPr spc="13"/>
          </a:p>
        </p:txBody>
      </p:sp>
      <p:sp>
        <p:nvSpPr>
          <p:cNvPr id="17" name="Rectangle 2"/>
          <p:cNvSpPr txBox="1">
            <a:spLocks noChangeArrowheads="1"/>
          </p:cNvSpPr>
          <p:nvPr/>
        </p:nvSpPr>
        <p:spPr bwMode="auto">
          <a:xfrm>
            <a:off x="279544" y="1050662"/>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 </a:t>
            </a:r>
            <a:r>
              <a:rPr lang="es-ES" altLang="es-ES" spc="85" dirty="0" smtClean="0">
                <a:solidFill>
                  <a:srgbClr val="001D4D"/>
                </a:solidFill>
              </a:rPr>
              <a:t>las </a:t>
            </a:r>
            <a:r>
              <a:rPr lang="es-ES" altLang="es-ES" b="1" u="sng" spc="85" dirty="0" smtClean="0">
                <a:solidFill>
                  <a:srgbClr val="001D4D"/>
                </a:solidFill>
              </a:rPr>
              <a:t>declaraciones responsables</a:t>
            </a:r>
            <a:r>
              <a:rPr lang="es-ES" altLang="es-ES" spc="85" dirty="0" smtClean="0">
                <a:solidFill>
                  <a:srgbClr val="001D4D"/>
                </a:solidFill>
              </a:rPr>
              <a:t> 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La declaración responsable deberá contener una </a:t>
            </a:r>
            <a:r>
              <a:rPr lang="es-ES" altLang="es-ES" u="sng" spc="85" dirty="0">
                <a:solidFill>
                  <a:srgbClr val="001D4D"/>
                </a:solidFill>
              </a:rPr>
              <a:t>manifestación explícita del cumplimiento de aquellos requisitos que resulten exigibles de acuerdo con la normativa vigente</a:t>
            </a:r>
            <a:r>
              <a:rPr lang="es-ES" altLang="es-ES" spc="85" dirty="0">
                <a:solidFill>
                  <a:srgbClr val="001D4D"/>
                </a:solidFill>
              </a:rPr>
              <a:t>, incluido, en su caso, estar en posesión de la documentación que así lo acredite.</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Cuando deban realizarse diversas actuaciones relacionadas con la infraestructura o estación radioeléctrica, </a:t>
            </a:r>
            <a:r>
              <a:rPr lang="es-ES" altLang="es-ES" u="sng" spc="85" dirty="0">
                <a:solidFill>
                  <a:srgbClr val="001D4D"/>
                </a:solidFill>
              </a:rPr>
              <a:t>las declaraciones responsables se tramitarán conjuntamente siempre que ello resulte posible</a:t>
            </a:r>
            <a:r>
              <a:rPr lang="es-ES" altLang="es-ES" spc="85" dirty="0">
                <a:solidFill>
                  <a:srgbClr val="001D4D"/>
                </a:solidFill>
              </a:rPr>
              <a: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rPr>
              <a:t>La presentación de la declaración responsable, con el consiguiente efecto de habilitación a partir de ese momento para ejecutar la instalación</a:t>
            </a:r>
            <a:r>
              <a:rPr lang="es-ES" altLang="es-ES" spc="85" dirty="0">
                <a:solidFill>
                  <a:srgbClr val="001D4D"/>
                </a:solidFill>
              </a:rPr>
              <a:t>, no prejuzgará en modo alguno la situación y efectivo acomodo de las condiciones de la infraestructura o estación radioeléctrica a la normativa aplicable, ni limitará el ejercicio de las potestades administrativas de comprobación, inspección, sanción, y, en general, de control que a la Administración en cualquier </a:t>
            </a:r>
            <a:r>
              <a:rPr lang="es-ES" altLang="es-ES" spc="85" dirty="0" smtClean="0">
                <a:solidFill>
                  <a:srgbClr val="001D4D"/>
                </a:solidFill>
              </a:rPr>
              <a:t>orden le </a:t>
            </a:r>
            <a:r>
              <a:rPr lang="es-ES" altLang="es-ES" spc="85" dirty="0">
                <a:solidFill>
                  <a:srgbClr val="001D4D"/>
                </a:solidFill>
              </a:rPr>
              <a:t>estén atribuidas por el ordenamiento sectorial aplicable en cada caso.</a:t>
            </a: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3939323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42</a:t>
            </a:fld>
            <a:endParaRPr spc="13"/>
          </a:p>
        </p:txBody>
      </p:sp>
      <p:sp>
        <p:nvSpPr>
          <p:cNvPr id="17" name="Rectangle 2"/>
          <p:cNvSpPr txBox="1">
            <a:spLocks noChangeArrowheads="1"/>
          </p:cNvSpPr>
          <p:nvPr/>
        </p:nvSpPr>
        <p:spPr bwMode="auto">
          <a:xfrm>
            <a:off x="304088" y="87374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Respecto a </a:t>
            </a:r>
            <a:r>
              <a:rPr lang="es-ES" altLang="es-ES" sz="1600" spc="85" dirty="0" smtClean="0">
                <a:solidFill>
                  <a:srgbClr val="001D4D"/>
                </a:solidFill>
              </a:rPr>
              <a:t>las </a:t>
            </a:r>
            <a:r>
              <a:rPr lang="es-ES" altLang="es-ES" sz="1600" b="1" u="sng" spc="85" dirty="0" smtClean="0">
                <a:solidFill>
                  <a:srgbClr val="001D4D"/>
                </a:solidFill>
              </a:rPr>
              <a:t>declaraciones responsables</a:t>
            </a:r>
            <a:r>
              <a:rPr lang="es-ES" altLang="es-ES" sz="1600" spc="85" dirty="0" smtClean="0">
                <a:solidFill>
                  <a:srgbClr val="001D4D"/>
                </a:solidFill>
              </a:rPr>
              <a:t> en </a:t>
            </a:r>
            <a:r>
              <a:rPr lang="es-ES" altLang="es-ES" sz="1600" spc="85" dirty="0">
                <a:solidFill>
                  <a:srgbClr val="001D4D"/>
                </a:solidFill>
              </a:rPr>
              <a:t>el </a:t>
            </a:r>
            <a:r>
              <a:rPr lang="es-ES" altLang="es-ES" sz="1600" b="1" spc="85" dirty="0" smtClean="0">
                <a:solidFill>
                  <a:srgbClr val="001D4D"/>
                </a:solidFill>
              </a:rPr>
              <a:t>Artículo 49.9</a:t>
            </a:r>
            <a:r>
              <a:rPr lang="es-ES" altLang="es-ES" sz="1600" spc="85" dirty="0">
                <a:solidFill>
                  <a:srgbClr val="001D4D"/>
                </a:solidFill>
              </a:rPr>
              <a:t> </a:t>
            </a:r>
            <a:r>
              <a:rPr lang="es-ES" altLang="es-ES" sz="1600" spc="85" dirty="0" smtClean="0">
                <a:solidFill>
                  <a:srgbClr val="001D4D"/>
                </a:solidFill>
              </a:rPr>
              <a:t>se indica que (cont.):</a:t>
            </a: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La inexactitud, falsedad u omisión, </a:t>
            </a:r>
            <a:r>
              <a:rPr lang="es-ES" altLang="es-ES" sz="1600" b="1" spc="85" dirty="0">
                <a:solidFill>
                  <a:srgbClr val="001D4D"/>
                </a:solidFill>
              </a:rPr>
              <a:t>de carácter esencial</a:t>
            </a:r>
            <a:r>
              <a:rPr lang="es-ES" altLang="es-ES" sz="1600" spc="85" dirty="0">
                <a:solidFill>
                  <a:srgbClr val="001D4D"/>
                </a:solidFill>
              </a:rPr>
              <a:t>, en cualquier dato, manifestación o documento que se acompañe o incorpore a una declaración responsable, o la no presentación de la declaración responsable </a:t>
            </a:r>
            <a:r>
              <a:rPr lang="es-ES" altLang="es-ES" sz="1600" u="sng" spc="85" dirty="0">
                <a:solidFill>
                  <a:srgbClr val="001D4D"/>
                </a:solidFill>
              </a:rPr>
              <a:t>determinará la imposibilidad de explotar la instalación y, en su caso, la obligación de retirarla desde el momento en que se tenga constancia de tales hechos</a:t>
            </a:r>
            <a:r>
              <a:rPr lang="es-ES" altLang="es-ES" sz="1600" spc="85" dirty="0">
                <a:solidFill>
                  <a:srgbClr val="001D4D"/>
                </a:solidFill>
              </a:rPr>
              <a:t>, sin perjuicio de las responsabilidades penales, civiles o administrativas a que hubiera lugar</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u="sng"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rPr>
              <a:t>Recordar que el </a:t>
            </a:r>
            <a:r>
              <a:rPr lang="es-ES" altLang="es-ES" sz="1600" u="sng" spc="85" dirty="0">
                <a:solidFill>
                  <a:srgbClr val="001D4D"/>
                </a:solidFill>
              </a:rPr>
              <a:t>principio de simplificación igualmente se recoge en la normativa de </a:t>
            </a:r>
            <a:r>
              <a:rPr lang="es-ES" altLang="es-ES" sz="1600" u="sng" spc="85" dirty="0" smtClean="0">
                <a:solidFill>
                  <a:srgbClr val="001D4D"/>
                </a:solidFill>
              </a:rPr>
              <a:t>la Administración </a:t>
            </a:r>
            <a:r>
              <a:rPr lang="es-ES" altLang="es-ES" sz="1600" u="sng" spc="85" dirty="0">
                <a:solidFill>
                  <a:srgbClr val="001D4D"/>
                </a:solidFill>
              </a:rPr>
              <a:t>Local</a:t>
            </a:r>
            <a:r>
              <a:rPr lang="es-ES" altLang="es-ES" sz="1600" spc="85" dirty="0">
                <a:solidFill>
                  <a:srgbClr val="001D4D"/>
                </a:solidFill>
              </a:rPr>
              <a:t>: </a:t>
            </a:r>
            <a:r>
              <a:rPr lang="es-ES" altLang="es-ES" sz="1600" b="1" spc="85" dirty="0">
                <a:solidFill>
                  <a:srgbClr val="001D4D"/>
                </a:solidFill>
              </a:rPr>
              <a:t>Artículo 84bis de la </a:t>
            </a:r>
            <a:r>
              <a:rPr lang="es-ES" altLang="es-ES" sz="1600" b="1" spc="85" dirty="0">
                <a:solidFill>
                  <a:srgbClr val="001D4D"/>
                </a:solidFill>
                <a:hlinkClick r:id="rId6"/>
              </a:rPr>
              <a:t>Ley 7/1985</a:t>
            </a:r>
            <a:r>
              <a:rPr lang="es-ES" altLang="es-ES" sz="1600" b="1" spc="85" dirty="0">
                <a:solidFill>
                  <a:srgbClr val="001D4D"/>
                </a:solidFill>
              </a:rPr>
              <a:t>, de 2 de </a:t>
            </a:r>
            <a:r>
              <a:rPr lang="es-ES" altLang="es-ES" sz="1600" b="1" spc="85" dirty="0" smtClean="0">
                <a:solidFill>
                  <a:srgbClr val="001D4D"/>
                </a:solidFill>
              </a:rPr>
              <a:t>abril, de </a:t>
            </a:r>
            <a:r>
              <a:rPr lang="es-ES" altLang="es-ES" sz="1600" b="1" spc="85" dirty="0">
                <a:solidFill>
                  <a:srgbClr val="001D4D"/>
                </a:solidFill>
              </a:rPr>
              <a:t>Bases de Régimen Local (LBRL), según la redacción dada por la </a:t>
            </a:r>
            <a:r>
              <a:rPr lang="es-ES" altLang="es-ES" sz="1600" b="1" spc="85" dirty="0" smtClean="0">
                <a:solidFill>
                  <a:srgbClr val="001D4D"/>
                </a:solidFill>
                <a:hlinkClick r:id="rId7"/>
              </a:rPr>
              <a:t>Ley 27/2013</a:t>
            </a:r>
            <a:r>
              <a:rPr lang="es-ES" altLang="es-ES" sz="1600" b="1" spc="85" dirty="0">
                <a:solidFill>
                  <a:srgbClr val="001D4D"/>
                </a:solidFill>
              </a:rPr>
              <a:t>, 27 diciembre, de racionalización y sostenibilidad de </a:t>
            </a:r>
            <a:r>
              <a:rPr lang="es-ES" altLang="es-ES" sz="1600" b="1" spc="85" dirty="0" smtClean="0">
                <a:solidFill>
                  <a:srgbClr val="001D4D"/>
                </a:solidFill>
              </a:rPr>
              <a:t>la Administración </a:t>
            </a:r>
            <a:r>
              <a:rPr lang="es-ES" altLang="es-ES" sz="1600" b="1" spc="85" dirty="0">
                <a:solidFill>
                  <a:srgbClr val="001D4D"/>
                </a:solidFill>
              </a:rPr>
              <a:t>Local</a:t>
            </a:r>
            <a:r>
              <a:rPr lang="es-ES" altLang="es-ES" sz="1600" spc="85" dirty="0">
                <a:solidFill>
                  <a:srgbClr val="001D4D"/>
                </a:solidFill>
              </a:rPr>
              <a:t>, que dispone, entre otros, que </a:t>
            </a:r>
            <a:r>
              <a:rPr lang="es-ES" altLang="es-ES" sz="1600" u="sng" spc="85" dirty="0">
                <a:solidFill>
                  <a:srgbClr val="001D4D"/>
                </a:solidFill>
              </a:rPr>
              <a:t>las instalaciones </a:t>
            </a:r>
            <a:r>
              <a:rPr lang="es-ES" altLang="es-ES" sz="1600" u="sng" spc="85" dirty="0" smtClean="0">
                <a:solidFill>
                  <a:srgbClr val="001D4D"/>
                </a:solidFill>
              </a:rPr>
              <a:t>o infraestructuras </a:t>
            </a:r>
            <a:r>
              <a:rPr lang="es-ES" altLang="es-ES" sz="1600" u="sng" spc="85" dirty="0">
                <a:solidFill>
                  <a:srgbClr val="001D4D"/>
                </a:solidFill>
              </a:rPr>
              <a:t>físicas para el ejercicio de actividades económicas solo </a:t>
            </a:r>
            <a:r>
              <a:rPr lang="es-ES" altLang="es-ES" sz="1600" u="sng" spc="85" dirty="0" smtClean="0">
                <a:solidFill>
                  <a:srgbClr val="001D4D"/>
                </a:solidFill>
              </a:rPr>
              <a:t>se someterán </a:t>
            </a:r>
            <a:r>
              <a:rPr lang="es-ES" altLang="es-ES" sz="1600" u="sng" spc="85" dirty="0">
                <a:solidFill>
                  <a:srgbClr val="001D4D"/>
                </a:solidFill>
              </a:rPr>
              <a:t>a un régimen de autorización cuando lo establezca una Ley </a:t>
            </a:r>
            <a:r>
              <a:rPr lang="es-ES" altLang="es-ES" sz="1600" u="sng" spc="85" dirty="0" smtClean="0">
                <a:solidFill>
                  <a:srgbClr val="001D4D"/>
                </a:solidFill>
              </a:rPr>
              <a:t>que defina </a:t>
            </a:r>
            <a:r>
              <a:rPr lang="es-ES" altLang="es-ES" sz="1600" u="sng" spc="85" dirty="0">
                <a:solidFill>
                  <a:srgbClr val="001D4D"/>
                </a:solidFill>
              </a:rPr>
              <a:t>sus requisitos esenciales y las mismas sean susceptibles de </a:t>
            </a:r>
            <a:r>
              <a:rPr lang="es-ES" altLang="es-ES" sz="1600" u="sng" spc="85" dirty="0" smtClean="0">
                <a:solidFill>
                  <a:srgbClr val="001D4D"/>
                </a:solidFill>
              </a:rPr>
              <a:t>generar daños </a:t>
            </a:r>
            <a:r>
              <a:rPr lang="es-ES" altLang="es-ES" sz="1600" u="sng" spc="85" dirty="0">
                <a:solidFill>
                  <a:srgbClr val="001D4D"/>
                </a:solidFill>
              </a:rPr>
              <a:t>sobre el medioambiente y el entorno urbano, la seguridad o la </a:t>
            </a:r>
            <a:r>
              <a:rPr lang="es-ES" altLang="es-ES" sz="1600" u="sng" spc="85" dirty="0" smtClean="0">
                <a:solidFill>
                  <a:srgbClr val="001D4D"/>
                </a:solidFill>
              </a:rPr>
              <a:t>salud públicas </a:t>
            </a:r>
            <a:r>
              <a:rPr lang="es-ES" altLang="es-ES" sz="1600" u="sng" spc="85" dirty="0">
                <a:solidFill>
                  <a:srgbClr val="001D4D"/>
                </a:solidFill>
              </a:rPr>
              <a:t>y el patrimonio histórico y resulte proporcionado</a:t>
            </a:r>
            <a:r>
              <a:rPr lang="es-ES" altLang="es-ES" sz="1600" spc="85" dirty="0">
                <a:solidFill>
                  <a:srgbClr val="001D4D"/>
                </a:solidFill>
              </a:rPr>
              <a:t>.</a:t>
            </a:r>
            <a:endParaRPr lang="es-ES" altLang="es-ES" sz="1600" spc="85" dirty="0" smtClean="0">
              <a:solidFill>
                <a:srgbClr val="001D4D"/>
              </a:solidFill>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0097"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48125" y="5935167"/>
            <a:ext cx="11887798" cy="276999"/>
          </a:xfrm>
          <a:prstGeom prst="rect">
            <a:avLst/>
          </a:prstGeom>
          <a:noFill/>
          <a:ln>
            <a:solidFill>
              <a:schemeClr val="accent1"/>
            </a:solidFill>
          </a:ln>
        </p:spPr>
        <p:txBody>
          <a:bodyPr wrap="squar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razonamiento de por </a:t>
            </a:r>
            <a:r>
              <a:rPr lang="es-ES" sz="1200" spc="85" dirty="0">
                <a:solidFill>
                  <a:srgbClr val="001D4D"/>
                </a:solidFill>
              </a:rPr>
              <a:t>qué </a:t>
            </a:r>
            <a:r>
              <a:rPr lang="es-ES" sz="1200" spc="85" dirty="0" smtClean="0">
                <a:solidFill>
                  <a:srgbClr val="001D4D"/>
                </a:solidFill>
              </a:rPr>
              <a:t>la instalación </a:t>
            </a:r>
            <a:r>
              <a:rPr lang="es-ES" sz="1200" spc="85" dirty="0">
                <a:solidFill>
                  <a:srgbClr val="001D4D"/>
                </a:solidFill>
              </a:rPr>
              <a:t>de redes y la prestación de servicios </a:t>
            </a:r>
            <a:r>
              <a:rPr lang="es-ES" sz="1200" spc="85" dirty="0" smtClean="0">
                <a:solidFill>
                  <a:srgbClr val="001D4D"/>
                </a:solidFill>
              </a:rPr>
              <a:t>de comunicaciones electrónicas es una actividad económica</a:t>
            </a:r>
            <a:endParaRPr lang="es-ES" sz="1200" spc="85" dirty="0">
              <a:solidFill>
                <a:srgbClr val="001D4D"/>
              </a:solidFill>
            </a:endParaRP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
        <p:nvSpPr>
          <p:cNvPr id="23" name="object 29"/>
          <p:cNvSpPr txBox="1"/>
          <p:nvPr/>
        </p:nvSpPr>
        <p:spPr>
          <a:xfrm>
            <a:off x="2151191"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privado</a:t>
            </a:r>
          </a:p>
        </p:txBody>
      </p:sp>
    </p:spTree>
    <p:extLst>
      <p:ext uri="{BB962C8B-B14F-4D97-AF65-F5344CB8AC3E}">
        <p14:creationId xmlns:p14="http://schemas.microsoft.com/office/powerpoint/2010/main" val="2881420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43</a:t>
            </a:fld>
            <a:endParaRPr spc="13"/>
          </a:p>
        </p:txBody>
      </p:sp>
      <p:sp>
        <p:nvSpPr>
          <p:cNvPr id="17" name="Rectangle 2"/>
          <p:cNvSpPr txBox="1">
            <a:spLocks noChangeArrowheads="1"/>
          </p:cNvSpPr>
          <p:nvPr/>
        </p:nvSpPr>
        <p:spPr bwMode="auto">
          <a:xfrm>
            <a:off x="304088" y="990064"/>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régimen normativo en dominio público en </a:t>
            </a:r>
            <a:r>
              <a:rPr lang="es-ES" altLang="es-ES" spc="85" dirty="0">
                <a:solidFill>
                  <a:srgbClr val="001D4D"/>
                </a:solidFill>
              </a:rPr>
              <a:t>el </a:t>
            </a:r>
            <a:r>
              <a:rPr lang="es-ES" altLang="es-ES" b="1" spc="85" dirty="0" smtClean="0">
                <a:solidFill>
                  <a:srgbClr val="001D4D"/>
                </a:solidFill>
              </a:rPr>
              <a:t>Artículo 49.9</a:t>
            </a:r>
            <a:r>
              <a:rPr lang="es-ES" altLang="es-ES" spc="85" dirty="0">
                <a:solidFill>
                  <a:srgbClr val="001D4D"/>
                </a:solidFill>
              </a:rPr>
              <a:t> </a:t>
            </a:r>
            <a:r>
              <a:rPr lang="es-ES" altLang="es-ES" spc="85" dirty="0" smtClean="0">
                <a:solidFill>
                  <a:srgbClr val="001D4D"/>
                </a:solidFill>
              </a:rPr>
              <a:t>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«Para la instalación y despliegue de redes públicas de comunicaciones electrónicas y sus recursos asociados que deban realizarse en </a:t>
            </a:r>
            <a:r>
              <a:rPr lang="es-ES" altLang="es-ES" b="1" spc="85" dirty="0">
                <a:solidFill>
                  <a:srgbClr val="001D4D"/>
                </a:solidFill>
              </a:rPr>
              <a:t>dominio público</a:t>
            </a:r>
            <a:r>
              <a:rPr lang="es-ES" altLang="es-ES" spc="85" dirty="0">
                <a:solidFill>
                  <a:srgbClr val="001D4D"/>
                </a:solidFill>
              </a:rPr>
              <a:t>, </a:t>
            </a:r>
            <a:r>
              <a:rPr lang="es-ES" altLang="es-ES" u="sng" spc="85" dirty="0">
                <a:solidFill>
                  <a:srgbClr val="001D4D"/>
                </a:solidFill>
              </a:rPr>
              <a:t>las Administraciones p</a:t>
            </a:r>
            <a:r>
              <a:rPr lang="es-ES" altLang="es-ES" u="sng" spc="85" dirty="0" smtClean="0">
                <a:solidFill>
                  <a:srgbClr val="001D4D"/>
                </a:solidFill>
              </a:rPr>
              <a:t>úblicas </a:t>
            </a:r>
            <a:r>
              <a:rPr lang="es-ES" altLang="es-ES" u="sng" spc="85" dirty="0">
                <a:solidFill>
                  <a:srgbClr val="001D4D"/>
                </a:solidFill>
              </a:rPr>
              <a:t>podrán establecer, cada una en el ámbito exclusivo de sus competencias y para todos o algunos de los casos, que la tramitación se realice mediante declaración responsable o comunicación previa</a:t>
            </a:r>
            <a:r>
              <a:rPr lang="es-ES" altLang="es-ES" spc="85" dirty="0" smtClean="0">
                <a:solidFill>
                  <a:srgbClr val="001D4D"/>
                </a:solidFill>
              </a:rPr>
              <a:t>.»</a:t>
            </a:r>
            <a:endParaRPr lang="es-ES" altLang="es-ES" spc="85" dirty="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La nueva LGTEL deja abierta la posibilidad que las AAPP, </a:t>
            </a:r>
            <a:r>
              <a:rPr lang="es-ES" altLang="es-ES" u="sng" spc="85" dirty="0" smtClean="0">
                <a:solidFill>
                  <a:srgbClr val="001D4D"/>
                </a:solidFill>
              </a:rPr>
              <a:t>para todos o algunos de los casos, faciliten la </a:t>
            </a:r>
            <a:r>
              <a:rPr lang="es-ES" altLang="es-ES" u="sng" spc="85" dirty="0">
                <a:solidFill>
                  <a:srgbClr val="001D4D"/>
                </a:solidFill>
              </a:rPr>
              <a:t>instalación y despliegue de redes</a:t>
            </a:r>
            <a:r>
              <a:rPr lang="es-ES" altLang="es-ES" spc="85" dirty="0">
                <a:solidFill>
                  <a:srgbClr val="001D4D"/>
                </a:solidFill>
              </a:rPr>
              <a:t> públicas de comunicaciones electrónicas y sus recursos </a:t>
            </a:r>
            <a:r>
              <a:rPr lang="es-ES" altLang="es-ES" spc="85" dirty="0" smtClean="0">
                <a:solidFill>
                  <a:srgbClr val="001D4D"/>
                </a:solidFill>
              </a:rPr>
              <a:t>asociados, </a:t>
            </a:r>
            <a:r>
              <a:rPr lang="es-ES" altLang="es-ES" u="sng" spc="85" dirty="0" smtClean="0">
                <a:solidFill>
                  <a:srgbClr val="001D4D"/>
                </a:solidFill>
              </a:rPr>
              <a:t>permitiendo realizar la </a:t>
            </a:r>
            <a:r>
              <a:rPr lang="es-ES" altLang="es-ES" u="sng" spc="85" dirty="0">
                <a:solidFill>
                  <a:srgbClr val="001D4D"/>
                </a:solidFill>
              </a:rPr>
              <a:t>tramitación mediante declaración responsable o comunicación </a:t>
            </a:r>
            <a:r>
              <a:rPr lang="es-ES" altLang="es-ES" u="sng" spc="85" dirty="0" smtClean="0">
                <a:solidFill>
                  <a:srgbClr val="001D4D"/>
                </a:solidFill>
              </a:rPr>
              <a:t>previa</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rPr>
              <a:t>Es recomendable el uso de esta disposición por parte de las AAPP para agilizar los permisos pendientes relacionados con Ayudas europeas UNICO y hacer posible la llegada de la banda ancha ultrarrápida a todos los ciudadanos y empresas</a:t>
            </a:r>
            <a:r>
              <a:rPr lang="es-ES" altLang="es-ES" spc="85" dirty="0" smtClean="0">
                <a:solidFill>
                  <a:srgbClr val="001D4D"/>
                </a:solidFill>
              </a:rPr>
              <a:t>, </a:t>
            </a:r>
            <a:r>
              <a:rPr lang="es-ES" altLang="es-ES" b="1" u="sng" spc="85" dirty="0" smtClean="0">
                <a:solidFill>
                  <a:srgbClr val="001D4D"/>
                </a:solidFill>
              </a:rPr>
              <a:t>especialmente en zonas rurales</a:t>
            </a:r>
            <a:r>
              <a:rPr lang="es-ES" altLang="es-ES" spc="85" dirty="0" smtClean="0">
                <a:solidFill>
                  <a:srgbClr val="001D4D"/>
                </a:solidFill>
              </a:rPr>
              <a:t>, y así evitar la pérdida de fondos europeos por retrasos en la ejecución de los proyectos de despliegue al haber límites estrictos en los plazos de ejecución.</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5158"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151191" y="194636"/>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a:t>
            </a:r>
            <a:r>
              <a:rPr lang="es-ES" sz="2032" b="1" spc="85" dirty="0">
                <a:solidFill>
                  <a:schemeClr val="accent1">
                    <a:lumMod val="75000"/>
                  </a:schemeClr>
                </a:solidFill>
                <a:cs typeface="Calibri"/>
              </a:rPr>
              <a:t>normativo en dominio </a:t>
            </a:r>
            <a:r>
              <a:rPr lang="es-ES" sz="2032" b="1" spc="85" dirty="0" smtClean="0">
                <a:solidFill>
                  <a:schemeClr val="accent1">
                    <a:lumMod val="75000"/>
                  </a:schemeClr>
                </a:solidFill>
                <a:cs typeface="Calibri"/>
              </a:rPr>
              <a:t>público</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54582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44</a:t>
            </a:fld>
            <a:endParaRPr spc="13"/>
          </a:p>
        </p:txBody>
      </p:sp>
      <p:sp>
        <p:nvSpPr>
          <p:cNvPr id="17" name="Rectangle 2"/>
          <p:cNvSpPr txBox="1">
            <a:spLocks noChangeArrowheads="1"/>
          </p:cNvSpPr>
          <p:nvPr/>
        </p:nvSpPr>
        <p:spPr bwMode="auto">
          <a:xfrm>
            <a:off x="232140" y="97413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régimen normativo relacionado con los puntos </a:t>
            </a:r>
            <a:r>
              <a:rPr lang="es-ES" altLang="es-ES" spc="85" dirty="0">
                <a:solidFill>
                  <a:srgbClr val="001D4D"/>
                </a:solidFill>
              </a:rPr>
              <a:t>de acceso inalámbrico para pequeñas </a:t>
            </a:r>
            <a:r>
              <a:rPr lang="es-ES" altLang="es-ES" spc="85" dirty="0" smtClean="0">
                <a:solidFill>
                  <a:srgbClr val="001D4D"/>
                </a:solidFill>
              </a:rPr>
              <a:t>áreas en </a:t>
            </a:r>
            <a:r>
              <a:rPr lang="es-ES" altLang="es-ES" spc="85" dirty="0">
                <a:solidFill>
                  <a:srgbClr val="001D4D"/>
                </a:solidFill>
              </a:rPr>
              <a:t>el </a:t>
            </a:r>
            <a:r>
              <a:rPr lang="es-ES" altLang="es-ES" b="1" spc="85" dirty="0" smtClean="0">
                <a:solidFill>
                  <a:srgbClr val="001D4D"/>
                </a:solidFill>
              </a:rPr>
              <a:t>Artículo 49.10</a:t>
            </a:r>
            <a:r>
              <a:rPr lang="es-ES" altLang="es-ES" spc="85" dirty="0" smtClean="0">
                <a:solidFill>
                  <a:srgbClr val="001D4D"/>
                </a:solidFill>
              </a:rPr>
              <a:t> 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Para la instalación o explotación de los puntos de acceso inalámbrico para pequeñas áreas y sus recursos asociados, </a:t>
            </a:r>
            <a:r>
              <a:rPr lang="es-ES" altLang="es-ES" sz="1600" u="sng" spc="85" dirty="0">
                <a:solidFill>
                  <a:srgbClr val="001D4D"/>
                </a:solidFill>
              </a:rPr>
              <a:t>en los términos definidos por la normativa europea</a:t>
            </a:r>
            <a:r>
              <a:rPr lang="es-ES" altLang="es-ES" sz="1600" spc="85" dirty="0">
                <a:solidFill>
                  <a:srgbClr val="001D4D"/>
                </a:solidFill>
              </a:rPr>
              <a:t>, </a:t>
            </a:r>
            <a:r>
              <a:rPr lang="es-ES" altLang="es-ES" sz="1600" u="sng" spc="85" dirty="0">
                <a:solidFill>
                  <a:srgbClr val="001D4D"/>
                </a:solidFill>
              </a:rPr>
              <a:t>no se requerirá ningún tipo de concesión, autorización o licencia nueva o modificación de la existente o declaración responsable o comunicación previa a las Administraciones p</a:t>
            </a:r>
            <a:r>
              <a:rPr lang="es-ES" altLang="es-ES" sz="1600" u="sng" spc="85" dirty="0" smtClean="0">
                <a:solidFill>
                  <a:srgbClr val="001D4D"/>
                </a:solidFill>
              </a:rPr>
              <a:t>úblicas </a:t>
            </a:r>
            <a:r>
              <a:rPr lang="es-ES" altLang="es-ES" sz="1600" u="sng" spc="85" dirty="0">
                <a:solidFill>
                  <a:srgbClr val="001D4D"/>
                </a:solidFill>
              </a:rPr>
              <a:t>competentes</a:t>
            </a:r>
            <a:r>
              <a:rPr lang="es-ES" altLang="es-ES" sz="1600" spc="85" dirty="0">
                <a:solidFill>
                  <a:srgbClr val="001D4D"/>
                </a:solidFill>
              </a:rPr>
              <a:t> por razones de ordenación del territorio o urbanismo, </a:t>
            </a:r>
            <a:r>
              <a:rPr lang="es-ES" altLang="es-ES" sz="1600" b="1" u="sng" spc="85" dirty="0">
                <a:solidFill>
                  <a:srgbClr val="001D4D"/>
                </a:solidFill>
              </a:rPr>
              <a:t>salvo</a:t>
            </a:r>
            <a:r>
              <a:rPr lang="es-ES" altLang="es-ES" sz="1600" spc="85" dirty="0">
                <a:solidFill>
                  <a:srgbClr val="001D4D"/>
                </a:solidFill>
              </a:rPr>
              <a:t> en los supuestos de edificios o lugares de valor arquitectónico, histórico o natural que estén protegidos </a:t>
            </a:r>
            <a:r>
              <a:rPr lang="es-ES" altLang="es-ES" sz="1600" u="sng" spc="85" dirty="0">
                <a:solidFill>
                  <a:srgbClr val="001D4D"/>
                </a:solidFill>
              </a:rPr>
              <a:t>de acuerdo con la legislación nacional</a:t>
            </a:r>
            <a:r>
              <a:rPr lang="es-ES" altLang="es-ES" sz="1600" spc="85" dirty="0">
                <a:solidFill>
                  <a:srgbClr val="001D4D"/>
                </a:solidFill>
              </a:rPr>
              <a:t> o, en su caso, por motivos de seguridad pública o seguridad nacional.</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rPr>
              <a:t>La instalación</a:t>
            </a:r>
            <a:r>
              <a:rPr lang="es-ES" altLang="es-ES" sz="1600" spc="85" dirty="0">
                <a:solidFill>
                  <a:srgbClr val="001D4D"/>
                </a:solidFill>
              </a:rPr>
              <a:t> de los puntos de acceso inalámbrico para pequeñas áreas y sus recursos asociados </a:t>
            </a:r>
            <a:r>
              <a:rPr lang="es-ES" altLang="es-ES" sz="1600" u="sng" spc="85" dirty="0">
                <a:solidFill>
                  <a:srgbClr val="001D4D"/>
                </a:solidFill>
              </a:rPr>
              <a:t>no está sujeta a la exigencia de tributos por ninguna Administración Pública</a:t>
            </a:r>
            <a:r>
              <a:rPr lang="es-ES" altLang="es-ES" sz="1600" spc="85" dirty="0">
                <a:solidFill>
                  <a:srgbClr val="001D4D"/>
                </a:solidFill>
              </a:rPr>
              <a:t>, excepto la tasa general de operadores y sin perjuicio de lo dispuesto en el artículo 52.</a:t>
            </a:r>
            <a:r>
              <a:rPr lang="es-ES" altLang="es-ES" spc="85" dirty="0">
                <a:solidFill>
                  <a:srgbClr val="001D4D"/>
                </a:solidFill>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1477"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
        <p:nvSpPr>
          <p:cNvPr id="24" name="CuadroTexto 23"/>
          <p:cNvSpPr txBox="1"/>
          <p:nvPr/>
        </p:nvSpPr>
        <p:spPr>
          <a:xfrm>
            <a:off x="48126" y="5935167"/>
            <a:ext cx="11458073"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por qué se hace referencia al artículo 52 de la LGTEL en el artículo 49.10. También normativa europea que se transpone en art. 49.10 </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69282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45</a:t>
            </a:fld>
            <a:endParaRPr spc="13"/>
          </a:p>
        </p:txBody>
      </p:sp>
      <p:sp>
        <p:nvSpPr>
          <p:cNvPr id="17" name="Rectangle 2"/>
          <p:cNvSpPr txBox="1">
            <a:spLocks noChangeArrowheads="1"/>
          </p:cNvSpPr>
          <p:nvPr/>
        </p:nvSpPr>
        <p:spPr bwMode="auto">
          <a:xfrm>
            <a:off x="232140" y="1341870"/>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El </a:t>
            </a:r>
            <a:r>
              <a:rPr lang="es-ES" altLang="es-ES" b="1" spc="85" dirty="0" smtClean="0">
                <a:solidFill>
                  <a:srgbClr val="001D4D"/>
                </a:solidFill>
              </a:rPr>
              <a:t>Anexo II Definiciones </a:t>
            </a:r>
            <a:r>
              <a:rPr lang="es-ES" altLang="es-ES" spc="85" dirty="0" smtClean="0">
                <a:solidFill>
                  <a:srgbClr val="001D4D"/>
                </a:solidFill>
              </a:rPr>
              <a:t>LGTEL contiene la </a:t>
            </a:r>
            <a:r>
              <a:rPr lang="es-ES" altLang="es-ES" u="sng" spc="85" dirty="0" smtClean="0">
                <a:solidFill>
                  <a:srgbClr val="001D4D"/>
                </a:solidFill>
              </a:rPr>
              <a:t>definición de “</a:t>
            </a:r>
            <a:r>
              <a:rPr lang="es-ES" altLang="es-ES" u="sng" spc="85" dirty="0">
                <a:solidFill>
                  <a:srgbClr val="001D4D"/>
                </a:solidFill>
              </a:rPr>
              <a:t>Punto de acceso inalámbrico para pequeñas áreas</a:t>
            </a:r>
            <a:r>
              <a:rPr lang="es-ES" altLang="es-ES" u="sng" spc="85" dirty="0" smtClean="0">
                <a:solidFill>
                  <a:srgbClr val="001D4D"/>
                </a:solidFill>
              </a:rPr>
              <a:t>”</a:t>
            </a:r>
            <a:r>
              <a:rPr lang="es-ES" altLang="es-ES"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a:t>
            </a:r>
            <a:r>
              <a:rPr lang="es-ES" altLang="es-ES" b="1" spc="85" dirty="0">
                <a:solidFill>
                  <a:srgbClr val="001D4D"/>
                </a:solidFill>
              </a:rPr>
              <a:t>Punto de acceso inalámbrico para pequeñas áreas</a:t>
            </a:r>
            <a:r>
              <a:rPr lang="es-ES" altLang="es-ES" spc="85" dirty="0">
                <a:solidFill>
                  <a:srgbClr val="001D4D"/>
                </a:solidFill>
              </a:rPr>
              <a:t>: </a:t>
            </a:r>
            <a:r>
              <a:rPr lang="es-ES" altLang="es-ES" u="sng" spc="85" dirty="0">
                <a:solidFill>
                  <a:srgbClr val="001D4D"/>
                </a:solidFill>
              </a:rPr>
              <a:t>un equipo de acceso a una red inalámbrica de baja potencia con un tamaño reducido y corto alcance</a:t>
            </a:r>
            <a:r>
              <a:rPr lang="es-ES" altLang="es-ES" spc="85" dirty="0">
                <a:solidFill>
                  <a:srgbClr val="001D4D"/>
                </a:solidFill>
              </a:rPr>
              <a:t>, utilizando un espectro bajo licencia o una combinación de espectro bajo licencia y exento de licencia que puede formar parte de una red pública de comunicaciones electrónicas, </a:t>
            </a:r>
            <a:r>
              <a:rPr lang="es-ES" altLang="es-ES" u="sng" spc="85" dirty="0">
                <a:solidFill>
                  <a:srgbClr val="001D4D"/>
                </a:solidFill>
              </a:rPr>
              <a:t>que puede estar dotado de una o más antenas de bajo impacto visual</a:t>
            </a:r>
            <a:r>
              <a:rPr lang="es-ES" altLang="es-ES" spc="85" dirty="0">
                <a:solidFill>
                  <a:srgbClr val="001D4D"/>
                </a:solidFill>
              </a:rPr>
              <a:t>, y que permite el acceso inalámbrico de los usuarios a redes de comunicaciones electrónicas con independencia de la topología de la red subyacente, sea móvil o fija.»</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Como </a:t>
            </a:r>
            <a:r>
              <a:rPr lang="es-ES" altLang="es-ES" spc="85" dirty="0">
                <a:solidFill>
                  <a:srgbClr val="001D4D"/>
                </a:solidFill>
              </a:rPr>
              <a:t>ejemplo, cabe citar </a:t>
            </a:r>
            <a:r>
              <a:rPr lang="es-ES" altLang="es-ES" spc="85" dirty="0" smtClean="0">
                <a:solidFill>
                  <a:srgbClr val="001D4D"/>
                </a:solidFill>
              </a:rPr>
              <a:t>instalaciones como </a:t>
            </a:r>
            <a:r>
              <a:rPr lang="es-ES" altLang="es-ES" spc="85" dirty="0">
                <a:solidFill>
                  <a:srgbClr val="001D4D"/>
                </a:solidFill>
              </a:rPr>
              <a:t>Micro-celdas o </a:t>
            </a:r>
            <a:r>
              <a:rPr lang="es-ES" altLang="es-ES" spc="85" dirty="0" smtClean="0">
                <a:solidFill>
                  <a:srgbClr val="001D4D"/>
                </a:solidFill>
              </a:rPr>
              <a:t>SMALL CELLS, puntos </a:t>
            </a:r>
            <a:r>
              <a:rPr lang="es-ES" altLang="es-ES" spc="85" dirty="0">
                <a:solidFill>
                  <a:srgbClr val="001D4D"/>
                </a:solidFill>
              </a:rPr>
              <a:t>de acceso a redes inalámbricas que se ubican </a:t>
            </a:r>
            <a:r>
              <a:rPr lang="es-ES" altLang="es-ES" spc="85" dirty="0" smtClean="0">
                <a:solidFill>
                  <a:srgbClr val="001D4D"/>
                </a:solidFill>
              </a:rPr>
              <a:t>en fachadas </a:t>
            </a:r>
            <a:r>
              <a:rPr lang="es-ES" altLang="es-ES" spc="85" dirty="0">
                <a:solidFill>
                  <a:srgbClr val="001D4D"/>
                </a:solidFill>
              </a:rPr>
              <a:t>de edificios o en mobiliario urbano, en el interior de </a:t>
            </a:r>
            <a:r>
              <a:rPr lang="es-ES" altLang="es-ES" spc="85" dirty="0" smtClean="0">
                <a:solidFill>
                  <a:srgbClr val="001D4D"/>
                </a:solidFill>
              </a:rPr>
              <a:t>centros comerciales </a:t>
            </a:r>
            <a:r>
              <a:rPr lang="es-ES" altLang="es-ES" spc="85" dirty="0">
                <a:solidFill>
                  <a:srgbClr val="001D4D"/>
                </a:solidFill>
              </a:rPr>
              <a:t>o en edificios de pública concurrencia, estaciones de </a:t>
            </a:r>
            <a:r>
              <a:rPr lang="es-ES" altLang="es-ES" spc="85" dirty="0" smtClean="0">
                <a:solidFill>
                  <a:srgbClr val="001D4D"/>
                </a:solidFill>
              </a:rPr>
              <a:t>tren, metro</a:t>
            </a:r>
            <a:r>
              <a:rPr lang="es-ES" altLang="es-ES" spc="85" dirty="0">
                <a:solidFill>
                  <a:srgbClr val="001D4D"/>
                </a:solidFill>
              </a:rPr>
              <a:t>, aeropuertos, etc</a:t>
            </a:r>
            <a:r>
              <a:rPr lang="es-ES" altLang="es-ES" spc="85" dirty="0" smtClean="0">
                <a:solidFill>
                  <a:srgbClr val="001D4D"/>
                </a:solidFill>
              </a:rPr>
              <a:t>., </a:t>
            </a:r>
            <a:r>
              <a:rPr lang="es-ES" altLang="es-ES" spc="85" dirty="0">
                <a:solidFill>
                  <a:srgbClr val="001D4D"/>
                </a:solidFill>
              </a:rPr>
              <a:t>las cuales dotan de cobertura y acceso </a:t>
            </a:r>
            <a:r>
              <a:rPr lang="es-ES" altLang="es-ES" spc="85" dirty="0" smtClean="0">
                <a:solidFill>
                  <a:srgbClr val="001D4D"/>
                </a:solidFill>
              </a:rPr>
              <a:t>inalámbrico de </a:t>
            </a:r>
            <a:r>
              <a:rPr lang="es-ES" altLang="es-ES" spc="85" dirty="0">
                <a:solidFill>
                  <a:srgbClr val="001D4D"/>
                </a:solidFill>
              </a:rPr>
              <a:t>los usuarios a redes de comunicaciones electrónicas </a:t>
            </a:r>
            <a:r>
              <a:rPr lang="es-ES" altLang="es-ES" spc="85" dirty="0" smtClean="0">
                <a:solidFill>
                  <a:srgbClr val="001D4D"/>
                </a:solidFill>
              </a:rPr>
              <a:t>en una </a:t>
            </a:r>
            <a:r>
              <a:rPr lang="es-ES" altLang="es-ES" spc="85" dirty="0">
                <a:solidFill>
                  <a:srgbClr val="001D4D"/>
                </a:solidFill>
              </a:rPr>
              <a:t>zona </a:t>
            </a:r>
            <a:r>
              <a:rPr lang="es-ES" altLang="es-ES" spc="85" dirty="0" smtClean="0">
                <a:solidFill>
                  <a:srgbClr val="001D4D"/>
                </a:solidFill>
              </a:rPr>
              <a:t>concreta de </a:t>
            </a:r>
            <a:r>
              <a:rPr lang="es-ES" altLang="es-ES" spc="85" dirty="0">
                <a:solidFill>
                  <a:srgbClr val="001D4D"/>
                </a:solidFill>
              </a:rPr>
              <a:t>una ciudad o, el interior de edificaciones, estaciones de tren, etc.</a:t>
            </a:r>
            <a:endParaRPr lang="es-ES" altLang="es-ES"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Tree>
    <p:extLst>
      <p:ext uri="{BB962C8B-B14F-4D97-AF65-F5344CB8AC3E}">
        <p14:creationId xmlns:p14="http://schemas.microsoft.com/office/powerpoint/2010/main" val="3978755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46</a:t>
            </a:fld>
            <a:endParaRPr spc="13"/>
          </a:p>
        </p:txBody>
      </p:sp>
      <p:sp>
        <p:nvSpPr>
          <p:cNvPr id="17" name="Rectangle 2"/>
          <p:cNvSpPr txBox="1">
            <a:spLocks noChangeArrowheads="1"/>
          </p:cNvSpPr>
          <p:nvPr/>
        </p:nvSpPr>
        <p:spPr bwMode="auto">
          <a:xfrm>
            <a:off x="232140" y="5001106"/>
            <a:ext cx="11631835" cy="8197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a:solidFill>
                  <a:srgbClr val="001D4D"/>
                </a:solidFill>
              </a:rPr>
              <a:t>El volumen total </a:t>
            </a:r>
            <a:r>
              <a:rPr lang="es-ES" altLang="es-ES" sz="1600" spc="85" dirty="0">
                <a:solidFill>
                  <a:srgbClr val="001D4D"/>
                </a:solidFill>
              </a:rPr>
              <a:t>de la parte visible al público en general de un punto de acceso inalámbrico para pequeñas áreas que dé servicio a uno o más usuarios del espectro radioeléctrico </a:t>
            </a:r>
            <a:r>
              <a:rPr lang="es-ES" altLang="es-ES" sz="1600" b="1" spc="85" dirty="0">
                <a:solidFill>
                  <a:srgbClr val="001D4D"/>
                </a:solidFill>
              </a:rPr>
              <a:t>no será superior a 30 </a:t>
            </a:r>
            <a:r>
              <a:rPr lang="es-ES" altLang="es-ES" sz="1600" b="1" spc="85" dirty="0" smtClean="0">
                <a:solidFill>
                  <a:srgbClr val="001D4D"/>
                </a:solidFill>
              </a:rPr>
              <a:t>litros</a:t>
            </a:r>
            <a:r>
              <a:rPr lang="es-ES" altLang="es-ES" sz="1600"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rPr>
              <a:t>El punto de acceso inalámbrico para pequeñas áreas </a:t>
            </a:r>
            <a:r>
              <a:rPr lang="es-ES" altLang="es-ES" sz="1600" b="1" spc="85" dirty="0">
                <a:solidFill>
                  <a:srgbClr val="001D4D"/>
                </a:solidFill>
              </a:rPr>
              <a:t>deberá tener coherencia visual </a:t>
            </a:r>
            <a:r>
              <a:rPr lang="es-ES" altLang="es-ES" sz="1600" spc="85" dirty="0">
                <a:solidFill>
                  <a:srgbClr val="001D4D"/>
                </a:solidFill>
              </a:rPr>
              <a:t>con la estructura de sustentación y un </a:t>
            </a:r>
            <a:r>
              <a:rPr lang="es-ES" altLang="es-ES" sz="1600" b="1" spc="85" dirty="0">
                <a:solidFill>
                  <a:srgbClr val="001D4D"/>
                </a:solidFill>
              </a:rPr>
              <a:t>tamaño proporcionado en relación con el tamaño global </a:t>
            </a:r>
            <a:r>
              <a:rPr lang="es-ES" altLang="es-ES" sz="1600" spc="85" dirty="0">
                <a:solidFill>
                  <a:srgbClr val="001D4D"/>
                </a:solidFill>
              </a:rPr>
              <a:t>de dicha estructura, una </a:t>
            </a:r>
            <a:r>
              <a:rPr lang="es-ES" altLang="es-ES" sz="1600" b="1" spc="85" dirty="0">
                <a:solidFill>
                  <a:srgbClr val="001D4D"/>
                </a:solidFill>
              </a:rPr>
              <a:t>forma coherente</a:t>
            </a:r>
            <a:r>
              <a:rPr lang="es-ES" altLang="es-ES" sz="1600" spc="85" dirty="0">
                <a:solidFill>
                  <a:srgbClr val="001D4D"/>
                </a:solidFill>
              </a:rPr>
              <a:t>, </a:t>
            </a:r>
            <a:r>
              <a:rPr lang="es-ES" altLang="es-ES" sz="1600" b="1" spc="85" dirty="0">
                <a:solidFill>
                  <a:srgbClr val="001D4D"/>
                </a:solidFill>
              </a:rPr>
              <a:t>colores </a:t>
            </a:r>
            <a:r>
              <a:rPr lang="es-ES" altLang="es-ES" sz="1600" b="1" spc="85" dirty="0" smtClean="0">
                <a:solidFill>
                  <a:srgbClr val="001D4D"/>
                </a:solidFill>
              </a:rPr>
              <a:t>neutros</a:t>
            </a:r>
            <a:r>
              <a:rPr lang="es-ES" altLang="es-ES" sz="1600" spc="85" dirty="0" smtClean="0">
                <a:solidFill>
                  <a:srgbClr val="001D4D"/>
                </a:solidFill>
              </a:rPr>
              <a:t>… etc…</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a:solidFill>
                  <a:srgbClr val="001D4D"/>
                </a:solidFill>
              </a:rPr>
              <a:t>más detalle en </a:t>
            </a:r>
            <a:r>
              <a:rPr lang="es-ES" altLang="es-ES" sz="1600" spc="85" dirty="0">
                <a:solidFill>
                  <a:srgbClr val="001D4D"/>
                </a:solidFill>
                <a:hlinkClick r:id="rId6"/>
              </a:rPr>
              <a:t>REGLAMENTO DE EJECUCIÓN (UE) 2020/1070 DE LA COMISIÓN</a:t>
            </a:r>
            <a:r>
              <a:rPr lang="es-ES" altLang="es-ES" sz="1600" spc="85" dirty="0">
                <a:solidFill>
                  <a:srgbClr val="001D4D"/>
                </a:solidFill>
              </a:rPr>
              <a:t>)</a:t>
            </a:r>
            <a:endParaRPr lang="es-ES" altLang="es-ES" sz="1600" spc="85" dirty="0" smtClean="0">
              <a:solidFill>
                <a:srgbClr val="001D4D"/>
              </a:solidFill>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8" name="Imagen 7"/>
          <p:cNvPicPr>
            <a:picLocks noChangeAspect="1"/>
          </p:cNvPicPr>
          <p:nvPr/>
        </p:nvPicPr>
        <p:blipFill>
          <a:blip r:embed="rId10"/>
          <a:stretch>
            <a:fillRect/>
          </a:stretch>
        </p:blipFill>
        <p:spPr>
          <a:xfrm>
            <a:off x="123787" y="1377035"/>
            <a:ext cx="4410506" cy="2671547"/>
          </a:xfrm>
          <a:prstGeom prst="rect">
            <a:avLst/>
          </a:prstGeom>
          <a:ln>
            <a:solidFill>
              <a:schemeClr val="accent1"/>
            </a:solidFill>
          </a:ln>
        </p:spPr>
      </p:pic>
      <p:pic>
        <p:nvPicPr>
          <p:cNvPr id="9" name="Imagen 8"/>
          <p:cNvPicPr>
            <a:picLocks noChangeAspect="1"/>
          </p:cNvPicPr>
          <p:nvPr/>
        </p:nvPicPr>
        <p:blipFill>
          <a:blip r:embed="rId11"/>
          <a:stretch>
            <a:fillRect/>
          </a:stretch>
        </p:blipFill>
        <p:spPr>
          <a:xfrm>
            <a:off x="4674452" y="1418066"/>
            <a:ext cx="2980114" cy="2617251"/>
          </a:xfrm>
          <a:prstGeom prst="rect">
            <a:avLst/>
          </a:prstGeom>
          <a:ln>
            <a:solidFill>
              <a:schemeClr val="accent1"/>
            </a:solidFill>
          </a:ln>
        </p:spPr>
      </p:pic>
      <p:pic>
        <p:nvPicPr>
          <p:cNvPr id="10" name="Imagen 9"/>
          <p:cNvPicPr>
            <a:picLocks noChangeAspect="1"/>
          </p:cNvPicPr>
          <p:nvPr/>
        </p:nvPicPr>
        <p:blipFill>
          <a:blip r:embed="rId12"/>
          <a:stretch>
            <a:fillRect/>
          </a:stretch>
        </p:blipFill>
        <p:spPr>
          <a:xfrm>
            <a:off x="7776330" y="1584926"/>
            <a:ext cx="4267890" cy="2245254"/>
          </a:xfrm>
          <a:prstGeom prst="rect">
            <a:avLst/>
          </a:prstGeom>
          <a:ln>
            <a:solidFill>
              <a:schemeClr val="accent1"/>
            </a:solidFill>
          </a:ln>
        </p:spPr>
      </p:pic>
      <p:sp>
        <p:nvSpPr>
          <p:cNvPr id="24" name="Rectangle 2"/>
          <p:cNvSpPr txBox="1">
            <a:spLocks noChangeArrowheads="1"/>
          </p:cNvSpPr>
          <p:nvPr/>
        </p:nvSpPr>
        <p:spPr bwMode="auto">
          <a:xfrm>
            <a:off x="443915" y="933292"/>
            <a:ext cx="11631835" cy="8197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Ejemplos de puntos </a:t>
            </a:r>
            <a:r>
              <a:rPr lang="es-ES" altLang="es-ES" spc="85" dirty="0">
                <a:solidFill>
                  <a:srgbClr val="001D4D"/>
                </a:solidFill>
              </a:rPr>
              <a:t>de acceso inalámbrico para pequeñas </a:t>
            </a:r>
            <a:r>
              <a:rPr lang="es-ES" altLang="es-ES" spc="85" dirty="0" smtClean="0">
                <a:solidFill>
                  <a:srgbClr val="001D4D"/>
                </a:solidFill>
              </a:rPr>
              <a:t>áreas:</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endParaRPr>
          </a:p>
        </p:txBody>
      </p:sp>
      <p:pic>
        <p:nvPicPr>
          <p:cNvPr id="29" name="Imagen 28"/>
          <p:cNvPicPr>
            <a:picLocks noChangeAspect="1"/>
          </p:cNvPicPr>
          <p:nvPr/>
        </p:nvPicPr>
        <p:blipFill>
          <a:blip r:embed="rId13"/>
          <a:stretch>
            <a:fillRect/>
          </a:stretch>
        </p:blipFill>
        <p:spPr>
          <a:xfrm>
            <a:off x="8824324" y="105357"/>
            <a:ext cx="3251426" cy="522217"/>
          </a:xfrm>
          <a:prstGeom prst="rect">
            <a:avLst/>
          </a:prstGeom>
        </p:spPr>
      </p:pic>
      <p:sp>
        <p:nvSpPr>
          <p:cNvPr id="31" name="object 29"/>
          <p:cNvSpPr txBox="1"/>
          <p:nvPr/>
        </p:nvSpPr>
        <p:spPr>
          <a:xfrm>
            <a:off x="1957953"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a:t>
            </a:r>
            <a:r>
              <a:rPr lang="es-ES" sz="2032" b="1" spc="85" dirty="0" smtClean="0">
                <a:solidFill>
                  <a:schemeClr val="accent1">
                    <a:lumMod val="75000"/>
                  </a:schemeClr>
                </a:solidFill>
                <a:cs typeface="Calibri"/>
              </a:rPr>
              <a:t>de puntos </a:t>
            </a:r>
            <a:r>
              <a:rPr lang="es-ES" sz="2032" b="1" spc="85" dirty="0">
                <a:solidFill>
                  <a:schemeClr val="accent1">
                    <a:lumMod val="75000"/>
                  </a:schemeClr>
                </a:solidFill>
                <a:cs typeface="Calibri"/>
              </a:rPr>
              <a:t>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inalámbrico para pequeñas áreas</a:t>
            </a:r>
          </a:p>
        </p:txBody>
      </p:sp>
    </p:spTree>
    <p:extLst>
      <p:ext uri="{BB962C8B-B14F-4D97-AF65-F5344CB8AC3E}">
        <p14:creationId xmlns:p14="http://schemas.microsoft.com/office/powerpoint/2010/main" val="4145170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47</a:t>
            </a:fld>
            <a:endParaRPr spc="13"/>
          </a:p>
        </p:txBody>
      </p:sp>
      <p:sp>
        <p:nvSpPr>
          <p:cNvPr id="17" name="Rectangle 2"/>
          <p:cNvSpPr txBox="1">
            <a:spLocks noChangeArrowheads="1"/>
          </p:cNvSpPr>
          <p:nvPr/>
        </p:nvSpPr>
        <p:spPr bwMode="auto">
          <a:xfrm>
            <a:off x="232140" y="104585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al </a:t>
            </a:r>
            <a:r>
              <a:rPr lang="es-ES" altLang="es-ES" b="1" spc="85" dirty="0" smtClean="0">
                <a:solidFill>
                  <a:srgbClr val="001D4D"/>
                </a:solidFill>
              </a:rPr>
              <a:t>régimen normativo relacionado con el </a:t>
            </a:r>
            <a:r>
              <a:rPr lang="es-ES" altLang="es-ES" b="1" spc="85" dirty="0">
                <a:solidFill>
                  <a:srgbClr val="001D4D"/>
                </a:solidFill>
              </a:rPr>
              <a:t>caso de actuaciones de innovación tecnológica o adaptación </a:t>
            </a:r>
            <a:r>
              <a:rPr lang="es-ES" altLang="es-ES" b="1" spc="85" dirty="0" smtClean="0">
                <a:solidFill>
                  <a:srgbClr val="001D4D"/>
                </a:solidFill>
              </a:rPr>
              <a:t>técnica</a:t>
            </a:r>
            <a:r>
              <a:rPr lang="es-ES" altLang="es-ES" spc="85" dirty="0" smtClean="0">
                <a:solidFill>
                  <a:srgbClr val="001D4D"/>
                </a:solidFill>
              </a:rPr>
              <a:t> en </a:t>
            </a:r>
            <a:r>
              <a:rPr lang="es-ES" altLang="es-ES" spc="85" dirty="0">
                <a:solidFill>
                  <a:srgbClr val="001D4D"/>
                </a:solidFill>
              </a:rPr>
              <a:t>el </a:t>
            </a:r>
            <a:r>
              <a:rPr lang="es-ES" altLang="es-ES" b="1" spc="85" dirty="0" smtClean="0">
                <a:solidFill>
                  <a:srgbClr val="001D4D"/>
                </a:solidFill>
              </a:rPr>
              <a:t>Artículo 49.11</a:t>
            </a:r>
            <a:r>
              <a:rPr lang="es-ES" altLang="es-ES" spc="85" dirty="0" smtClean="0">
                <a:solidFill>
                  <a:srgbClr val="001D4D"/>
                </a:solidFill>
              </a:rPr>
              <a:t> se indica que:</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En el caso de que sobre una infraestructura de red pública de comunicaciones electrónicas, </a:t>
            </a:r>
            <a:r>
              <a:rPr lang="es-ES" altLang="es-ES" sz="1600" b="1" spc="85" dirty="0">
                <a:solidFill>
                  <a:srgbClr val="001D4D"/>
                </a:solidFill>
              </a:rPr>
              <a:t>fija o móvil</a:t>
            </a:r>
            <a:r>
              <a:rPr lang="es-ES" altLang="es-ES" sz="1600" spc="85" dirty="0">
                <a:solidFill>
                  <a:srgbClr val="001D4D"/>
                </a:solidFill>
              </a:rPr>
              <a:t>, incluidas las estaciones radioeléctricas de comunicaciones electrónicas y sus recursos asociados, </a:t>
            </a:r>
            <a:r>
              <a:rPr lang="es-ES" altLang="es-ES" sz="1600" u="sng" spc="85" dirty="0">
                <a:solidFill>
                  <a:srgbClr val="001D4D"/>
                </a:solidFill>
              </a:rPr>
              <a:t>ya esté ubicada </a:t>
            </a:r>
            <a:r>
              <a:rPr lang="es-ES" altLang="es-ES" sz="1600" b="1" u="sng" spc="85" dirty="0">
                <a:solidFill>
                  <a:srgbClr val="001D4D"/>
                </a:solidFill>
              </a:rPr>
              <a:t>en dominio público o privado</a:t>
            </a:r>
            <a:r>
              <a:rPr lang="es-ES" altLang="es-ES" sz="1600" u="sng" spc="85" dirty="0">
                <a:solidFill>
                  <a:srgbClr val="001D4D"/>
                </a:solidFill>
              </a:rPr>
              <a:t>, se realicen actuaciones de innovación tecnológica o adaptación técnica</a:t>
            </a:r>
            <a:r>
              <a:rPr lang="es-ES" altLang="es-ES" sz="1600" spc="85" dirty="0">
                <a:solidFill>
                  <a:srgbClr val="001D4D"/>
                </a:solidFill>
              </a:rPr>
              <a:t> que supongan la incorporación de nuevo equipamiento o la realización de emisiones radioeléctricas en nuevas bandas de frecuencias o con otras tecnologías, </a:t>
            </a:r>
            <a:r>
              <a:rPr lang="es-ES" altLang="es-ES" sz="1600" b="1" u="sng" spc="85" dirty="0">
                <a:solidFill>
                  <a:srgbClr val="001D4D"/>
                </a:solidFill>
              </a:rPr>
              <a:t>sin cambiar la ubicación de los elementos de soporte ni variar los elementos de obra civil y mástil</a:t>
            </a:r>
            <a:r>
              <a:rPr lang="es-ES" altLang="es-ES" sz="1600" spc="85" dirty="0">
                <a:solidFill>
                  <a:srgbClr val="001D4D"/>
                </a:solidFill>
              </a:rPr>
              <a:t>, </a:t>
            </a:r>
            <a:r>
              <a:rPr lang="es-ES" altLang="es-ES" sz="1600" u="sng" spc="85" dirty="0">
                <a:solidFill>
                  <a:srgbClr val="001D4D"/>
                </a:solidFill>
              </a:rPr>
              <a:t>no se requerirá ningún tipo de concesión, autorización o licencia nueva o modificación de la existente o declaración responsable o comunicación previa a las Administraciones p</a:t>
            </a:r>
            <a:r>
              <a:rPr lang="es-ES" altLang="es-ES" sz="1600" u="sng" spc="85" dirty="0" smtClean="0">
                <a:solidFill>
                  <a:srgbClr val="001D4D"/>
                </a:solidFill>
              </a:rPr>
              <a:t>úblicas </a:t>
            </a:r>
            <a:r>
              <a:rPr lang="es-ES" altLang="es-ES" sz="1600" u="sng" spc="85" dirty="0">
                <a:solidFill>
                  <a:srgbClr val="001D4D"/>
                </a:solidFill>
              </a:rPr>
              <a:t>competentes</a:t>
            </a:r>
            <a:r>
              <a:rPr lang="es-ES" altLang="es-ES" sz="1600" spc="85" dirty="0">
                <a:solidFill>
                  <a:srgbClr val="001D4D"/>
                </a:solidFill>
              </a:rPr>
              <a:t> por razones de ordenación del territorio, urbanismo, dominio público hidráulico, de carreteras o medioambientales, </a:t>
            </a:r>
            <a:r>
              <a:rPr lang="es-ES" altLang="es-ES" sz="1600" u="sng" spc="85" dirty="0">
                <a:solidFill>
                  <a:srgbClr val="001D4D"/>
                </a:solidFill>
              </a:rPr>
              <a:t>siempre y cuando no suponga un riesgo estructural para la infraestructura sobre la que se asienta la red</a:t>
            </a:r>
            <a:r>
              <a:rPr lang="es-ES" altLang="es-ES" sz="1600" spc="85" dirty="0" smtClean="0">
                <a:solidFill>
                  <a:srgbClr val="001D4D"/>
                </a:solidFill>
              </a:rPr>
              <a:t>.</a:t>
            </a:r>
            <a:r>
              <a:rPr lang="es-ES" altLang="es-ES" spc="85" dirty="0" smtClean="0">
                <a:solidFill>
                  <a:srgbClr val="001D4D"/>
                </a:solidFill>
              </a:rPr>
              <a:t>»</a:t>
            </a:r>
            <a:endParaRPr lang="es-ES" altLang="es-ES"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42823" y="85285"/>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caso de actuaciones de innovación tecnológica o adaptación técnica</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126409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48</a:t>
            </a:fld>
            <a:endParaRPr spc="13"/>
          </a:p>
        </p:txBody>
      </p:sp>
      <p:sp>
        <p:nvSpPr>
          <p:cNvPr id="17" name="Rectangle 2"/>
          <p:cNvSpPr txBox="1">
            <a:spLocks noChangeArrowheads="1"/>
          </p:cNvSpPr>
          <p:nvPr/>
        </p:nvSpPr>
        <p:spPr bwMode="auto">
          <a:xfrm>
            <a:off x="232140" y="1296876"/>
            <a:ext cx="11631835"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rPr>
              <a:t>Respecto </a:t>
            </a:r>
            <a:r>
              <a:rPr lang="es-ES" altLang="es-ES" spc="85" dirty="0" smtClean="0">
                <a:solidFill>
                  <a:srgbClr val="001D4D"/>
                </a:solidFill>
              </a:rPr>
              <a:t>a </a:t>
            </a:r>
            <a:r>
              <a:rPr lang="es-ES" altLang="es-ES" b="1" spc="85" dirty="0" smtClean="0">
                <a:solidFill>
                  <a:srgbClr val="001D4D"/>
                </a:solidFill>
              </a:rPr>
              <a:t>la </a:t>
            </a:r>
            <a:r>
              <a:rPr lang="es-ES" altLang="es-ES" b="1" spc="85" dirty="0">
                <a:solidFill>
                  <a:srgbClr val="001D4D"/>
                </a:solidFill>
              </a:rPr>
              <a:t>normativa elaborada por las </a:t>
            </a:r>
            <a:r>
              <a:rPr lang="es-ES" altLang="es-ES" b="1" spc="85" dirty="0" smtClean="0">
                <a:solidFill>
                  <a:srgbClr val="001D4D"/>
                </a:solidFill>
              </a:rPr>
              <a:t>AAPP </a:t>
            </a:r>
            <a:r>
              <a:rPr lang="es-ES" altLang="es-ES" spc="85" dirty="0" smtClean="0">
                <a:solidFill>
                  <a:srgbClr val="001D4D"/>
                </a:solidFill>
              </a:rPr>
              <a:t>en </a:t>
            </a:r>
            <a:r>
              <a:rPr lang="es-ES" altLang="es-ES" spc="85" dirty="0">
                <a:solidFill>
                  <a:srgbClr val="001D4D"/>
                </a:solidFill>
              </a:rPr>
              <a:t>el ejercicio de sus competencias que afecte a la instalación y explotación de las redes públicas de </a:t>
            </a:r>
            <a:r>
              <a:rPr lang="es-ES" dirty="0"/>
              <a:t>comunicaciones electrónicas y recursos asociados y los instrumentos de planificación territorial o urbanística </a:t>
            </a:r>
            <a:r>
              <a:rPr lang="es-ES" b="1" dirty="0"/>
              <a:t>deberán </a:t>
            </a:r>
            <a:r>
              <a:rPr lang="es-ES" b="1" dirty="0" smtClean="0"/>
              <a:t>cumplir con el siguiente requisito descrito</a:t>
            </a:r>
            <a:r>
              <a:rPr lang="es-ES" dirty="0" smtClean="0"/>
              <a:t> en el </a:t>
            </a:r>
            <a:r>
              <a:rPr lang="es-ES" b="1" dirty="0" smtClean="0"/>
              <a:t>artículo 49.6.b</a:t>
            </a:r>
            <a:r>
              <a:rPr lang="es-ES" altLang="es-ES" spc="85" dirty="0" smtClean="0">
                <a:solidFill>
                  <a:srgbClr val="001D4D"/>
                </a:solidFill>
              </a:rPr>
              <a:t>:</a:t>
            </a: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rPr>
              <a:t>«</a:t>
            </a:r>
            <a:r>
              <a:rPr lang="es-ES" altLang="es-ES" sz="1600" spc="85" dirty="0">
                <a:solidFill>
                  <a:srgbClr val="001D4D"/>
                </a:solidFill>
              </a:rPr>
              <a:t>b) prever un </a:t>
            </a:r>
            <a:r>
              <a:rPr lang="es-ES" altLang="es-ES" sz="1600" b="1" spc="85" dirty="0">
                <a:solidFill>
                  <a:srgbClr val="001D4D"/>
                </a:solidFill>
              </a:rPr>
              <a:t>procedimiento rápido, sencillo, eficiente y no discriminatorio de resolución</a:t>
            </a:r>
            <a:r>
              <a:rPr lang="es-ES" altLang="es-ES" sz="1600" spc="85" dirty="0">
                <a:solidFill>
                  <a:srgbClr val="001D4D"/>
                </a:solidFill>
              </a:rPr>
              <a:t> de las </a:t>
            </a:r>
            <a:r>
              <a:rPr lang="es-ES" altLang="es-ES" sz="1600" u="sng" spc="85" dirty="0">
                <a:solidFill>
                  <a:srgbClr val="001D4D"/>
                </a:solidFill>
              </a:rPr>
              <a:t>solicitudes de ocupación, que </a:t>
            </a:r>
            <a:r>
              <a:rPr lang="es-ES" altLang="es-ES" sz="1600" b="1" u="sng" spc="85" dirty="0">
                <a:solidFill>
                  <a:srgbClr val="001D4D"/>
                </a:solidFill>
              </a:rPr>
              <a:t>no podrá exceder de cuatro meses</a:t>
            </a:r>
            <a:r>
              <a:rPr lang="es-ES" altLang="es-ES" sz="1600" u="sng" spc="85" dirty="0">
                <a:solidFill>
                  <a:srgbClr val="001D4D"/>
                </a:solidFill>
              </a:rPr>
              <a:t> contados a partir de la presentación de la solicitud</a:t>
            </a:r>
            <a:r>
              <a:rPr lang="es-ES" altLang="es-ES" sz="1600" spc="85" dirty="0">
                <a:solidFill>
                  <a:srgbClr val="001D4D"/>
                </a:solidFill>
              </a:rPr>
              <a:t>, salvo en caso de expropiación. No obstante lo anterior, </a:t>
            </a:r>
            <a:r>
              <a:rPr lang="es-ES" altLang="es-ES" sz="1600" u="sng" spc="85" dirty="0">
                <a:solidFill>
                  <a:srgbClr val="001D4D"/>
                </a:solidFill>
              </a:rPr>
              <a:t>la obtención de permisos, autorizaciones o licencias relativos a las obras civiles necesarias para desplegar elementos de las </a:t>
            </a:r>
            <a:r>
              <a:rPr lang="es-ES" altLang="es-ES" sz="1600" b="1" u="sng" spc="85" dirty="0">
                <a:solidFill>
                  <a:srgbClr val="001D4D"/>
                </a:solidFill>
              </a:rPr>
              <a:t>redes públicas de comunicaciones electrónicas de alta o muy alta capacidad</a:t>
            </a:r>
            <a:r>
              <a:rPr lang="es-ES" altLang="es-ES" sz="1600" u="sng" spc="85" dirty="0">
                <a:solidFill>
                  <a:srgbClr val="001D4D"/>
                </a:solidFill>
              </a:rPr>
              <a:t>, las Administraciones p</a:t>
            </a:r>
            <a:r>
              <a:rPr lang="es-ES" altLang="es-ES" sz="1600" u="sng" spc="85" dirty="0" smtClean="0">
                <a:solidFill>
                  <a:srgbClr val="001D4D"/>
                </a:solidFill>
              </a:rPr>
              <a:t>úblicas </a:t>
            </a:r>
            <a:r>
              <a:rPr lang="es-ES" altLang="es-ES" sz="1600" b="1" u="sng" spc="85" dirty="0">
                <a:solidFill>
                  <a:srgbClr val="001D4D"/>
                </a:solidFill>
              </a:rPr>
              <a:t>concederán o denegarán los mismos dentro de los tres meses siguientes a la fecha de recepción de la solicitud completa</a:t>
            </a:r>
            <a:r>
              <a:rPr lang="es-ES" altLang="es-ES" sz="1600" spc="85" dirty="0">
                <a:solidFill>
                  <a:srgbClr val="001D4D"/>
                </a:solidFill>
              </a:rPr>
              <a:t>. Excepcionalmente, y mediante resolución motivada comunicada al solicitante tras expirar el plazo inicial, este plazo podrá extenderse un mes más, no pudiendo superar el total de cuatro meses desde la fecha de recepción de la solicitud completa. </a:t>
            </a:r>
            <a:r>
              <a:rPr lang="es-ES" altLang="es-ES" sz="1600" b="1" u="sng" spc="85" dirty="0">
                <a:solidFill>
                  <a:srgbClr val="001D4D"/>
                </a:solidFill>
              </a:rPr>
              <a:t>La Administración </a:t>
            </a:r>
            <a:r>
              <a:rPr lang="es-ES" altLang="es-ES" sz="1600" b="1" u="sng" spc="85" dirty="0" smtClean="0">
                <a:solidFill>
                  <a:srgbClr val="001D4D"/>
                </a:solidFill>
              </a:rPr>
              <a:t>pública </a:t>
            </a:r>
            <a:r>
              <a:rPr lang="es-ES" altLang="es-ES" sz="1600" b="1" u="sng" spc="85" dirty="0">
                <a:solidFill>
                  <a:srgbClr val="001D4D"/>
                </a:solidFill>
              </a:rPr>
              <a:t>competente podrá fijar unos plazos de resolución inferiores</a:t>
            </a:r>
            <a:r>
              <a:rPr lang="es-ES" altLang="es-ES" sz="1600" spc="85" dirty="0" smtClean="0">
                <a:solidFill>
                  <a:srgbClr val="001D4D"/>
                </a:solidFill>
              </a:rPr>
              <a:t>;</a:t>
            </a:r>
            <a:r>
              <a:rPr lang="es-ES" altLang="es-ES" spc="85" dirty="0" smtClean="0">
                <a:solidFill>
                  <a:srgbClr val="001D4D"/>
                </a:solidFill>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60273"/>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normativo</a:t>
            </a:r>
            <a:r>
              <a:rPr lang="es-ES" sz="2032" b="1" spc="85" dirty="0">
                <a:solidFill>
                  <a:schemeClr val="accent1">
                    <a:lumMod val="75000"/>
                  </a:schemeClr>
                </a:solidFill>
                <a:cs typeface="Calibri"/>
              </a:rPr>
              <a:t>: </a:t>
            </a:r>
            <a:r>
              <a:rPr lang="es-ES" sz="2032" b="1" spc="85" dirty="0" smtClean="0">
                <a:solidFill>
                  <a:schemeClr val="accent1">
                    <a:lumMod val="75000"/>
                  </a:schemeClr>
                </a:solidFill>
                <a:cs typeface="Calibri"/>
              </a:rPr>
              <a:t>plazo de resolución de</a:t>
            </a:r>
          </a:p>
          <a:p>
            <a:pPr marL="10752" algn="ctr">
              <a:spcBef>
                <a:spcPts val="85"/>
              </a:spcBef>
            </a:pPr>
            <a:r>
              <a:rPr lang="es-ES" sz="2032" b="1" spc="85" dirty="0">
                <a:solidFill>
                  <a:schemeClr val="accent1">
                    <a:lumMod val="75000"/>
                  </a:schemeClr>
                </a:solidFill>
                <a:cs typeface="Calibri"/>
              </a:rPr>
              <a:t>l</a:t>
            </a:r>
            <a:r>
              <a:rPr lang="es-ES" sz="2032" b="1" spc="85" dirty="0" smtClean="0">
                <a:solidFill>
                  <a:schemeClr val="accent1">
                    <a:lumMod val="75000"/>
                  </a:schemeClr>
                </a:solidFill>
                <a:cs typeface="Calibri"/>
              </a:rPr>
              <a:t>as solicitudes de ocupación</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051652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49</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49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23" name="object 29"/>
          <p:cNvSpPr txBox="1"/>
          <p:nvPr/>
        </p:nvSpPr>
        <p:spPr>
          <a:xfrm>
            <a:off x="1795854" y="-15204"/>
            <a:ext cx="7279944"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Régimen de licencias respecto al despliegue de redes </a:t>
            </a:r>
          </a:p>
          <a:p>
            <a:pPr marL="10752" algn="ctr">
              <a:spcBef>
                <a:spcPts val="85"/>
              </a:spcBef>
            </a:pPr>
            <a:r>
              <a:rPr lang="es-ES" sz="2032" b="1" spc="85" dirty="0" smtClean="0">
                <a:solidFill>
                  <a:schemeClr val="accent1">
                    <a:lumMod val="75000"/>
                  </a:schemeClr>
                </a:solidFill>
                <a:cs typeface="Calibri"/>
              </a:rPr>
              <a:t>de telecomunicaciones </a:t>
            </a:r>
            <a:endParaRPr lang="es-ES" sz="2032" b="1" spc="85" dirty="0">
              <a:solidFill>
                <a:schemeClr val="accent1">
                  <a:lumMod val="75000"/>
                </a:schemeClr>
              </a:solidFill>
              <a:cs typeface="Calibri"/>
            </a:endParaRPr>
          </a:p>
        </p:txBody>
      </p:sp>
      <p:sp>
        <p:nvSpPr>
          <p:cNvPr id="8" name="Elipse 7"/>
          <p:cNvSpPr/>
          <p:nvPr/>
        </p:nvSpPr>
        <p:spPr>
          <a:xfrm>
            <a:off x="5120208" y="2596552"/>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10" name="Llamada con línea 2 9"/>
          <p:cNvSpPr/>
          <p:nvPr/>
        </p:nvSpPr>
        <p:spPr>
          <a:xfrm>
            <a:off x="660368" y="2226454"/>
            <a:ext cx="1947557" cy="1670498"/>
          </a:xfrm>
          <a:prstGeom prst="borderCallout2">
            <a:avLst>
              <a:gd name="adj1" fmla="val 23244"/>
              <a:gd name="adj2" fmla="val 102848"/>
              <a:gd name="adj3" fmla="val 51701"/>
              <a:gd name="adj4" fmla="val 123747"/>
              <a:gd name="adj5" fmla="val 58779"/>
              <a:gd name="adj6" fmla="val 22378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Estaciones o infraestructuras radioeléctricas </a:t>
            </a:r>
            <a:r>
              <a:rPr lang="es-ES" sz="1300" b="1" dirty="0" smtClean="0">
                <a:solidFill>
                  <a:schemeClr val="tx1"/>
                </a:solidFill>
              </a:rPr>
              <a:t>SIN licencia</a:t>
            </a:r>
            <a:r>
              <a:rPr lang="es-ES" sz="1300" dirty="0" smtClean="0">
                <a:solidFill>
                  <a:schemeClr val="tx1"/>
                </a:solidFill>
              </a:rPr>
              <a:t>, </a:t>
            </a:r>
            <a:r>
              <a:rPr lang="es-ES" sz="1300" b="1" dirty="0" smtClean="0">
                <a:solidFill>
                  <a:schemeClr val="tx1"/>
                </a:solidFill>
              </a:rPr>
              <a:t>excepto</a:t>
            </a:r>
            <a:r>
              <a:rPr lang="es-ES" sz="1300" dirty="0" smtClean="0">
                <a:solidFill>
                  <a:schemeClr val="tx1"/>
                </a:solidFill>
              </a:rPr>
              <a:t> edificios BIC, superficie&gt;300m2 o nueva construcción con impacto en medio ambiente</a:t>
            </a:r>
            <a:endParaRPr lang="es-ES" sz="1300" dirty="0">
              <a:solidFill>
                <a:schemeClr val="tx1"/>
              </a:solidFill>
            </a:endParaRPr>
          </a:p>
        </p:txBody>
      </p:sp>
      <p:sp>
        <p:nvSpPr>
          <p:cNvPr id="24" name="Llamada con línea 2 23"/>
          <p:cNvSpPr/>
          <p:nvPr/>
        </p:nvSpPr>
        <p:spPr>
          <a:xfrm>
            <a:off x="660368" y="4015208"/>
            <a:ext cx="1947557" cy="1791883"/>
          </a:xfrm>
          <a:prstGeom prst="borderCallout2">
            <a:avLst>
              <a:gd name="adj1" fmla="val 23244"/>
              <a:gd name="adj2" fmla="val 102848"/>
              <a:gd name="adj3" fmla="val 29424"/>
              <a:gd name="adj4" fmla="val 123747"/>
              <a:gd name="adj5" fmla="val -32685"/>
              <a:gd name="adj6" fmla="val 2265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rgbClr val="00B0F0"/>
                </a:solidFill>
              </a:rPr>
              <a:t>Redes fijas </a:t>
            </a:r>
            <a:r>
              <a:rPr lang="es-ES" sz="1300" b="1" dirty="0">
                <a:solidFill>
                  <a:srgbClr val="00B0F0"/>
                </a:solidFill>
              </a:rPr>
              <a:t>y</a:t>
            </a:r>
            <a:r>
              <a:rPr lang="es-ES" sz="1300" b="1" dirty="0" smtClean="0">
                <a:solidFill>
                  <a:srgbClr val="00B0F0"/>
                </a:solidFill>
              </a:rPr>
              <a:t> estaciones </a:t>
            </a:r>
            <a:r>
              <a:rPr lang="es-ES" sz="1300" b="1" dirty="0">
                <a:solidFill>
                  <a:srgbClr val="00B0F0"/>
                </a:solidFill>
              </a:rPr>
              <a:t>o infraestructuras </a:t>
            </a:r>
            <a:r>
              <a:rPr lang="es-ES" sz="1300" b="1" dirty="0" smtClean="0">
                <a:solidFill>
                  <a:srgbClr val="00B0F0"/>
                </a:solidFill>
              </a:rPr>
              <a:t>radioeléctricas exceptuadas en caso anterior </a:t>
            </a:r>
            <a:r>
              <a:rPr lang="es-ES" sz="1300" b="1" dirty="0" smtClean="0">
                <a:solidFill>
                  <a:schemeClr val="tx1"/>
                </a:solidFill>
              </a:rPr>
              <a:t>SIN licencia</a:t>
            </a:r>
            <a:r>
              <a:rPr lang="es-ES" sz="1300" dirty="0">
                <a:solidFill>
                  <a:schemeClr val="tx1"/>
                </a:solidFill>
              </a:rPr>
              <a:t> </a:t>
            </a:r>
            <a:r>
              <a:rPr lang="es-ES" sz="1300" dirty="0" smtClean="0">
                <a:solidFill>
                  <a:schemeClr val="tx1"/>
                </a:solidFill>
              </a:rPr>
              <a:t>si el operador presenta un </a:t>
            </a:r>
            <a:r>
              <a:rPr lang="es-ES" sz="1300" b="1" dirty="0" smtClean="0">
                <a:solidFill>
                  <a:srgbClr val="00B0F0"/>
                </a:solidFill>
              </a:rPr>
              <a:t>plan de despliegue</a:t>
            </a:r>
            <a:r>
              <a:rPr lang="es-ES" sz="1300" dirty="0" smtClean="0">
                <a:solidFill>
                  <a:schemeClr val="tx1"/>
                </a:solidFill>
              </a:rPr>
              <a:t> y es aprobado (</a:t>
            </a:r>
            <a:r>
              <a:rPr lang="es-ES" sz="1300" b="1" dirty="0" smtClean="0">
                <a:solidFill>
                  <a:schemeClr val="tx1"/>
                </a:solidFill>
              </a:rPr>
              <a:t>silencio positivo a los 3 meses</a:t>
            </a:r>
            <a:r>
              <a:rPr lang="es-ES" sz="1300" dirty="0" smtClean="0">
                <a:solidFill>
                  <a:schemeClr val="tx1"/>
                </a:solidFill>
              </a:rPr>
              <a:t>)</a:t>
            </a:r>
            <a:endParaRPr lang="es-ES" sz="1300" dirty="0">
              <a:solidFill>
                <a:schemeClr val="tx1"/>
              </a:solidFill>
            </a:endParaRPr>
          </a:p>
        </p:txBody>
      </p:sp>
      <p:sp>
        <p:nvSpPr>
          <p:cNvPr id="11" name="Rectángulo 10"/>
          <p:cNvSpPr/>
          <p:nvPr/>
        </p:nvSpPr>
        <p:spPr>
          <a:xfrm>
            <a:off x="207348" y="1381090"/>
            <a:ext cx="2896020" cy="46927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416807" y="1450259"/>
            <a:ext cx="2298268" cy="800219"/>
          </a:xfrm>
          <a:prstGeom prst="rect">
            <a:avLst/>
          </a:prstGeom>
          <a:noFill/>
        </p:spPr>
        <p:txBody>
          <a:bodyPr wrap="square" rtlCol="0">
            <a:spAutoFit/>
          </a:bodyPr>
          <a:lstStyle/>
          <a:p>
            <a:pPr algn="ctr"/>
            <a:r>
              <a:rPr lang="es-ES" b="1" dirty="0" smtClean="0"/>
              <a:t>Dominio privado</a:t>
            </a:r>
          </a:p>
          <a:p>
            <a:pPr algn="ctr"/>
            <a:r>
              <a:rPr lang="es-ES" sz="1400" b="1" dirty="0" smtClean="0">
                <a:solidFill>
                  <a:srgbClr val="00B0F0"/>
                </a:solidFill>
              </a:rPr>
              <a:t>Aplica declaración </a:t>
            </a:r>
          </a:p>
          <a:p>
            <a:pPr algn="ctr"/>
            <a:r>
              <a:rPr lang="es-ES" sz="1400" b="1" dirty="0" smtClean="0">
                <a:solidFill>
                  <a:srgbClr val="00B0F0"/>
                </a:solidFill>
              </a:rPr>
              <a:t>responsable si</a:t>
            </a:r>
            <a:r>
              <a:rPr lang="es-ES" sz="1400" dirty="0" smtClean="0"/>
              <a:t>….</a:t>
            </a:r>
            <a:endParaRPr lang="es-ES" sz="1400" dirty="0"/>
          </a:p>
        </p:txBody>
      </p:sp>
      <p:sp>
        <p:nvSpPr>
          <p:cNvPr id="26" name="Llamada con línea 2 25"/>
          <p:cNvSpPr/>
          <p:nvPr/>
        </p:nvSpPr>
        <p:spPr>
          <a:xfrm>
            <a:off x="3381108" y="718995"/>
            <a:ext cx="1947557" cy="1877557"/>
          </a:xfrm>
          <a:prstGeom prst="borderCallout2">
            <a:avLst>
              <a:gd name="adj1" fmla="val 101736"/>
              <a:gd name="adj2" fmla="val 57669"/>
              <a:gd name="adj3" fmla="val 113297"/>
              <a:gd name="adj4" fmla="val 65651"/>
              <a:gd name="adj5" fmla="val 114536"/>
              <a:gd name="adj6" fmla="val 8812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público</a:t>
            </a:r>
          </a:p>
          <a:p>
            <a:pPr algn="ctr"/>
            <a:r>
              <a:rPr lang="es-ES" sz="1300" dirty="0" smtClean="0">
                <a:solidFill>
                  <a:schemeClr val="tx1"/>
                </a:solidFill>
              </a:rPr>
              <a:t>Las AAPP </a:t>
            </a:r>
            <a:r>
              <a:rPr lang="es-ES" sz="1300" b="1" dirty="0" smtClean="0">
                <a:solidFill>
                  <a:srgbClr val="00B0F0"/>
                </a:solidFill>
              </a:rPr>
              <a:t>podrán establecer</a:t>
            </a:r>
            <a:r>
              <a:rPr lang="es-ES" sz="1300" dirty="0" smtClean="0">
                <a:solidFill>
                  <a:schemeClr val="tx1"/>
                </a:solidFill>
              </a:rPr>
              <a:t>, para todos o algunos de los casos, </a:t>
            </a:r>
            <a:r>
              <a:rPr lang="es-ES" sz="1300" b="1" dirty="0" smtClean="0">
                <a:solidFill>
                  <a:srgbClr val="00B0F0"/>
                </a:solidFill>
              </a:rPr>
              <a:t>que la tramitación se realice mediante declaración responsable o comunicación previa</a:t>
            </a:r>
            <a:endParaRPr lang="es-ES" sz="1300" b="1" dirty="0">
              <a:solidFill>
                <a:srgbClr val="00B0F0"/>
              </a:solidFill>
            </a:endParaRPr>
          </a:p>
        </p:txBody>
      </p:sp>
      <p:sp>
        <p:nvSpPr>
          <p:cNvPr id="29" name="Llamada con línea 2 28"/>
          <p:cNvSpPr/>
          <p:nvPr/>
        </p:nvSpPr>
        <p:spPr>
          <a:xfrm>
            <a:off x="8493072" y="982056"/>
            <a:ext cx="3542986" cy="2048223"/>
          </a:xfrm>
          <a:prstGeom prst="borderCallout2">
            <a:avLst>
              <a:gd name="adj1" fmla="val 82859"/>
              <a:gd name="adj2" fmla="val -1128"/>
              <a:gd name="adj3" fmla="val 111368"/>
              <a:gd name="adj4" fmla="val -26118"/>
              <a:gd name="adj5" fmla="val 109869"/>
              <a:gd name="adj6" fmla="val -551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Puntos </a:t>
            </a:r>
            <a:r>
              <a:rPr lang="es-ES" b="1" dirty="0">
                <a:solidFill>
                  <a:schemeClr val="tx1"/>
                </a:solidFill>
              </a:rPr>
              <a:t>de acceso inalámbrico para pequeñas </a:t>
            </a:r>
            <a:r>
              <a:rPr lang="es-ES" b="1" dirty="0" smtClean="0">
                <a:solidFill>
                  <a:schemeClr val="tx1"/>
                </a:solidFill>
              </a:rPr>
              <a:t>áreas (</a:t>
            </a:r>
            <a:r>
              <a:rPr lang="es-ES" b="1" dirty="0" err="1" smtClean="0">
                <a:solidFill>
                  <a:schemeClr val="tx1"/>
                </a:solidFill>
              </a:rPr>
              <a:t>SAWAPs</a:t>
            </a:r>
            <a:r>
              <a:rPr lang="es-ES" b="1" dirty="0" smtClean="0">
                <a:solidFill>
                  <a:schemeClr val="tx1"/>
                </a:solidFill>
              </a:rPr>
              <a:t>)</a:t>
            </a:r>
          </a:p>
          <a:p>
            <a:pPr algn="ctr"/>
            <a:r>
              <a:rPr lang="es-ES" sz="1300" dirty="0" smtClean="0">
                <a:solidFill>
                  <a:schemeClr val="tx1"/>
                </a:solidFill>
              </a:rPr>
              <a:t>Las AAPP </a:t>
            </a:r>
            <a:r>
              <a:rPr lang="es-ES" sz="1300" b="1" dirty="0">
                <a:solidFill>
                  <a:srgbClr val="00B0F0"/>
                </a:solidFill>
              </a:rPr>
              <a:t>no </a:t>
            </a:r>
            <a:r>
              <a:rPr lang="es-ES" sz="1300" b="1" dirty="0" smtClean="0">
                <a:solidFill>
                  <a:srgbClr val="00B0F0"/>
                </a:solidFill>
              </a:rPr>
              <a:t>requerirán ningún </a:t>
            </a:r>
            <a:r>
              <a:rPr lang="es-ES" sz="1300" b="1" dirty="0">
                <a:solidFill>
                  <a:srgbClr val="00B0F0"/>
                </a:solidFill>
              </a:rPr>
              <a:t>tipo de concesión, autorización o licencia nueva o modificación de la existente o declaración responsable o comunicación </a:t>
            </a:r>
            <a:r>
              <a:rPr lang="es-ES" sz="1300" b="1" dirty="0" smtClean="0">
                <a:solidFill>
                  <a:srgbClr val="00B0F0"/>
                </a:solidFill>
              </a:rPr>
              <a:t>previa</a:t>
            </a:r>
            <a:r>
              <a:rPr lang="es-ES" sz="1300" dirty="0" smtClean="0">
                <a:solidFill>
                  <a:schemeClr val="tx1"/>
                </a:solidFill>
              </a:rPr>
              <a:t> (excepciones: patrimonio histórico, natural, …)</a:t>
            </a:r>
            <a:endParaRPr lang="es-ES" sz="1300" b="1" dirty="0">
              <a:solidFill>
                <a:srgbClr val="00B0F0"/>
              </a:solidFill>
            </a:endParaRPr>
          </a:p>
        </p:txBody>
      </p:sp>
      <p:sp>
        <p:nvSpPr>
          <p:cNvPr id="31" name="Llamada con línea 2 30"/>
          <p:cNvSpPr/>
          <p:nvPr/>
        </p:nvSpPr>
        <p:spPr>
          <a:xfrm>
            <a:off x="8486736" y="3171940"/>
            <a:ext cx="3549322" cy="2572712"/>
          </a:xfrm>
          <a:prstGeom prst="borderCallout2">
            <a:avLst>
              <a:gd name="adj1" fmla="val 21594"/>
              <a:gd name="adj2" fmla="val -2936"/>
              <a:gd name="adj3" fmla="val 20955"/>
              <a:gd name="adj4" fmla="val -38321"/>
              <a:gd name="adj5" fmla="val 8117"/>
              <a:gd name="adj6" fmla="val -5515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Actuaciones </a:t>
            </a:r>
            <a:r>
              <a:rPr lang="es-ES" b="1" dirty="0">
                <a:solidFill>
                  <a:schemeClr val="tx1"/>
                </a:solidFill>
              </a:rPr>
              <a:t>de innovación tecnológica o adaptación </a:t>
            </a:r>
            <a:r>
              <a:rPr lang="es-ES" b="1" dirty="0" smtClean="0">
                <a:solidFill>
                  <a:schemeClr val="tx1"/>
                </a:solidFill>
              </a:rPr>
              <a:t>técnica en redes fijas o móviles</a:t>
            </a:r>
          </a:p>
          <a:p>
            <a:pPr algn="ctr"/>
            <a:r>
              <a:rPr lang="es-ES" sz="1300" dirty="0">
                <a:solidFill>
                  <a:schemeClr val="tx1"/>
                </a:solidFill>
              </a:rPr>
              <a:t>Las AAPP </a:t>
            </a:r>
            <a:r>
              <a:rPr lang="es-ES" sz="1300" b="1" dirty="0">
                <a:solidFill>
                  <a:srgbClr val="00B0F0"/>
                </a:solidFill>
              </a:rPr>
              <a:t>no requerirán ningún tipo de concesión, autorización o licencia nueva o modificación de la existente o declaración responsable o comunicación </a:t>
            </a:r>
            <a:r>
              <a:rPr lang="es-ES" sz="1300" b="1" dirty="0" smtClean="0">
                <a:solidFill>
                  <a:srgbClr val="00B0F0"/>
                </a:solidFill>
              </a:rPr>
              <a:t>previa</a:t>
            </a:r>
            <a:r>
              <a:rPr lang="es-ES" sz="1300" dirty="0">
                <a:solidFill>
                  <a:schemeClr val="tx1"/>
                </a:solidFill>
              </a:rPr>
              <a:t>, </a:t>
            </a:r>
            <a:r>
              <a:rPr lang="es-ES" sz="1300" b="1" dirty="0" smtClean="0">
                <a:solidFill>
                  <a:srgbClr val="00B0F0"/>
                </a:solidFill>
              </a:rPr>
              <a:t>si no hay obra civil</a:t>
            </a:r>
            <a:r>
              <a:rPr lang="es-ES" sz="1300" dirty="0" smtClean="0">
                <a:solidFill>
                  <a:schemeClr val="tx1"/>
                </a:solidFill>
              </a:rPr>
              <a:t>, y </a:t>
            </a:r>
            <a:r>
              <a:rPr lang="es-ES" sz="1300" dirty="0">
                <a:solidFill>
                  <a:schemeClr val="tx1"/>
                </a:solidFill>
              </a:rPr>
              <a:t>no </a:t>
            </a:r>
            <a:r>
              <a:rPr lang="es-ES" sz="1300" dirty="0" smtClean="0">
                <a:solidFill>
                  <a:schemeClr val="tx1"/>
                </a:solidFill>
              </a:rPr>
              <a:t>supone </a:t>
            </a:r>
            <a:r>
              <a:rPr lang="es-ES" sz="1300" dirty="0">
                <a:solidFill>
                  <a:schemeClr val="tx1"/>
                </a:solidFill>
              </a:rPr>
              <a:t>un riesgo estructural para la infraestructura sobre la que se asienta la </a:t>
            </a:r>
            <a:r>
              <a:rPr lang="es-ES" sz="1300" dirty="0" smtClean="0">
                <a:solidFill>
                  <a:schemeClr val="tx1"/>
                </a:solidFill>
              </a:rPr>
              <a:t>red. </a:t>
            </a:r>
            <a:r>
              <a:rPr lang="es-ES" sz="1300" b="1" dirty="0" smtClean="0">
                <a:solidFill>
                  <a:srgbClr val="00B0F0"/>
                </a:solidFill>
              </a:rPr>
              <a:t>Aplica a dominio público y privado</a:t>
            </a:r>
            <a:r>
              <a:rPr lang="es-ES" sz="1300" dirty="0" smtClean="0">
                <a:solidFill>
                  <a:schemeClr val="tx1"/>
                </a:solidFill>
              </a:rPr>
              <a:t>.</a:t>
            </a:r>
            <a:endParaRPr lang="es-ES" sz="1300" b="1" dirty="0">
              <a:solidFill>
                <a:srgbClr val="00B0F0"/>
              </a:solidFill>
            </a:endParaRPr>
          </a:p>
        </p:txBody>
      </p:sp>
      <p:sp>
        <p:nvSpPr>
          <p:cNvPr id="33" name="Llamada con línea 2 32"/>
          <p:cNvSpPr/>
          <p:nvPr/>
        </p:nvSpPr>
        <p:spPr>
          <a:xfrm>
            <a:off x="4393580" y="4022625"/>
            <a:ext cx="3077737" cy="2236076"/>
          </a:xfrm>
          <a:prstGeom prst="borderCallout2">
            <a:avLst>
              <a:gd name="adj1" fmla="val -2700"/>
              <a:gd name="adj2" fmla="val 67780"/>
              <a:gd name="adj3" fmla="val -10489"/>
              <a:gd name="adj4" fmla="val 70708"/>
              <a:gd name="adj5" fmla="val -21730"/>
              <a:gd name="adj6" fmla="val 6327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Dominio privado</a:t>
            </a:r>
          </a:p>
          <a:p>
            <a:pPr algn="ctr"/>
            <a:r>
              <a:rPr lang="es-ES" sz="1400" b="1" dirty="0" smtClean="0">
                <a:solidFill>
                  <a:schemeClr val="tx1"/>
                </a:solidFill>
              </a:rPr>
              <a:t>Obras de instalación de redes o estaciones radiocomunicaciones </a:t>
            </a:r>
            <a:r>
              <a:rPr lang="es-ES" sz="1400" b="1" u="sng" dirty="0" smtClean="0">
                <a:solidFill>
                  <a:schemeClr val="tx1"/>
                </a:solidFill>
              </a:rPr>
              <a:t>en edificaciones de dominio privado</a:t>
            </a:r>
          </a:p>
          <a:p>
            <a:pPr algn="ctr"/>
            <a:r>
              <a:rPr lang="es-ES" sz="1300" dirty="0" smtClean="0">
                <a:solidFill>
                  <a:schemeClr val="tx1"/>
                </a:solidFill>
              </a:rPr>
              <a:t>El promotor </a:t>
            </a:r>
            <a:r>
              <a:rPr lang="es-ES" sz="1300" b="1" dirty="0">
                <a:solidFill>
                  <a:srgbClr val="00B0F0"/>
                </a:solidFill>
              </a:rPr>
              <a:t>debe presentar declaración responsable ante Administración competente antes de la obra</a:t>
            </a:r>
            <a:r>
              <a:rPr lang="es-ES" sz="1300" dirty="0" smtClean="0">
                <a:solidFill>
                  <a:schemeClr val="tx1"/>
                </a:solidFill>
              </a:rPr>
              <a:t>. Una </a:t>
            </a:r>
            <a:r>
              <a:rPr lang="es-ES" sz="1300" dirty="0">
                <a:solidFill>
                  <a:schemeClr val="tx1"/>
                </a:solidFill>
              </a:rPr>
              <a:t>vez finalizada, </a:t>
            </a:r>
            <a:r>
              <a:rPr lang="es-ES" sz="1300" dirty="0" smtClean="0">
                <a:solidFill>
                  <a:schemeClr val="tx1"/>
                </a:solidFill>
              </a:rPr>
              <a:t>debe comunicar </a:t>
            </a:r>
            <a:r>
              <a:rPr lang="es-ES" sz="1300" dirty="0">
                <a:solidFill>
                  <a:schemeClr val="tx1"/>
                </a:solidFill>
              </a:rPr>
              <a:t>la finalización de las obras</a:t>
            </a:r>
            <a:endParaRPr lang="es-ES" sz="1300" dirty="0" smtClean="0">
              <a:solidFill>
                <a:schemeClr val="tx1"/>
              </a:solidFill>
            </a:endParaRPr>
          </a:p>
        </p:txBody>
      </p:sp>
      <p:sp>
        <p:nvSpPr>
          <p:cNvPr id="34" name="Llamada con línea 2 33"/>
          <p:cNvSpPr/>
          <p:nvPr/>
        </p:nvSpPr>
        <p:spPr>
          <a:xfrm>
            <a:off x="5427990" y="665830"/>
            <a:ext cx="2953882" cy="1818945"/>
          </a:xfrm>
          <a:prstGeom prst="borderCallout2">
            <a:avLst>
              <a:gd name="adj1" fmla="val 103362"/>
              <a:gd name="adj2" fmla="val 48500"/>
              <a:gd name="adj3" fmla="val 114527"/>
              <a:gd name="adj4" fmla="val 38311"/>
              <a:gd name="adj5" fmla="val 117057"/>
              <a:gd name="adj6" fmla="val 3048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Plazo </a:t>
            </a:r>
            <a:r>
              <a:rPr lang="es-ES" b="1" dirty="0">
                <a:solidFill>
                  <a:schemeClr val="tx1"/>
                </a:solidFill>
              </a:rPr>
              <a:t>de resolución de</a:t>
            </a:r>
          </a:p>
          <a:p>
            <a:pPr algn="ctr"/>
            <a:r>
              <a:rPr lang="es-ES" b="1" dirty="0">
                <a:solidFill>
                  <a:schemeClr val="tx1"/>
                </a:solidFill>
              </a:rPr>
              <a:t>las solicitudes de ocupación</a:t>
            </a:r>
          </a:p>
          <a:p>
            <a:pPr algn="ctr"/>
            <a:r>
              <a:rPr lang="es-ES" sz="1300" dirty="0" smtClean="0">
                <a:solidFill>
                  <a:schemeClr val="tx1"/>
                </a:solidFill>
              </a:rPr>
              <a:t>La resolución </a:t>
            </a:r>
            <a:r>
              <a:rPr lang="es-ES" sz="1300" dirty="0">
                <a:solidFill>
                  <a:schemeClr val="tx1"/>
                </a:solidFill>
              </a:rPr>
              <a:t>de las solicitudes de </a:t>
            </a:r>
            <a:r>
              <a:rPr lang="es-ES" sz="1300" dirty="0" smtClean="0">
                <a:solidFill>
                  <a:schemeClr val="tx1"/>
                </a:solidFill>
              </a:rPr>
              <a:t>ocupación </a:t>
            </a:r>
            <a:r>
              <a:rPr lang="es-ES" sz="1300" b="1" dirty="0" smtClean="0">
                <a:solidFill>
                  <a:srgbClr val="00B0F0"/>
                </a:solidFill>
              </a:rPr>
              <a:t>no podrán </a:t>
            </a:r>
            <a:r>
              <a:rPr lang="es-ES" sz="1300" b="1" dirty="0">
                <a:solidFill>
                  <a:srgbClr val="00B0F0"/>
                </a:solidFill>
              </a:rPr>
              <a:t>exceder de cuatro meses</a:t>
            </a:r>
            <a:r>
              <a:rPr lang="es-ES" sz="1300" dirty="0">
                <a:solidFill>
                  <a:schemeClr val="tx1"/>
                </a:solidFill>
              </a:rPr>
              <a:t> contados a partir de la </a:t>
            </a:r>
            <a:r>
              <a:rPr lang="es-ES" sz="1300" dirty="0" smtClean="0">
                <a:solidFill>
                  <a:schemeClr val="tx1"/>
                </a:solidFill>
              </a:rPr>
              <a:t>presentación (</a:t>
            </a:r>
            <a:r>
              <a:rPr lang="es-ES" sz="1300" b="1" dirty="0" smtClean="0">
                <a:solidFill>
                  <a:srgbClr val="00B0F0"/>
                </a:solidFill>
              </a:rPr>
              <a:t>3 meses en caso de redes de alta o muy alta capacidad</a:t>
            </a:r>
            <a:r>
              <a:rPr lang="es-ES" sz="1300" dirty="0" smtClean="0">
                <a:solidFill>
                  <a:schemeClr val="tx1"/>
                </a:solidFill>
              </a:rPr>
              <a:t>)</a:t>
            </a:r>
            <a:endParaRPr lang="es-ES" sz="1300" dirty="0">
              <a:solidFill>
                <a:schemeClr val="tx1"/>
              </a:solidFill>
            </a:endParaRPr>
          </a:p>
        </p:txBody>
      </p:sp>
      <p:sp>
        <p:nvSpPr>
          <p:cNvPr id="32" name="CuadroTexto 31"/>
          <p:cNvSpPr txBox="1"/>
          <p:nvPr/>
        </p:nvSpPr>
        <p:spPr>
          <a:xfrm>
            <a:off x="189470" y="1334824"/>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6" name="CuadroTexto 35"/>
          <p:cNvSpPr txBox="1"/>
          <p:nvPr/>
        </p:nvSpPr>
        <p:spPr>
          <a:xfrm>
            <a:off x="4338622" y="4002117"/>
            <a:ext cx="1276311" cy="261610"/>
          </a:xfrm>
          <a:prstGeom prst="rect">
            <a:avLst/>
          </a:prstGeom>
          <a:noFill/>
          <a:ln>
            <a:noFill/>
          </a:ln>
        </p:spPr>
        <p:txBody>
          <a:bodyPr wrap="none" rtlCol="0">
            <a:spAutoFit/>
          </a:bodyPr>
          <a:lstStyle/>
          <a:p>
            <a:r>
              <a:rPr lang="es-ES" sz="1100" b="1" dirty="0" smtClean="0"/>
              <a:t>DA 8ª Ley 38/1999</a:t>
            </a:r>
            <a:endParaRPr lang="es-ES" sz="1100" b="1" dirty="0"/>
          </a:p>
        </p:txBody>
      </p:sp>
      <p:sp>
        <p:nvSpPr>
          <p:cNvPr id="38" name="CuadroTexto 37"/>
          <p:cNvSpPr txBox="1"/>
          <p:nvPr/>
        </p:nvSpPr>
        <p:spPr>
          <a:xfrm>
            <a:off x="3324316" y="677803"/>
            <a:ext cx="1074333" cy="261610"/>
          </a:xfrm>
          <a:prstGeom prst="rect">
            <a:avLst/>
          </a:prstGeom>
          <a:noFill/>
          <a:ln>
            <a:noFill/>
          </a:ln>
        </p:spPr>
        <p:txBody>
          <a:bodyPr wrap="none" rtlCol="0">
            <a:spAutoFit/>
          </a:bodyPr>
          <a:lstStyle/>
          <a:p>
            <a:r>
              <a:rPr lang="es-ES" sz="1100" b="1" dirty="0" smtClean="0"/>
              <a:t>Art. 49.9 LGTEL</a:t>
            </a:r>
            <a:endParaRPr lang="es-ES" sz="1100" b="1" dirty="0"/>
          </a:p>
        </p:txBody>
      </p:sp>
      <p:sp>
        <p:nvSpPr>
          <p:cNvPr id="39" name="CuadroTexto 38"/>
          <p:cNvSpPr txBox="1"/>
          <p:nvPr/>
        </p:nvSpPr>
        <p:spPr>
          <a:xfrm>
            <a:off x="8481679" y="986920"/>
            <a:ext cx="1146468" cy="261610"/>
          </a:xfrm>
          <a:prstGeom prst="rect">
            <a:avLst/>
          </a:prstGeom>
          <a:noFill/>
          <a:ln>
            <a:noFill/>
          </a:ln>
        </p:spPr>
        <p:txBody>
          <a:bodyPr wrap="none" rtlCol="0">
            <a:spAutoFit/>
          </a:bodyPr>
          <a:lstStyle/>
          <a:p>
            <a:r>
              <a:rPr lang="es-ES" sz="1100" b="1" dirty="0" smtClean="0"/>
              <a:t>Art. 49.10 LGTEL</a:t>
            </a:r>
            <a:endParaRPr lang="es-ES" sz="1100" b="1" dirty="0"/>
          </a:p>
        </p:txBody>
      </p:sp>
      <p:sp>
        <p:nvSpPr>
          <p:cNvPr id="40" name="CuadroTexto 39"/>
          <p:cNvSpPr txBox="1"/>
          <p:nvPr/>
        </p:nvSpPr>
        <p:spPr>
          <a:xfrm>
            <a:off x="8498067" y="3169357"/>
            <a:ext cx="1146468" cy="261610"/>
          </a:xfrm>
          <a:prstGeom prst="rect">
            <a:avLst/>
          </a:prstGeom>
          <a:noFill/>
          <a:ln>
            <a:noFill/>
          </a:ln>
        </p:spPr>
        <p:txBody>
          <a:bodyPr wrap="none" rtlCol="0">
            <a:spAutoFit/>
          </a:bodyPr>
          <a:lstStyle/>
          <a:p>
            <a:r>
              <a:rPr lang="es-ES" sz="1100" b="1" dirty="0" smtClean="0"/>
              <a:t>Art. 49.11 LGTEL</a:t>
            </a:r>
            <a:endParaRPr lang="es-ES" sz="1100" b="1" dirty="0"/>
          </a:p>
        </p:txBody>
      </p:sp>
      <p:sp>
        <p:nvSpPr>
          <p:cNvPr id="41" name="CuadroTexto 40"/>
          <p:cNvSpPr txBox="1"/>
          <p:nvPr/>
        </p:nvSpPr>
        <p:spPr>
          <a:xfrm>
            <a:off x="5406723" y="631763"/>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42" name="CuadroTexto 41"/>
          <p:cNvSpPr txBox="1"/>
          <p:nvPr/>
        </p:nvSpPr>
        <p:spPr>
          <a:xfrm>
            <a:off x="239332" y="764047"/>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43" name="CuadroTexto 42"/>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Rectángulo 8"/>
          <p:cNvSpPr/>
          <p:nvPr/>
        </p:nvSpPr>
        <p:spPr>
          <a:xfrm>
            <a:off x="7526275" y="5889698"/>
            <a:ext cx="4628074" cy="276999"/>
          </a:xfrm>
          <a:prstGeom prst="rect">
            <a:avLst/>
          </a:prstGeom>
          <a:ln>
            <a:solidFill>
              <a:schemeClr val="accent1"/>
            </a:solidFill>
          </a:ln>
        </p:spPr>
        <p:txBody>
          <a:bodyPr wrap="square">
            <a:spAutoFit/>
          </a:bodyPr>
          <a:lstStyle/>
          <a:p>
            <a:r>
              <a:rPr lang="es-ES" sz="600" b="1" spc="85" dirty="0">
                <a:solidFill>
                  <a:srgbClr val="001D4D"/>
                </a:solidFill>
              </a:rPr>
              <a:t>Información adicional en el siguiente enlace</a:t>
            </a:r>
            <a:r>
              <a:rPr lang="es-ES" sz="600" spc="85" dirty="0">
                <a:solidFill>
                  <a:srgbClr val="001D4D"/>
                </a:solidFill>
              </a:rPr>
              <a:t>: </a:t>
            </a:r>
            <a:endParaRPr lang="es-ES" sz="600" spc="85" dirty="0" smtClean="0">
              <a:solidFill>
                <a:srgbClr val="001D4D"/>
              </a:solidFill>
            </a:endParaRPr>
          </a:p>
          <a:p>
            <a:r>
              <a:rPr lang="es-ES" sz="600" spc="85" dirty="0" smtClean="0">
                <a:solidFill>
                  <a:srgbClr val="001D4D"/>
                </a:solidFill>
                <a:hlinkClick r:id="rId9"/>
              </a:rPr>
              <a:t>NOTA INFORMATIVA SOBRE EL RÉGIMEN DE INTERVENCIÓN ADMINISTRATIVA SOBRE DESPLIEGUES DE REDES</a:t>
            </a:r>
            <a:endParaRPr lang="es-ES" sz="600" spc="85" dirty="0">
              <a:solidFill>
                <a:srgbClr val="001D4D"/>
              </a:solidFill>
            </a:endParaRPr>
          </a:p>
        </p:txBody>
      </p:sp>
      <p:pic>
        <p:nvPicPr>
          <p:cNvPr id="45" name="Imagen 44"/>
          <p:cNvPicPr>
            <a:picLocks noChangeAspect="1"/>
          </p:cNvPicPr>
          <p:nvPr/>
        </p:nvPicPr>
        <p:blipFill>
          <a:blip r:embed="rId10"/>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2912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80">
                                          <p:stCondLst>
                                            <p:cond delay="0"/>
                                          </p:stCondLst>
                                        </p:cTn>
                                        <p:tgtEl>
                                          <p:spTgt spid="10"/>
                                        </p:tgtEl>
                                      </p:cBhvr>
                                    </p:animEffect>
                                    <p:anim calcmode="lin" valueType="num">
                                      <p:cBhvr>
                                        <p:cTn id="5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3" dur="26">
                                          <p:stCondLst>
                                            <p:cond delay="650"/>
                                          </p:stCondLst>
                                        </p:cTn>
                                        <p:tgtEl>
                                          <p:spTgt spid="10"/>
                                        </p:tgtEl>
                                      </p:cBhvr>
                                      <p:to x="100000" y="60000"/>
                                    </p:animScale>
                                    <p:animScale>
                                      <p:cBhvr>
                                        <p:cTn id="64" dur="166" decel="50000">
                                          <p:stCondLst>
                                            <p:cond delay="676"/>
                                          </p:stCondLst>
                                        </p:cTn>
                                        <p:tgtEl>
                                          <p:spTgt spid="10"/>
                                        </p:tgtEl>
                                      </p:cBhvr>
                                      <p:to x="100000" y="100000"/>
                                    </p:animScale>
                                    <p:animScale>
                                      <p:cBhvr>
                                        <p:cTn id="65" dur="26">
                                          <p:stCondLst>
                                            <p:cond delay="1312"/>
                                          </p:stCondLst>
                                        </p:cTn>
                                        <p:tgtEl>
                                          <p:spTgt spid="10"/>
                                        </p:tgtEl>
                                      </p:cBhvr>
                                      <p:to x="100000" y="80000"/>
                                    </p:animScale>
                                    <p:animScale>
                                      <p:cBhvr>
                                        <p:cTn id="66" dur="166" decel="50000">
                                          <p:stCondLst>
                                            <p:cond delay="1338"/>
                                          </p:stCondLst>
                                        </p:cTn>
                                        <p:tgtEl>
                                          <p:spTgt spid="10"/>
                                        </p:tgtEl>
                                      </p:cBhvr>
                                      <p:to x="100000" y="100000"/>
                                    </p:animScale>
                                    <p:animScale>
                                      <p:cBhvr>
                                        <p:cTn id="67" dur="26">
                                          <p:stCondLst>
                                            <p:cond delay="1642"/>
                                          </p:stCondLst>
                                        </p:cTn>
                                        <p:tgtEl>
                                          <p:spTgt spid="10"/>
                                        </p:tgtEl>
                                      </p:cBhvr>
                                      <p:to x="100000" y="90000"/>
                                    </p:animScale>
                                    <p:animScale>
                                      <p:cBhvr>
                                        <p:cTn id="68" dur="166" decel="50000">
                                          <p:stCondLst>
                                            <p:cond delay="1668"/>
                                          </p:stCondLst>
                                        </p:cTn>
                                        <p:tgtEl>
                                          <p:spTgt spid="10"/>
                                        </p:tgtEl>
                                      </p:cBhvr>
                                      <p:to x="100000" y="100000"/>
                                    </p:animScale>
                                    <p:animScale>
                                      <p:cBhvr>
                                        <p:cTn id="69" dur="26">
                                          <p:stCondLst>
                                            <p:cond delay="1808"/>
                                          </p:stCondLst>
                                        </p:cTn>
                                        <p:tgtEl>
                                          <p:spTgt spid="10"/>
                                        </p:tgtEl>
                                      </p:cBhvr>
                                      <p:to x="100000" y="95000"/>
                                    </p:animScale>
                                    <p:animScale>
                                      <p:cBhvr>
                                        <p:cTn id="70" dur="166" decel="50000">
                                          <p:stCondLst>
                                            <p:cond delay="1834"/>
                                          </p:stCondLst>
                                        </p:cTn>
                                        <p:tgtEl>
                                          <p:spTgt spid="1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80">
                                          <p:stCondLst>
                                            <p:cond delay="0"/>
                                          </p:stCondLst>
                                        </p:cTn>
                                        <p:tgtEl>
                                          <p:spTgt spid="24"/>
                                        </p:tgtEl>
                                      </p:cBhvr>
                                    </p:animEffect>
                                    <p:anim calcmode="lin" valueType="num">
                                      <p:cBhvr>
                                        <p:cTn id="7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1" dur="26">
                                          <p:stCondLst>
                                            <p:cond delay="650"/>
                                          </p:stCondLst>
                                        </p:cTn>
                                        <p:tgtEl>
                                          <p:spTgt spid="24"/>
                                        </p:tgtEl>
                                      </p:cBhvr>
                                      <p:to x="100000" y="60000"/>
                                    </p:animScale>
                                    <p:animScale>
                                      <p:cBhvr>
                                        <p:cTn id="82" dur="166" decel="50000">
                                          <p:stCondLst>
                                            <p:cond delay="676"/>
                                          </p:stCondLst>
                                        </p:cTn>
                                        <p:tgtEl>
                                          <p:spTgt spid="24"/>
                                        </p:tgtEl>
                                      </p:cBhvr>
                                      <p:to x="100000" y="100000"/>
                                    </p:animScale>
                                    <p:animScale>
                                      <p:cBhvr>
                                        <p:cTn id="83" dur="26">
                                          <p:stCondLst>
                                            <p:cond delay="1312"/>
                                          </p:stCondLst>
                                        </p:cTn>
                                        <p:tgtEl>
                                          <p:spTgt spid="24"/>
                                        </p:tgtEl>
                                      </p:cBhvr>
                                      <p:to x="100000" y="80000"/>
                                    </p:animScale>
                                    <p:animScale>
                                      <p:cBhvr>
                                        <p:cTn id="84" dur="166" decel="50000">
                                          <p:stCondLst>
                                            <p:cond delay="1338"/>
                                          </p:stCondLst>
                                        </p:cTn>
                                        <p:tgtEl>
                                          <p:spTgt spid="24"/>
                                        </p:tgtEl>
                                      </p:cBhvr>
                                      <p:to x="100000" y="100000"/>
                                    </p:animScale>
                                    <p:animScale>
                                      <p:cBhvr>
                                        <p:cTn id="85" dur="26">
                                          <p:stCondLst>
                                            <p:cond delay="1642"/>
                                          </p:stCondLst>
                                        </p:cTn>
                                        <p:tgtEl>
                                          <p:spTgt spid="24"/>
                                        </p:tgtEl>
                                      </p:cBhvr>
                                      <p:to x="100000" y="90000"/>
                                    </p:animScale>
                                    <p:animScale>
                                      <p:cBhvr>
                                        <p:cTn id="86" dur="166" decel="50000">
                                          <p:stCondLst>
                                            <p:cond delay="1668"/>
                                          </p:stCondLst>
                                        </p:cTn>
                                        <p:tgtEl>
                                          <p:spTgt spid="24"/>
                                        </p:tgtEl>
                                      </p:cBhvr>
                                      <p:to x="100000" y="100000"/>
                                    </p:animScale>
                                    <p:animScale>
                                      <p:cBhvr>
                                        <p:cTn id="87" dur="26">
                                          <p:stCondLst>
                                            <p:cond delay="1808"/>
                                          </p:stCondLst>
                                        </p:cTn>
                                        <p:tgtEl>
                                          <p:spTgt spid="24"/>
                                        </p:tgtEl>
                                      </p:cBhvr>
                                      <p:to x="100000" y="95000"/>
                                    </p:animScale>
                                    <p:animScale>
                                      <p:cBhvr>
                                        <p:cTn id="88" dur="166" decel="50000">
                                          <p:stCondLst>
                                            <p:cond delay="1834"/>
                                          </p:stCondLst>
                                        </p:cTn>
                                        <p:tgtEl>
                                          <p:spTgt spid="2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1000"/>
                                        <p:tgtEl>
                                          <p:spTgt spid="38"/>
                                        </p:tgtEl>
                                      </p:cBhvr>
                                    </p:animEffect>
                                    <p:anim calcmode="lin" valueType="num">
                                      <p:cBhvr>
                                        <p:cTn id="106" dur="1000" fill="hold"/>
                                        <p:tgtEl>
                                          <p:spTgt spid="38"/>
                                        </p:tgtEl>
                                        <p:attrNameLst>
                                          <p:attrName>ppt_x</p:attrName>
                                        </p:attrNameLst>
                                      </p:cBhvr>
                                      <p:tavLst>
                                        <p:tav tm="0">
                                          <p:val>
                                            <p:strVal val="#ppt_x"/>
                                          </p:val>
                                        </p:tav>
                                        <p:tav tm="100000">
                                          <p:val>
                                            <p:strVal val="#ppt_x"/>
                                          </p:val>
                                        </p:tav>
                                      </p:tavLst>
                                    </p:anim>
                                    <p:anim calcmode="lin" valueType="num">
                                      <p:cBhvr>
                                        <p:cTn id="107" dur="1000" fill="hold"/>
                                        <p:tgtEl>
                                          <p:spTgt spid="38"/>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ppt_x"/>
                                          </p:val>
                                        </p:tav>
                                        <p:tav tm="100000">
                                          <p:val>
                                            <p:strVal val="#ppt_x"/>
                                          </p:val>
                                        </p:tav>
                                      </p:tavLst>
                                    </p:anim>
                                    <p:anim calcmode="lin" valueType="num">
                                      <p:cBhvr additive="base">
                                        <p:cTn id="118" dur="500" fill="hold"/>
                                        <p:tgtEl>
                                          <p:spTgt spid="39"/>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1000"/>
                                        <p:tgtEl>
                                          <p:spTgt spid="40"/>
                                        </p:tgtEl>
                                      </p:cBhvr>
                                    </p:animEffect>
                                    <p:anim calcmode="lin" valueType="num">
                                      <p:cBhvr>
                                        <p:cTn id="128" dur="1000" fill="hold"/>
                                        <p:tgtEl>
                                          <p:spTgt spid="40"/>
                                        </p:tgtEl>
                                        <p:attrNameLst>
                                          <p:attrName>ppt_x</p:attrName>
                                        </p:attrNameLst>
                                      </p:cBhvr>
                                      <p:tavLst>
                                        <p:tav tm="0">
                                          <p:val>
                                            <p:strVal val="#ppt_x"/>
                                          </p:val>
                                        </p:tav>
                                        <p:tav tm="100000">
                                          <p:val>
                                            <p:strVal val="#ppt_x"/>
                                          </p:val>
                                        </p:tav>
                                      </p:tavLst>
                                    </p:anim>
                                    <p:anim calcmode="lin" valueType="num">
                                      <p:cBhvr>
                                        <p:cTn id="129" dur="1000" fill="hold"/>
                                        <p:tgtEl>
                                          <p:spTgt spid="4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1" grpId="0" animBg="1"/>
      <p:bldP spid="12" grpId="0"/>
      <p:bldP spid="26" grpId="0" animBg="1"/>
      <p:bldP spid="29" grpId="0" animBg="1"/>
      <p:bldP spid="31" grpId="0" animBg="1"/>
      <p:bldP spid="33" grpId="0" animBg="1"/>
      <p:bldP spid="34" grpId="0" animBg="1"/>
      <p:bldP spid="32" grpId="0"/>
      <p:bldP spid="36"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9" name="object 29"/>
          <p:cNvSpPr txBox="1"/>
          <p:nvPr/>
        </p:nvSpPr>
        <p:spPr>
          <a:xfrm>
            <a:off x="4487926" y="159198"/>
            <a:ext cx="3120264" cy="323570"/>
          </a:xfrm>
          <a:prstGeom prst="rect">
            <a:avLst/>
          </a:prstGeom>
        </p:spPr>
        <p:txBody>
          <a:bodyPr vert="horz" wrap="square" lIns="0" tIns="10751" rIns="0" bIns="0" rtlCol="0">
            <a:spAutoFit/>
          </a:bodyPr>
          <a:lstStyle/>
          <a:p>
            <a:pPr marL="10752">
              <a:spcBef>
                <a:spcPts val="85"/>
              </a:spcBef>
            </a:pPr>
            <a:r>
              <a:rPr lang="es-ES" sz="2032" b="1" spc="85" dirty="0">
                <a:solidFill>
                  <a:schemeClr val="accent1">
                    <a:lumMod val="75000"/>
                  </a:schemeClr>
                </a:solidFill>
                <a:cs typeface="Calibri"/>
              </a:rPr>
              <a:t>Objetivos del </a:t>
            </a:r>
            <a:r>
              <a:rPr lang="es-ES" sz="2032" b="1" spc="85" dirty="0" smtClean="0">
                <a:solidFill>
                  <a:schemeClr val="accent1">
                    <a:lumMod val="75000"/>
                  </a:schemeClr>
                </a:solidFill>
                <a:cs typeface="Calibri"/>
              </a:rPr>
              <a:t>Curso</a:t>
            </a:r>
            <a:endParaRPr lang="es-ES" sz="2032" b="1" spc="85" dirty="0">
              <a:solidFill>
                <a:schemeClr val="accent1">
                  <a:lumMod val="75000"/>
                </a:schemeClr>
              </a:solidFill>
              <a:cs typeface="Calibri"/>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a:t>
            </a:fld>
            <a:endParaRPr spc="13"/>
          </a:p>
        </p:txBody>
      </p:sp>
      <p:sp>
        <p:nvSpPr>
          <p:cNvPr id="17" name="Rectangle 2"/>
          <p:cNvSpPr txBox="1">
            <a:spLocks noChangeArrowheads="1"/>
          </p:cNvSpPr>
          <p:nvPr/>
        </p:nvSpPr>
        <p:spPr bwMode="auto">
          <a:xfrm>
            <a:off x="564846" y="1323305"/>
            <a:ext cx="11281099" cy="45263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rPr>
              <a:t>Qué puedes esperar de este Curso:</a:t>
            </a:r>
            <a:endParaRPr lang="es-ES" altLang="es-ES" sz="2032" b="1"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Conocer las </a:t>
            </a:r>
            <a:r>
              <a:rPr lang="es-ES" altLang="es-ES" sz="2000" u="sng" spc="85" dirty="0" smtClean="0">
                <a:solidFill>
                  <a:srgbClr val="001D4D"/>
                </a:solidFill>
              </a:rPr>
              <a:t>principales disposiciones</a:t>
            </a:r>
            <a:r>
              <a:rPr lang="es-ES" altLang="es-ES" sz="2000" spc="85" dirty="0" smtClean="0">
                <a:solidFill>
                  <a:srgbClr val="001D4D"/>
                </a:solidFill>
              </a:rPr>
              <a:t> de la nueva Ley General de Telecomunicaciones (Ley 11/2022, </a:t>
            </a:r>
            <a:r>
              <a:rPr lang="es-ES" altLang="es-ES" sz="2000" b="1" spc="85" dirty="0" smtClean="0">
                <a:solidFill>
                  <a:srgbClr val="001D4D"/>
                </a:solidFill>
              </a:rPr>
              <a:t>en adelante LGTEL</a:t>
            </a:r>
            <a:r>
              <a:rPr lang="es-ES" altLang="es-ES" sz="2000" spc="85" dirty="0" smtClean="0">
                <a:solidFill>
                  <a:srgbClr val="001D4D"/>
                </a:solidFill>
              </a:rPr>
              <a:t>) relacionadas con:</a:t>
            </a:r>
          </a:p>
          <a:p>
            <a:pPr marL="1257300" lvl="2"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Aspectos relacionados con las AAPP.</a:t>
            </a:r>
          </a:p>
          <a:p>
            <a:pPr marL="1257300" lvl="2"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Despliegue de redes públicas de comunicaciones electrónicas.</a:t>
            </a:r>
            <a:endParaRPr lang="es-ES" altLang="es-ES" sz="2000" spc="85" dirty="0">
              <a:solidFill>
                <a:srgbClr val="001D4D"/>
              </a:solidFill>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Aplicación de la nueva LGTEL por parte de las AAPP. Consejos / buenas prácticas a seguir para su cumplimiento, basados en el conocimiento y la experiencia.</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rPr>
              <a:t>Qué no debes esperar de este Curso:</a:t>
            </a:r>
            <a:endParaRPr lang="es-ES" altLang="es-ES" sz="2032" b="1"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Contenidos técnicos del ámbito de las telecomunicaciones.</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Contenidos y análisis jurídico – técnicos de la nueva LGTEL.</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Lo impartido en ningún caso debe </a:t>
            </a:r>
            <a:r>
              <a:rPr lang="es-ES" altLang="es-ES" sz="2032" spc="85" dirty="0">
                <a:solidFill>
                  <a:srgbClr val="001D4D"/>
                </a:solidFill>
                <a:cs typeface="Trebuchet MS"/>
              </a:rPr>
              <a:t>entenderse como </a:t>
            </a:r>
            <a:r>
              <a:rPr lang="es-ES" altLang="es-ES" sz="2032" spc="85" dirty="0" smtClean="0">
                <a:solidFill>
                  <a:srgbClr val="001D4D"/>
                </a:solidFill>
                <a:cs typeface="Trebuchet MS"/>
              </a:rPr>
              <a:t>una </a:t>
            </a:r>
            <a:r>
              <a:rPr lang="es-ES" altLang="es-ES" sz="2032" spc="85" dirty="0">
                <a:solidFill>
                  <a:srgbClr val="001D4D"/>
                </a:solidFill>
                <a:cs typeface="Trebuchet MS"/>
              </a:rPr>
              <a:t>interpretación oficial del </a:t>
            </a:r>
            <a:r>
              <a:rPr lang="es-ES" altLang="es-ES" sz="2032" spc="85" dirty="0" smtClean="0">
                <a:solidFill>
                  <a:srgbClr val="001D4D"/>
                </a:solidFill>
                <a:cs typeface="Trebuchet MS"/>
              </a:rPr>
              <a:t>Ministerio.</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spc="85" dirty="0">
              <a:solidFill>
                <a:srgbClr val="001D4D"/>
              </a:solidFill>
              <a:cs typeface="Trebuchet MS"/>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7"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8"/>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918424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50</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50</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2168183"/>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5</a:t>
            </a:r>
            <a:r>
              <a:rPr lang="es-ES" sz="4000" b="1" spc="-13" dirty="0" smtClean="0">
                <a:solidFill>
                  <a:srgbClr val="25408F"/>
                </a:solidFill>
                <a:latin typeface="Arial"/>
                <a:cs typeface="Arial"/>
              </a:rPr>
              <a:t>. Alineación de </a:t>
            </a:r>
            <a:r>
              <a:rPr lang="es-ES" sz="4000" b="1" spc="-13" dirty="0">
                <a:solidFill>
                  <a:srgbClr val="25408F"/>
                </a:solidFill>
                <a:latin typeface="Arial"/>
                <a:cs typeface="Arial"/>
              </a:rPr>
              <a:t>instrumentos de planificación territorial o urbanística con LGTEL: informe preceptivo</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0" name="Imagen 59"/>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12000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5</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30354" y="1591627"/>
            <a:ext cx="6245114" cy="459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Informes de instrumentos de </a:t>
            </a:r>
            <a:r>
              <a:rPr lang="es-ES" altLang="es-ES" sz="2032" b="1" spc="85" dirty="0" smtClean="0">
                <a:solidFill>
                  <a:srgbClr val="001D4D"/>
                </a:solidFill>
                <a:cs typeface="Trebuchet MS"/>
                <a:hlinkClick r:id="rId20" action="ppaction://hlinksldjump"/>
              </a:rPr>
              <a:t>planificación </a:t>
            </a:r>
            <a:r>
              <a:rPr lang="es-ES" altLang="es-ES" sz="2032" b="1" spc="85" dirty="0">
                <a:solidFill>
                  <a:srgbClr val="001D4D"/>
                </a:solidFill>
                <a:cs typeface="Trebuchet MS"/>
                <a:hlinkClick r:id="rId20" action="ppaction://hlinksldjump"/>
              </a:rPr>
              <a:t>urbanística y </a:t>
            </a:r>
            <a:r>
              <a:rPr lang="es-ES" altLang="es-ES" sz="2032" b="1" spc="85" dirty="0" smtClean="0">
                <a:solidFill>
                  <a:srgbClr val="001D4D"/>
                </a:solidFill>
                <a:cs typeface="Trebuchet MS"/>
                <a:hlinkClick r:id="rId20" action="ppaction://hlinksldjump"/>
              </a:rPr>
              <a:t>territorial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Tramitación del </a:t>
            </a:r>
            <a:r>
              <a:rPr lang="es-ES" altLang="es-ES" sz="2032" b="1" spc="85" dirty="0" smtClean="0">
                <a:solidFill>
                  <a:srgbClr val="001D4D"/>
                </a:solidFill>
                <a:cs typeface="Trebuchet MS"/>
                <a:hlinkClick r:id="rId21" action="ppaction://hlinksldjump"/>
              </a:rPr>
              <a:t>informe. Por </a:t>
            </a:r>
            <a:r>
              <a:rPr lang="es-ES" altLang="es-ES" sz="2032" b="1" spc="85" dirty="0">
                <a:solidFill>
                  <a:srgbClr val="001D4D"/>
                </a:solidFill>
                <a:cs typeface="Trebuchet MS"/>
                <a:hlinkClick r:id="rId21" action="ppaction://hlinksldjump"/>
              </a:rPr>
              <a:t>qué se solicita el </a:t>
            </a:r>
            <a:r>
              <a:rPr lang="es-ES" altLang="es-ES" sz="2032" b="1" spc="85" dirty="0" smtClean="0">
                <a:solidFill>
                  <a:srgbClr val="001D4D"/>
                </a:solidFill>
                <a:cs typeface="Trebuchet MS"/>
                <a:hlinkClick r:id="rId21"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Tramitación del </a:t>
            </a:r>
            <a:r>
              <a:rPr lang="es-ES" altLang="es-ES" sz="2032" b="1" spc="85" dirty="0" smtClean="0">
                <a:solidFill>
                  <a:srgbClr val="001D4D"/>
                </a:solidFill>
                <a:cs typeface="Trebuchet MS"/>
                <a:hlinkClick r:id="rId22" action="ppaction://hlinksldjump"/>
              </a:rPr>
              <a:t>informe. Quién </a:t>
            </a:r>
            <a:r>
              <a:rPr lang="es-ES" altLang="es-ES" sz="2032" b="1" spc="85" dirty="0">
                <a:solidFill>
                  <a:srgbClr val="001D4D"/>
                </a:solidFill>
                <a:cs typeface="Trebuchet MS"/>
                <a:hlinkClick r:id="rId22" action="ppaction://hlinksldjump"/>
              </a:rPr>
              <a:t>puede solicitar el </a:t>
            </a:r>
            <a:r>
              <a:rPr lang="es-ES" altLang="es-ES" sz="2032" b="1" spc="85" dirty="0" smtClean="0">
                <a:solidFill>
                  <a:srgbClr val="001D4D"/>
                </a:solidFill>
                <a:cs typeface="Trebuchet MS"/>
                <a:hlinkClick r:id="rId22"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Tramitación del </a:t>
            </a:r>
            <a:r>
              <a:rPr lang="es-ES" altLang="es-ES" sz="2032" b="1" spc="85" dirty="0" smtClean="0">
                <a:solidFill>
                  <a:srgbClr val="001D4D"/>
                </a:solidFill>
                <a:cs typeface="Trebuchet MS"/>
                <a:hlinkClick r:id="rId23" action="ppaction://hlinksldjump"/>
              </a:rPr>
              <a:t>informe. A </a:t>
            </a:r>
            <a:r>
              <a:rPr lang="es-ES" altLang="es-ES" sz="2032" b="1" spc="85" dirty="0">
                <a:solidFill>
                  <a:srgbClr val="001D4D"/>
                </a:solidFill>
                <a:cs typeface="Trebuchet MS"/>
                <a:hlinkClick r:id="rId23" action="ppaction://hlinksldjump"/>
              </a:rPr>
              <a:t>quién y cómo solicitar el </a:t>
            </a:r>
            <a:r>
              <a:rPr lang="es-ES" altLang="es-ES" sz="2032" b="1" spc="85" dirty="0" smtClean="0">
                <a:solidFill>
                  <a:srgbClr val="001D4D"/>
                </a:solidFill>
                <a:cs typeface="Trebuchet MS"/>
                <a:hlinkClick r:id="rId23" action="ppaction://hlinksldjump"/>
              </a:rPr>
              <a:t>informe</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Tramitación del </a:t>
            </a:r>
            <a:r>
              <a:rPr lang="es-ES" altLang="es-ES" sz="2032" b="1" spc="85" dirty="0" smtClean="0">
                <a:solidFill>
                  <a:srgbClr val="001D4D"/>
                </a:solidFill>
                <a:cs typeface="Trebuchet MS"/>
                <a:hlinkClick r:id="rId24" action="ppaction://hlinksldjump"/>
              </a:rPr>
              <a:t>informe: Tipos </a:t>
            </a:r>
            <a:r>
              <a:rPr lang="es-ES" altLang="es-ES" sz="2032" b="1" spc="85" dirty="0">
                <a:solidFill>
                  <a:srgbClr val="001D4D"/>
                </a:solidFill>
                <a:cs typeface="Trebuchet MS"/>
                <a:hlinkClick r:id="rId24" action="ppaction://hlinksldjump"/>
              </a:rPr>
              <a:t>de informe. Plazos de emisión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5" action="ppaction://hlinksldjump"/>
              </a:rPr>
              <a:t>Faltas de alineamiento más habituales con </a:t>
            </a:r>
            <a:r>
              <a:rPr lang="es-ES" altLang="es-ES" sz="2032" b="1" spc="85" dirty="0" smtClean="0">
                <a:solidFill>
                  <a:srgbClr val="001D4D"/>
                </a:solidFill>
                <a:cs typeface="Trebuchet MS"/>
                <a:hlinkClick r:id="rId25" action="ppaction://hlinksldjump"/>
              </a:rPr>
              <a:t>LGTEL: Disposiciones </a:t>
            </a:r>
            <a:r>
              <a:rPr lang="es-ES" altLang="es-ES" sz="2032" b="1" spc="85" dirty="0">
                <a:solidFill>
                  <a:srgbClr val="001D4D"/>
                </a:solidFill>
                <a:cs typeface="Trebuchet MS"/>
                <a:hlinkClick r:id="rId25" action="ppaction://hlinksldjump"/>
              </a:rPr>
              <a:t>relevantes a </a:t>
            </a:r>
            <a:r>
              <a:rPr lang="es-ES" altLang="es-ES" sz="2032" b="1" spc="85" dirty="0" smtClean="0">
                <a:solidFill>
                  <a:srgbClr val="001D4D"/>
                </a:solidFill>
                <a:cs typeface="Trebuchet MS"/>
                <a:hlinkClick r:id="rId25" action="ppaction://hlinksldjump"/>
              </a:rPr>
              <a:t>cumplir</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6" action="ppaction://hlinksldjump"/>
              </a:rPr>
              <a:t>Otras disposiciones de la </a:t>
            </a:r>
            <a:r>
              <a:rPr lang="es-ES" altLang="es-ES" sz="2032" b="1" spc="85" dirty="0" smtClean="0">
                <a:solidFill>
                  <a:srgbClr val="001D4D"/>
                </a:solidFill>
                <a:cs typeface="Trebuchet MS"/>
                <a:hlinkClick r:id="rId26" action="ppaction://hlinksldjump"/>
              </a:rPr>
              <a:t>LGTEL a </a:t>
            </a:r>
            <a:r>
              <a:rPr lang="es-ES" altLang="es-ES" sz="2032" b="1" spc="85" dirty="0">
                <a:solidFill>
                  <a:srgbClr val="001D4D"/>
                </a:solidFill>
                <a:cs typeface="Trebuchet MS"/>
                <a:hlinkClick r:id="rId26" action="ppaction://hlinksldjump"/>
              </a:rPr>
              <a:t>cumplir por las </a:t>
            </a:r>
            <a:r>
              <a:rPr lang="es-ES" altLang="es-ES" sz="2032" b="1" spc="85" dirty="0" smtClean="0">
                <a:solidFill>
                  <a:srgbClr val="001D4D"/>
                </a:solidFill>
                <a:cs typeface="Trebuchet MS"/>
                <a:hlinkClick r:id="rId26" action="ppaction://hlinksldjump"/>
              </a:rPr>
              <a:t>AAPP</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7" action="ppaction://hlinksldjump"/>
              </a:rPr>
              <a:t>Puntos relevantes a destacar</a:t>
            </a:r>
            <a:endParaRPr lang="es-ES" altLang="es-ES" sz="2032" b="1" spc="85" dirty="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9"/>
          <a:stretch>
            <a:fillRect/>
          </a:stretch>
        </p:blipFill>
        <p:spPr>
          <a:xfrm>
            <a:off x="1486909" y="2308668"/>
            <a:ext cx="1929183" cy="309849"/>
          </a:xfrm>
          <a:prstGeom prst="rect">
            <a:avLst/>
          </a:prstGeom>
        </p:spPr>
      </p:pic>
      <p:pic>
        <p:nvPicPr>
          <p:cNvPr id="63" name="Imagen 62"/>
          <p:cNvPicPr>
            <a:picLocks noChangeAspect="1"/>
          </p:cNvPicPr>
          <p:nvPr/>
        </p:nvPicPr>
        <p:blipFill>
          <a:blip r:embed="rId2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75647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52</a:t>
            </a:fld>
            <a:endParaRPr spc="13"/>
          </a:p>
        </p:txBody>
      </p:sp>
      <p:sp>
        <p:nvSpPr>
          <p:cNvPr id="17" name="Rectangle 2"/>
          <p:cNvSpPr txBox="1">
            <a:spLocks noChangeArrowheads="1"/>
          </p:cNvSpPr>
          <p:nvPr/>
        </p:nvSpPr>
        <p:spPr bwMode="auto">
          <a:xfrm>
            <a:off x="485022" y="1724070"/>
            <a:ext cx="11220880"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Cualquier instrumento de planificación territorial o urbanística que afecte al despliegue de las redes públicas de comunicaciones electrónicas, incluyendo en este sentido las normativas urbanísticas municipales que afecten a dichas redes en sus disposiciones</a:t>
            </a:r>
            <a:r>
              <a:rPr lang="es-ES" altLang="es-ES" spc="85" dirty="0">
                <a:solidFill>
                  <a:srgbClr val="001D4D"/>
                </a:solidFill>
                <a:cs typeface="Trebuchet MS"/>
              </a:rPr>
              <a:t>, </a:t>
            </a:r>
            <a:r>
              <a:rPr lang="es-ES" altLang="es-ES" b="1" spc="85" dirty="0">
                <a:solidFill>
                  <a:srgbClr val="001D4D"/>
                </a:solidFill>
                <a:cs typeface="Trebuchet MS"/>
              </a:rPr>
              <a:t>antes de su aprobación final </a:t>
            </a:r>
            <a:r>
              <a:rPr lang="es-ES" altLang="es-ES" b="1" spc="85" dirty="0" smtClean="0">
                <a:solidFill>
                  <a:srgbClr val="001D4D"/>
                </a:solidFill>
                <a:cs typeface="Trebuchet MS"/>
              </a:rPr>
              <a:t>la Administración competente debe solicitar </a:t>
            </a:r>
            <a:r>
              <a:rPr lang="es-ES" altLang="es-ES" b="1" spc="85" dirty="0">
                <a:solidFill>
                  <a:srgbClr val="001D4D"/>
                </a:solidFill>
                <a:cs typeface="Trebuchet MS"/>
              </a:rPr>
              <a:t>el informe preceptivo y vinculante</a:t>
            </a:r>
            <a:r>
              <a:rPr lang="es-ES" altLang="es-ES" spc="85" dirty="0">
                <a:solidFill>
                  <a:srgbClr val="001D4D"/>
                </a:solidFill>
                <a:cs typeface="Trebuchet MS"/>
              </a:rPr>
              <a:t> para cumplir con lo </a:t>
            </a:r>
            <a:r>
              <a:rPr lang="es-ES" altLang="es-ES" spc="85" dirty="0" smtClean="0">
                <a:solidFill>
                  <a:srgbClr val="001D4D"/>
                </a:solidFill>
                <a:cs typeface="Trebuchet MS"/>
              </a:rPr>
              <a:t>establecido </a:t>
            </a:r>
            <a:r>
              <a:rPr lang="es-ES" altLang="es-ES" spc="85" dirty="0">
                <a:solidFill>
                  <a:srgbClr val="001D4D"/>
                </a:solidFill>
                <a:cs typeface="Trebuchet MS"/>
              </a:rPr>
              <a:t>en el artículo 50.2 de la </a:t>
            </a:r>
            <a:r>
              <a:rPr lang="es-ES" altLang="es-ES" spc="85" dirty="0" smtClean="0">
                <a:solidFill>
                  <a:srgbClr val="001D4D"/>
                </a:solidFill>
                <a:cs typeface="Trebuchet MS"/>
              </a:rPr>
              <a:t>LGTEL.</a:t>
            </a: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No cabe emitir el informe requerido en otros casos</a:t>
            </a:r>
            <a:r>
              <a:rPr lang="es-ES" altLang="es-ES" spc="85" dirty="0">
                <a:solidFill>
                  <a:srgbClr val="001D4D"/>
                </a:solidFill>
                <a:cs typeface="Trebuchet MS"/>
              </a:rPr>
              <a:t>. A modo de ejemplo, no aplica informar </a:t>
            </a:r>
            <a:r>
              <a:rPr lang="es-ES" altLang="es-ES" spc="85" dirty="0" smtClean="0">
                <a:solidFill>
                  <a:srgbClr val="001D4D"/>
                </a:solidFill>
                <a:cs typeface="Trebuchet MS"/>
              </a:rPr>
              <a:t>planes </a:t>
            </a:r>
            <a:r>
              <a:rPr lang="es-ES" altLang="es-ES" spc="85" dirty="0">
                <a:solidFill>
                  <a:srgbClr val="001D4D"/>
                </a:solidFill>
                <a:cs typeface="Trebuchet MS"/>
              </a:rPr>
              <a:t>de </a:t>
            </a:r>
            <a:r>
              <a:rPr lang="es-ES" altLang="es-ES" spc="85" dirty="0" smtClean="0">
                <a:solidFill>
                  <a:srgbClr val="001D4D"/>
                </a:solidFill>
                <a:cs typeface="Trebuchet MS"/>
              </a:rPr>
              <a:t>despliegue o instalación </a:t>
            </a:r>
            <a:r>
              <a:rPr lang="es-ES" altLang="es-ES" spc="85" dirty="0">
                <a:solidFill>
                  <a:srgbClr val="001D4D"/>
                </a:solidFill>
                <a:cs typeface="Trebuchet MS"/>
              </a:rPr>
              <a:t>de infraestructuras de telecomunicaciones de ningún operador. En todo caso, estos proyectos y su tramitación deben de respetar lo estipulado en la </a:t>
            </a:r>
            <a:r>
              <a:rPr lang="es-ES" altLang="es-ES" spc="85" dirty="0" smtClean="0">
                <a:solidFill>
                  <a:srgbClr val="001D4D"/>
                </a:solidFill>
                <a:cs typeface="Trebuchet MS"/>
              </a:rPr>
              <a:t>LGTEL, </a:t>
            </a:r>
            <a:r>
              <a:rPr lang="es-ES" altLang="es-ES" u="sng" spc="85" dirty="0">
                <a:solidFill>
                  <a:srgbClr val="001D4D"/>
                </a:solidFill>
                <a:cs typeface="Trebuchet MS"/>
              </a:rPr>
              <a:t>en particular el artículo 49.9 de la misma</a:t>
            </a:r>
            <a:r>
              <a:rPr lang="es-ES" altLang="es-ES" spc="85" dirty="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8040" y="9774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Informes </a:t>
            </a:r>
            <a:r>
              <a:rPr lang="es-ES" sz="2032" b="1" spc="85" dirty="0">
                <a:solidFill>
                  <a:schemeClr val="accent1">
                    <a:lumMod val="75000"/>
                  </a:schemeClr>
                </a:solidFill>
                <a:cs typeface="Calibri"/>
              </a:rPr>
              <a:t>de instrumentos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planificación </a:t>
            </a:r>
            <a:r>
              <a:rPr lang="es-ES" sz="2032" b="1" spc="85" dirty="0">
                <a:solidFill>
                  <a:schemeClr val="accent1">
                    <a:lumMod val="75000"/>
                  </a:schemeClr>
                </a:solidFill>
                <a:cs typeface="Calibri"/>
              </a:rPr>
              <a:t>urbanística y territorial</a:t>
            </a:r>
          </a:p>
        </p:txBody>
      </p:sp>
      <p:sp>
        <p:nvSpPr>
          <p:cNvPr id="24" name="CuadroTexto 23"/>
          <p:cNvSpPr txBox="1"/>
          <p:nvPr/>
        </p:nvSpPr>
        <p:spPr>
          <a:xfrm>
            <a:off x="48126" y="5935167"/>
            <a:ext cx="554613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50.2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550347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53</a:t>
            </a:fld>
            <a:endParaRPr spc="13"/>
          </a:p>
        </p:txBody>
      </p:sp>
      <p:sp>
        <p:nvSpPr>
          <p:cNvPr id="17" name="Rectangle 2"/>
          <p:cNvSpPr txBox="1">
            <a:spLocks noChangeArrowheads="1"/>
          </p:cNvSpPr>
          <p:nvPr/>
        </p:nvSpPr>
        <p:spPr bwMode="auto">
          <a:xfrm>
            <a:off x="743928" y="1022842"/>
            <a:ext cx="11220880" cy="48605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No </a:t>
            </a:r>
            <a:r>
              <a:rPr lang="es-ES" altLang="es-ES" b="1" spc="85" dirty="0">
                <a:solidFill>
                  <a:srgbClr val="001D4D"/>
                </a:solidFill>
                <a:cs typeface="Trebuchet MS"/>
              </a:rPr>
              <a:t>cabe emitir el informe requerido </a:t>
            </a:r>
            <a:r>
              <a:rPr lang="es-ES" altLang="es-ES" b="1" spc="85" dirty="0" smtClean="0">
                <a:solidFill>
                  <a:srgbClr val="001D4D"/>
                </a:solidFill>
                <a:cs typeface="Trebuchet MS"/>
              </a:rPr>
              <a:t>también en </a:t>
            </a:r>
            <a:r>
              <a:rPr lang="es-ES" altLang="es-ES" b="1" spc="85" dirty="0">
                <a:solidFill>
                  <a:srgbClr val="001D4D"/>
                </a:solidFill>
                <a:cs typeface="Trebuchet MS"/>
              </a:rPr>
              <a:t>otros casos</a:t>
            </a:r>
            <a:r>
              <a:rPr lang="es-ES" altLang="es-ES" spc="85" dirty="0" smtClean="0">
                <a:solidFill>
                  <a:srgbClr val="001D4D"/>
                </a:solidFill>
                <a:cs typeface="Trebuchet MS"/>
              </a:rPr>
              <a:t>. Se nombran otros ejemplos:</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Proyectos </a:t>
            </a:r>
            <a:r>
              <a:rPr lang="es-ES" altLang="es-ES" spc="85" dirty="0">
                <a:solidFill>
                  <a:srgbClr val="001D4D"/>
                </a:solidFill>
                <a:cs typeface="Trebuchet MS"/>
              </a:rPr>
              <a:t>de </a:t>
            </a:r>
            <a:r>
              <a:rPr lang="es-ES" altLang="es-ES" spc="85" dirty="0" smtClean="0">
                <a:solidFill>
                  <a:srgbClr val="001D4D"/>
                </a:solidFill>
                <a:cs typeface="Trebuchet MS"/>
              </a:rPr>
              <a:t>Urbanización.</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Proyectos de Edificación.</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Solicitudes </a:t>
            </a:r>
            <a:r>
              <a:rPr lang="es-ES" altLang="es-ES" spc="85" dirty="0">
                <a:solidFill>
                  <a:srgbClr val="001D4D"/>
                </a:solidFill>
                <a:cs typeface="Trebuchet MS"/>
              </a:rPr>
              <a:t>de informe </a:t>
            </a:r>
            <a:r>
              <a:rPr lang="es-ES" altLang="es-ES" spc="85" dirty="0" smtClean="0">
                <a:solidFill>
                  <a:srgbClr val="001D4D"/>
                </a:solidFill>
                <a:cs typeface="Trebuchet MS"/>
              </a:rPr>
              <a:t>de instrumentos en fase de trámites </a:t>
            </a:r>
            <a:r>
              <a:rPr lang="es-ES" altLang="es-ES" spc="85" dirty="0">
                <a:solidFill>
                  <a:srgbClr val="001D4D"/>
                </a:solidFill>
                <a:cs typeface="Trebuchet MS"/>
              </a:rPr>
              <a:t>de evaluación </a:t>
            </a:r>
            <a:r>
              <a:rPr lang="es-ES" altLang="es-ES" spc="85" dirty="0" smtClean="0">
                <a:solidFill>
                  <a:srgbClr val="001D4D"/>
                </a:solidFill>
                <a:cs typeface="Trebuchet MS"/>
              </a:rPr>
              <a:t>ambiental.</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Planes de despliegue </a:t>
            </a:r>
            <a:r>
              <a:rPr lang="es-ES" altLang="es-ES" spc="85" dirty="0">
                <a:solidFill>
                  <a:srgbClr val="001D4D"/>
                </a:solidFill>
                <a:cs typeface="Trebuchet MS"/>
              </a:rPr>
              <a:t>de estaciones </a:t>
            </a:r>
            <a:r>
              <a:rPr lang="es-ES" altLang="es-ES" spc="85" dirty="0" smtClean="0">
                <a:solidFill>
                  <a:srgbClr val="001D4D"/>
                </a:solidFill>
                <a:cs typeface="Trebuchet MS"/>
              </a:rPr>
              <a:t>base de red móvil.</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Infraestructuras </a:t>
            </a:r>
            <a:r>
              <a:rPr lang="es-ES" altLang="es-ES" spc="85" dirty="0">
                <a:solidFill>
                  <a:srgbClr val="001D4D"/>
                </a:solidFill>
                <a:cs typeface="Trebuchet MS"/>
              </a:rPr>
              <a:t>existentes en un determinado ámbito.</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Planes </a:t>
            </a:r>
            <a:r>
              <a:rPr lang="es-ES" altLang="es-ES" spc="85" dirty="0">
                <a:solidFill>
                  <a:srgbClr val="001D4D"/>
                </a:solidFill>
                <a:cs typeface="Trebuchet MS"/>
              </a:rPr>
              <a:t>de redes de riego/gestión de riesgos/gestión de </a:t>
            </a:r>
            <a:r>
              <a:rPr lang="es-ES" altLang="es-ES" spc="85" dirty="0" smtClean="0">
                <a:solidFill>
                  <a:srgbClr val="001D4D"/>
                </a:solidFill>
                <a:cs typeface="Trebuchet MS"/>
              </a:rPr>
              <a:t>residuos/hidrológicos </a:t>
            </a:r>
            <a:r>
              <a:rPr lang="es-ES" altLang="es-ES" spc="85" dirty="0">
                <a:solidFill>
                  <a:srgbClr val="001D4D"/>
                </a:solidFill>
                <a:cs typeface="Trebuchet MS"/>
              </a:rPr>
              <a:t>etc</a:t>
            </a:r>
            <a:r>
              <a:rPr lang="es-ES" altLang="es-ES" spc="85" dirty="0" smtClean="0">
                <a:solidFill>
                  <a:srgbClr val="001D4D"/>
                </a:solidFill>
                <a:cs typeface="Trebuchet MS"/>
              </a:rPr>
              <a:t>.</a:t>
            </a: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Planes Directores de </a:t>
            </a:r>
            <a:r>
              <a:rPr lang="es-ES" altLang="es-ES" spc="85" dirty="0" smtClean="0">
                <a:solidFill>
                  <a:srgbClr val="001D4D"/>
                </a:solidFill>
                <a:cs typeface="Trebuchet MS"/>
              </a:rPr>
              <a:t>Aeropuertos.</a:t>
            </a:r>
            <a:endParaRPr lang="es-ES" altLang="es-ES" spc="85" dirty="0">
              <a:solidFill>
                <a:srgbClr val="001D4D"/>
              </a:solidFill>
              <a:cs typeface="Trebuchet MS"/>
            </a:endParaRPr>
          </a:p>
          <a:p>
            <a:pPr marL="800100" lvl="1"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Solicitudes </a:t>
            </a:r>
            <a:r>
              <a:rPr lang="es-ES" altLang="es-ES" spc="85" dirty="0">
                <a:solidFill>
                  <a:srgbClr val="001D4D"/>
                </a:solidFill>
                <a:cs typeface="Trebuchet MS"/>
              </a:rPr>
              <a:t>de informe por parte de entidades </a:t>
            </a:r>
            <a:r>
              <a:rPr lang="es-ES" altLang="es-ES" spc="85" dirty="0" smtClean="0">
                <a:solidFill>
                  <a:srgbClr val="001D4D"/>
                </a:solidFill>
                <a:cs typeface="Trebuchet MS"/>
              </a:rPr>
              <a:t>privadas.</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1988040" y="9774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Informes </a:t>
            </a:r>
            <a:r>
              <a:rPr lang="es-ES" sz="2032" b="1" spc="85" dirty="0">
                <a:solidFill>
                  <a:schemeClr val="accent1">
                    <a:lumMod val="75000"/>
                  </a:schemeClr>
                </a:solidFill>
                <a:cs typeface="Calibri"/>
              </a:rPr>
              <a:t>de instrumentos de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planificación </a:t>
            </a:r>
            <a:r>
              <a:rPr lang="es-ES" sz="2032" b="1" spc="85" dirty="0">
                <a:solidFill>
                  <a:schemeClr val="accent1">
                    <a:lumMod val="75000"/>
                  </a:schemeClr>
                </a:solidFill>
                <a:cs typeface="Calibri"/>
              </a:rPr>
              <a:t>urbanística y territorial</a:t>
            </a:r>
          </a:p>
        </p:txBody>
      </p:sp>
    </p:spTree>
    <p:extLst>
      <p:ext uri="{BB962C8B-B14F-4D97-AF65-F5344CB8AC3E}">
        <p14:creationId xmlns:p14="http://schemas.microsoft.com/office/powerpoint/2010/main" val="1485986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54</a:t>
            </a:fld>
            <a:endParaRPr spc="13"/>
          </a:p>
        </p:txBody>
      </p:sp>
      <p:sp>
        <p:nvSpPr>
          <p:cNvPr id="17" name="Rectangle 2"/>
          <p:cNvSpPr txBox="1">
            <a:spLocks noChangeArrowheads="1"/>
          </p:cNvSpPr>
          <p:nvPr/>
        </p:nvSpPr>
        <p:spPr bwMode="auto">
          <a:xfrm>
            <a:off x="304088" y="8383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órganos encargados de los procedimientos de aprobación, modificación o revisión de los instrumentos de planificación territorial o urbanística que afecten a la instalación o explotación de las redes públicas de comunicaciones electrónicas y recursos asociados deberán recabar el oportuno informe del </a:t>
            </a:r>
            <a:r>
              <a:rPr lang="es-ES" altLang="es-ES" spc="85" dirty="0" smtClean="0">
                <a:solidFill>
                  <a:srgbClr val="001D4D"/>
                </a:solidFill>
                <a:cs typeface="Trebuchet MS"/>
              </a:rPr>
              <a:t>Ministerio. </a:t>
            </a:r>
            <a:r>
              <a:rPr lang="es-ES" altLang="es-ES" u="sng" spc="85" dirty="0">
                <a:solidFill>
                  <a:srgbClr val="001D4D"/>
                </a:solidFill>
                <a:cs typeface="Trebuchet MS"/>
              </a:rPr>
              <a:t>Dicho informe versará sobre la adecuación de dichos instrumentos de planificación con la </a:t>
            </a:r>
            <a:r>
              <a:rPr lang="es-ES" altLang="es-ES" u="sng" spc="85" dirty="0" smtClean="0">
                <a:solidFill>
                  <a:srgbClr val="001D4D"/>
                </a:solidFill>
                <a:cs typeface="Trebuchet MS"/>
              </a:rPr>
              <a:t>LGTEL </a:t>
            </a:r>
            <a:r>
              <a:rPr lang="es-ES" altLang="es-ES" u="sng" spc="85" dirty="0">
                <a:solidFill>
                  <a:srgbClr val="001D4D"/>
                </a:solidFill>
                <a:cs typeface="Trebuchet MS"/>
              </a:rPr>
              <a:t>y con la normativa sectorial de telecomunicaciones y sobre las necesidades </a:t>
            </a:r>
            <a:r>
              <a:rPr lang="es-ES" altLang="es-ES" u="sng" spc="85" dirty="0" smtClean="0">
                <a:solidFill>
                  <a:srgbClr val="001D4D"/>
                </a:solidFill>
                <a:cs typeface="Trebuchet MS"/>
              </a:rPr>
              <a:t>de las </a:t>
            </a:r>
            <a:r>
              <a:rPr lang="es-ES" altLang="es-ES" u="sng" spc="85" dirty="0">
                <a:solidFill>
                  <a:srgbClr val="001D4D"/>
                </a:solidFill>
                <a:cs typeface="Trebuchet MS"/>
              </a:rPr>
              <a:t>redes públicas de comunicaciones electrónicas en el ámbito territorial a que se </a:t>
            </a:r>
            <a:r>
              <a:rPr lang="es-ES" altLang="es-ES" u="sng" spc="85" dirty="0" smtClean="0">
                <a:solidFill>
                  <a:srgbClr val="001D4D"/>
                </a:solidFill>
                <a:cs typeface="Trebuchet MS"/>
              </a:rPr>
              <a:t>refieran</a:t>
            </a:r>
            <a:r>
              <a:rPr lang="es-ES" altLang="es-ES" spc="85" dirty="0" smtClean="0">
                <a:solidFill>
                  <a:srgbClr val="001D4D"/>
                </a:solidFill>
                <a:cs typeface="Trebuchet MS"/>
              </a:rPr>
              <a:t>.</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Este </a:t>
            </a:r>
            <a:r>
              <a:rPr lang="es-ES" altLang="es-ES" u="sng" spc="85" dirty="0">
                <a:solidFill>
                  <a:srgbClr val="001D4D"/>
                </a:solidFill>
                <a:cs typeface="Trebuchet MS"/>
              </a:rPr>
              <a:t>informe del </a:t>
            </a:r>
            <a:r>
              <a:rPr lang="es-ES" altLang="es-ES" u="sng" spc="85" dirty="0" smtClean="0">
                <a:solidFill>
                  <a:srgbClr val="001D4D"/>
                </a:solidFill>
                <a:cs typeface="Trebuchet MS"/>
              </a:rPr>
              <a:t>Ministerio debe </a:t>
            </a:r>
            <a:r>
              <a:rPr lang="es-ES" altLang="es-ES" u="sng" spc="85" dirty="0">
                <a:solidFill>
                  <a:srgbClr val="001D4D"/>
                </a:solidFill>
                <a:cs typeface="Trebuchet MS"/>
              </a:rPr>
              <a:t>ser considerado como un instrumento de coordinación interadministrativa</a:t>
            </a:r>
            <a:r>
              <a:rPr lang="es-ES" altLang="es-ES" spc="85" dirty="0">
                <a:solidFill>
                  <a:srgbClr val="001D4D"/>
                </a:solidFill>
                <a:cs typeface="Trebuchet MS"/>
              </a:rPr>
              <a:t>, que persigue el objetivo de alinear las determinaciones que afecten a medio ambiente, salud pública, patrimonio histórico-artístico y ordenación territorial y urbanística que incidan en el despliegue de las redes </a:t>
            </a:r>
            <a:r>
              <a:rPr lang="es-ES" altLang="es-ES" spc="85" dirty="0" smtClean="0">
                <a:solidFill>
                  <a:srgbClr val="001D4D"/>
                </a:solidFill>
                <a:cs typeface="Trebuchet MS"/>
              </a:rPr>
              <a:t>públicas de </a:t>
            </a:r>
            <a:r>
              <a:rPr lang="es-ES" altLang="es-ES" spc="85" dirty="0">
                <a:solidFill>
                  <a:srgbClr val="001D4D"/>
                </a:solidFill>
                <a:cs typeface="Trebuchet MS"/>
              </a:rPr>
              <a:t>comunicaciones </a:t>
            </a:r>
            <a:r>
              <a:rPr lang="es-ES" altLang="es-ES" spc="85" dirty="0" smtClean="0">
                <a:solidFill>
                  <a:srgbClr val="001D4D"/>
                </a:solidFill>
                <a:cs typeface="Trebuchet MS"/>
              </a:rPr>
              <a:t>electrónicas, </a:t>
            </a:r>
            <a:r>
              <a:rPr lang="es-ES" altLang="es-ES" spc="85" dirty="0">
                <a:solidFill>
                  <a:srgbClr val="001D4D"/>
                </a:solidFill>
                <a:cs typeface="Trebuchet MS"/>
              </a:rPr>
              <a:t>desarrolladas por las </a:t>
            </a:r>
            <a:r>
              <a:rPr lang="es-ES" altLang="es-ES" spc="85" dirty="0" smtClean="0">
                <a:solidFill>
                  <a:srgbClr val="001D4D"/>
                </a:solidFill>
                <a:cs typeface="Trebuchet MS"/>
              </a:rPr>
              <a:t>Administraciones públicas</a:t>
            </a:r>
            <a:r>
              <a:rPr lang="es-ES" altLang="es-ES" spc="85" dirty="0">
                <a:solidFill>
                  <a:srgbClr val="001D4D"/>
                </a:solidFill>
                <a:cs typeface="Trebuchet MS"/>
              </a:rPr>
              <a:t>, con la legislación sectorial de telecomunicaciones, </a:t>
            </a:r>
            <a:r>
              <a:rPr lang="es-ES" altLang="es-ES" b="1" spc="85" dirty="0">
                <a:solidFill>
                  <a:srgbClr val="001D4D"/>
                </a:solidFill>
                <a:cs typeface="Trebuchet MS"/>
              </a:rPr>
              <a:t>proporcionando así una garantía para el cumplimiento de ambas legislaciones</a:t>
            </a:r>
            <a:r>
              <a:rPr lang="es-ES" altLang="es-ES" spc="85" dirty="0">
                <a:solidFill>
                  <a:srgbClr val="001D4D"/>
                </a:solidFill>
                <a:cs typeface="Trebuchet MS"/>
              </a:rPr>
              <a:t>. </a:t>
            </a:r>
            <a:endParaRPr lang="es-ES" altLang="es-ES"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78461"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Por qué se solicita el informe</a:t>
            </a:r>
            <a:endParaRPr lang="es-ES" sz="2032" b="1" spc="85" dirty="0">
              <a:solidFill>
                <a:schemeClr val="accent1">
                  <a:lumMod val="75000"/>
                </a:schemeClr>
              </a:solidFill>
              <a:cs typeface="Calibri"/>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79985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55</a:t>
            </a:fld>
            <a:endParaRPr spc="13"/>
          </a:p>
        </p:txBody>
      </p:sp>
      <p:sp>
        <p:nvSpPr>
          <p:cNvPr id="17" name="Rectangle 2"/>
          <p:cNvSpPr txBox="1">
            <a:spLocks noChangeArrowheads="1"/>
          </p:cNvSpPr>
          <p:nvPr/>
        </p:nvSpPr>
        <p:spPr bwMode="auto">
          <a:xfrm>
            <a:off x="304088" y="8383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la  </a:t>
            </a:r>
            <a:r>
              <a:rPr lang="es-ES" altLang="es-ES" spc="85" dirty="0" smtClean="0">
                <a:solidFill>
                  <a:srgbClr val="001D4D"/>
                </a:solidFill>
                <a:cs typeface="Trebuchet MS"/>
              </a:rPr>
              <a:t>LGTEL, </a:t>
            </a:r>
            <a:r>
              <a:rPr lang="es-ES" altLang="es-ES" u="sng" spc="85" dirty="0">
                <a:solidFill>
                  <a:srgbClr val="001D4D"/>
                </a:solidFill>
                <a:cs typeface="Trebuchet MS"/>
              </a:rPr>
              <a:t>únicamente pueden solicitar el </a:t>
            </a:r>
            <a:r>
              <a:rPr lang="es-ES" altLang="es-ES" u="sng" spc="85" dirty="0" smtClean="0">
                <a:solidFill>
                  <a:srgbClr val="001D4D"/>
                </a:solidFill>
                <a:cs typeface="Trebuchet MS"/>
              </a:rPr>
              <a:t>informe los </a:t>
            </a:r>
            <a:r>
              <a:rPr lang="es-ES" altLang="es-ES" u="sng" spc="85" dirty="0">
                <a:solidFill>
                  <a:srgbClr val="001D4D"/>
                </a:solidFill>
                <a:cs typeface="Trebuchet MS"/>
              </a:rPr>
              <a:t>órganos </a:t>
            </a:r>
            <a:r>
              <a:rPr lang="es-ES" altLang="es-ES" u="sng" spc="85" dirty="0" smtClean="0">
                <a:solidFill>
                  <a:srgbClr val="001D4D"/>
                </a:solidFill>
                <a:cs typeface="Trebuchet MS"/>
              </a:rPr>
              <a:t>encargados de la Administración pública competente de </a:t>
            </a:r>
            <a:r>
              <a:rPr lang="es-ES" altLang="es-ES" u="sng" spc="85" dirty="0">
                <a:solidFill>
                  <a:srgbClr val="001D4D"/>
                </a:solidFill>
                <a:cs typeface="Trebuchet MS"/>
              </a:rPr>
              <a:t>los procedimientos de aprobación, modificación o revisión de los instrumentos de planificación territorial o urbanística</a:t>
            </a:r>
            <a:r>
              <a:rPr lang="es-ES" altLang="es-ES" spc="85" dirty="0">
                <a:solidFill>
                  <a:srgbClr val="001D4D"/>
                </a:solidFill>
                <a:cs typeface="Trebuchet MS"/>
              </a:rPr>
              <a:t> que afecten al despliegue de las redes públicas de comunicaciones electrónicas</a:t>
            </a:r>
            <a:r>
              <a:rPr lang="es-ES" altLang="es-ES"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smtClean="0">
              <a:solidFill>
                <a:srgbClr val="001D4D"/>
              </a:solidFill>
              <a:cs typeface="Trebuchet MS"/>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consecuencia, </a:t>
            </a:r>
            <a:r>
              <a:rPr lang="es-ES" altLang="es-ES" u="sng" spc="85" dirty="0">
                <a:solidFill>
                  <a:srgbClr val="001D4D"/>
                </a:solidFill>
                <a:cs typeface="Trebuchet MS"/>
              </a:rPr>
              <a:t>cuando un instrumento de planificación territorial o urbanística se elabore por iniciativa privada, debe ser la </a:t>
            </a:r>
            <a:r>
              <a:rPr lang="es-ES" altLang="es-ES" u="sng" spc="85" dirty="0" smtClean="0">
                <a:solidFill>
                  <a:srgbClr val="001D4D"/>
                </a:solidFill>
                <a:cs typeface="Trebuchet MS"/>
              </a:rPr>
              <a:t>Administración pública </a:t>
            </a:r>
            <a:r>
              <a:rPr lang="es-ES" altLang="es-ES" u="sng" spc="85" dirty="0">
                <a:solidFill>
                  <a:srgbClr val="001D4D"/>
                </a:solidFill>
                <a:cs typeface="Trebuchet MS"/>
              </a:rPr>
              <a:t>competente para su aprobación</a:t>
            </a:r>
            <a:r>
              <a:rPr lang="es-ES" altLang="es-ES" spc="85" dirty="0">
                <a:solidFill>
                  <a:srgbClr val="001D4D"/>
                </a:solidFill>
                <a:cs typeface="Trebuchet MS"/>
              </a:rPr>
              <a:t> </a:t>
            </a:r>
            <a:r>
              <a:rPr lang="es-ES" altLang="es-ES" spc="85" dirty="0" smtClean="0">
                <a:solidFill>
                  <a:srgbClr val="001D4D"/>
                </a:solidFill>
                <a:cs typeface="Trebuchet MS"/>
              </a:rPr>
              <a:t>(Ayuntamiento</a:t>
            </a:r>
            <a:r>
              <a:rPr lang="es-ES" altLang="es-ES" spc="85" dirty="0">
                <a:solidFill>
                  <a:srgbClr val="001D4D"/>
                </a:solidFill>
                <a:cs typeface="Trebuchet MS"/>
              </a:rPr>
              <a:t>, </a:t>
            </a:r>
            <a:r>
              <a:rPr lang="es-ES" altLang="es-ES" spc="85" dirty="0" smtClean="0">
                <a:solidFill>
                  <a:srgbClr val="001D4D"/>
                </a:solidFill>
                <a:cs typeface="Trebuchet MS"/>
              </a:rPr>
              <a:t>Diputación </a:t>
            </a:r>
            <a:r>
              <a:rPr lang="es-ES" altLang="es-ES" spc="85" dirty="0">
                <a:solidFill>
                  <a:srgbClr val="001D4D"/>
                </a:solidFill>
                <a:cs typeface="Trebuchet MS"/>
              </a:rPr>
              <a:t>o </a:t>
            </a:r>
            <a:r>
              <a:rPr lang="es-ES" altLang="es-ES" spc="85" dirty="0" smtClean="0">
                <a:solidFill>
                  <a:srgbClr val="001D4D"/>
                </a:solidFill>
                <a:cs typeface="Trebuchet MS"/>
              </a:rPr>
              <a:t>Comunidad Autónoma</a:t>
            </a:r>
            <a:r>
              <a:rPr lang="es-ES" altLang="es-ES" spc="85" dirty="0">
                <a:solidFill>
                  <a:srgbClr val="001D4D"/>
                </a:solidFill>
                <a:cs typeface="Trebuchet MS"/>
              </a:rPr>
              <a:t>) </a:t>
            </a:r>
            <a:r>
              <a:rPr lang="es-ES" altLang="es-ES" u="sng" spc="85" dirty="0">
                <a:solidFill>
                  <a:srgbClr val="001D4D"/>
                </a:solidFill>
                <a:cs typeface="Trebuchet MS"/>
              </a:rPr>
              <a:t>quien solicite el informe</a:t>
            </a:r>
            <a:r>
              <a:rPr lang="es-ES" altLang="es-ES" spc="85" dirty="0">
                <a:solidFill>
                  <a:srgbClr val="001D4D"/>
                </a:solidFill>
                <a:cs typeface="Trebuchet MS"/>
              </a:rPr>
              <a:t>.</a:t>
            </a:r>
            <a:r>
              <a:rPr lang="es-ES" altLang="es-ES" spc="85" dirty="0" smtClean="0">
                <a:solidFill>
                  <a:srgbClr val="001D4D"/>
                </a:solidFill>
                <a:cs typeface="Trebuchet MS"/>
              </a:rPr>
              <a:t> </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18954"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a:solidFill>
                  <a:schemeClr val="accent1">
                    <a:lumMod val="75000"/>
                  </a:schemeClr>
                </a:solidFill>
                <a:cs typeface="Calibri"/>
              </a:rPr>
              <a:t>Quién puede solicitar el informe</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023503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56</a:t>
            </a:fld>
            <a:endParaRPr spc="13"/>
          </a:p>
        </p:txBody>
      </p:sp>
      <p:sp>
        <p:nvSpPr>
          <p:cNvPr id="17" name="Rectangle 2"/>
          <p:cNvSpPr txBox="1">
            <a:spLocks noChangeArrowheads="1"/>
          </p:cNvSpPr>
          <p:nvPr/>
        </p:nvSpPr>
        <p:spPr bwMode="auto">
          <a:xfrm>
            <a:off x="485022" y="828425"/>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La solicitud de informe, o en su caso, la respuesta a un escrito de subsanación, se puede realizar a través de los canales oficiales habilitados para ello y que son los que se indican a continuación:</a:t>
            </a:r>
          </a:p>
          <a:p>
            <a:pPr marL="342900" indent="-342900" algn="just">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Mediante el formulario </a:t>
            </a:r>
            <a:r>
              <a:rPr lang="es-ES" altLang="es-ES" b="1" spc="85" dirty="0" smtClean="0">
                <a:solidFill>
                  <a:srgbClr val="001D4D"/>
                </a:solidFill>
                <a:cs typeface="Trebuchet MS"/>
              </a:rPr>
              <a:t>electrónico </a:t>
            </a:r>
            <a:r>
              <a:rPr lang="es-ES" altLang="es-ES" spc="85" dirty="0">
                <a:solidFill>
                  <a:srgbClr val="001D4D"/>
                </a:solidFill>
                <a:cs typeface="Trebuchet MS"/>
              </a:rPr>
              <a:t>en la sede de la Secretaría de Estado de Telecomunicaciones e Infraestructuras Digitales: </a:t>
            </a:r>
            <a:r>
              <a:rPr lang="es-ES" altLang="es-ES" spc="85" dirty="0">
                <a:solidFill>
                  <a:srgbClr val="001D4D"/>
                </a:solidFill>
                <a:cs typeface="Trebuchet MS"/>
                <a:hlinkClick r:id="rId6"/>
              </a:rPr>
              <a:t>Enlace a Formulario </a:t>
            </a:r>
            <a:r>
              <a:rPr lang="es-ES" altLang="es-ES" spc="85" dirty="0" smtClean="0">
                <a:solidFill>
                  <a:srgbClr val="001D4D"/>
                </a:solidFill>
                <a:cs typeface="Trebuchet MS"/>
                <a:hlinkClick r:id="rId6"/>
              </a:rPr>
              <a:t>Electrónico</a:t>
            </a:r>
            <a:r>
              <a:rPr lang="es-ES" altLang="es-ES" spc="85" dirty="0" smtClean="0">
                <a:solidFill>
                  <a:srgbClr val="001D4D"/>
                </a:solidFill>
                <a:cs typeface="Trebuchet MS"/>
              </a:rPr>
              <a:t> </a:t>
            </a:r>
            <a:r>
              <a:rPr lang="es-ES" altLang="es-ES" spc="85" dirty="0">
                <a:solidFill>
                  <a:srgbClr val="001D4D"/>
                </a:solidFill>
                <a:cs typeface="Trebuchet MS"/>
              </a:rPr>
              <a:t>(código SIA: 206227)</a:t>
            </a:r>
          </a:p>
          <a:p>
            <a:pPr marL="342900" indent="-342900" algn="just">
              <a:lnSpc>
                <a:spcPct val="150000"/>
              </a:lnSpc>
              <a:spcAft>
                <a:spcPts val="720"/>
              </a:spcAft>
              <a:buSzPct val="100000"/>
              <a:buFont typeface="+mj-lt"/>
              <a:buAutoNum type="arabicPeriod"/>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rPr>
              <a:t>Mediante </a:t>
            </a:r>
            <a:r>
              <a:rPr lang="es-ES" altLang="es-ES" b="1" spc="85" dirty="0">
                <a:solidFill>
                  <a:srgbClr val="001D4D"/>
                </a:solidFill>
                <a:cs typeface="Trebuchet MS"/>
              </a:rPr>
              <a:t>“Comunicación Electrónica” </a:t>
            </a:r>
            <a:r>
              <a:rPr lang="es-ES" altLang="es-ES" spc="85" dirty="0">
                <a:solidFill>
                  <a:srgbClr val="001D4D"/>
                </a:solidFill>
                <a:cs typeface="Trebuchet MS"/>
              </a:rPr>
              <a:t>a la oficina de la Subdirección General de Operadores de Telecomunicaciones e Infraestructuras Digitales, </a:t>
            </a:r>
            <a:r>
              <a:rPr lang="es-ES" altLang="es-ES" u="sng" spc="85" dirty="0">
                <a:solidFill>
                  <a:srgbClr val="001D4D"/>
                </a:solidFill>
                <a:cs typeface="Trebuchet MS"/>
              </a:rPr>
              <a:t>oficina SIR con código EA0042733</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Para </a:t>
            </a:r>
            <a:r>
              <a:rPr lang="es-ES" altLang="es-ES" spc="85" dirty="0">
                <a:solidFill>
                  <a:srgbClr val="001D4D"/>
                </a:solidFill>
                <a:cs typeface="Trebuchet MS"/>
              </a:rPr>
              <a:t>adjuntar la documentación, en caso que no se pueda adjuntar directamente a la solicitud por cuestiones de tamaño </a:t>
            </a:r>
            <a:r>
              <a:rPr lang="es-ES" altLang="es-ES" spc="85" smtClean="0">
                <a:solidFill>
                  <a:srgbClr val="001D4D"/>
                </a:solidFill>
                <a:cs typeface="Trebuchet MS"/>
              </a:rPr>
              <a:t>u otra, </a:t>
            </a:r>
            <a:r>
              <a:rPr lang="es-ES" altLang="es-ES" spc="85" dirty="0">
                <a:solidFill>
                  <a:srgbClr val="001D4D"/>
                </a:solidFill>
                <a:cs typeface="Trebuchet MS"/>
              </a:rPr>
              <a:t>puede incluir en la solicitud un enlace a un sistema de almacenamiento como el "Almacén para Administraciones Públicas” (</a:t>
            </a:r>
            <a:r>
              <a:rPr lang="es-ES" altLang="es-ES" spc="85" dirty="0">
                <a:solidFill>
                  <a:srgbClr val="001D4D"/>
                </a:solidFill>
                <a:cs typeface="Trebuchet MS"/>
                <a:hlinkClick r:id="rId7"/>
              </a:rPr>
              <a:t>https://ssweb.seap.minhap.es/almacen</a:t>
            </a:r>
            <a:r>
              <a:rPr lang="es-ES" altLang="es-ES" spc="85" dirty="0" smtClean="0">
                <a:solidFill>
                  <a:srgbClr val="001D4D"/>
                </a:solidFill>
                <a:cs typeface="Trebuchet MS"/>
                <a:hlinkClick r:id="rId7"/>
              </a:rPr>
              <a:t>/</a:t>
            </a:r>
            <a:r>
              <a:rPr lang="es-ES" altLang="es-ES" spc="85" dirty="0" smtClean="0">
                <a:solidFill>
                  <a:srgbClr val="001D4D"/>
                </a:solidFill>
                <a:cs typeface="Trebuchet MS"/>
              </a:rPr>
              <a:t>) </a:t>
            </a:r>
            <a:r>
              <a:rPr lang="es-ES" altLang="es-ES" spc="85" dirty="0">
                <a:solidFill>
                  <a:srgbClr val="001D4D"/>
                </a:solidFill>
                <a:cs typeface="Trebuchet MS"/>
              </a:rPr>
              <a:t>u otro similar (</a:t>
            </a:r>
            <a:r>
              <a:rPr lang="es-ES" altLang="es-ES" spc="85" dirty="0" err="1">
                <a:solidFill>
                  <a:srgbClr val="001D4D"/>
                </a:solidFill>
                <a:cs typeface="Trebuchet MS"/>
              </a:rPr>
              <a:t>p.e</a:t>
            </a:r>
            <a:r>
              <a:rPr lang="es-ES" altLang="es-ES" spc="85" dirty="0">
                <a:solidFill>
                  <a:srgbClr val="001D4D"/>
                </a:solidFill>
                <a:cs typeface="Trebuchet MS"/>
              </a:rPr>
              <a:t>. </a:t>
            </a:r>
            <a:r>
              <a:rPr lang="es-ES" altLang="es-ES" spc="85" dirty="0" err="1">
                <a:solidFill>
                  <a:srgbClr val="001D4D"/>
                </a:solidFill>
                <a:cs typeface="Trebuchet MS"/>
              </a:rPr>
              <a:t>WeTransfer</a:t>
            </a:r>
            <a:r>
              <a:rPr lang="es-ES" altLang="es-ES" spc="85" dirty="0">
                <a:solidFill>
                  <a:srgbClr val="001D4D"/>
                </a:solidFill>
                <a:cs typeface="Trebuchet MS"/>
              </a:rPr>
              <a:t>), o un enlace directo y único para la descarga de la misma en su web municipal, de la Diputación Provincial o de la Comunidad Autónoma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126939" y="45493"/>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A </a:t>
            </a:r>
            <a:r>
              <a:rPr lang="es-ES" sz="2032" b="1" spc="85" dirty="0">
                <a:solidFill>
                  <a:schemeClr val="accent1">
                    <a:lumMod val="75000"/>
                  </a:schemeClr>
                </a:solidFill>
                <a:cs typeface="Calibri"/>
              </a:rPr>
              <a:t>quién y cómo solicitar el informe</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68730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57</a:t>
            </a:fld>
            <a:endParaRPr spc="13"/>
          </a:p>
        </p:txBody>
      </p:sp>
      <p:sp>
        <p:nvSpPr>
          <p:cNvPr id="17" name="Rectangle 2"/>
          <p:cNvSpPr txBox="1">
            <a:spLocks noChangeArrowheads="1"/>
          </p:cNvSpPr>
          <p:nvPr/>
        </p:nvSpPr>
        <p:spPr bwMode="auto">
          <a:xfrm>
            <a:off x="545823" y="768789"/>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Una vez la Administración </a:t>
            </a:r>
            <a:r>
              <a:rPr lang="es-ES" altLang="es-ES" sz="1900" spc="85" dirty="0" smtClean="0">
                <a:solidFill>
                  <a:srgbClr val="001D4D"/>
                </a:solidFill>
                <a:cs typeface="Trebuchet MS"/>
              </a:rPr>
              <a:t>pública </a:t>
            </a:r>
            <a:r>
              <a:rPr lang="es-ES" altLang="es-ES" sz="1900" spc="85" dirty="0">
                <a:solidFill>
                  <a:srgbClr val="001D4D"/>
                </a:solidFill>
                <a:cs typeface="Trebuchet MS"/>
              </a:rPr>
              <a:t>envía su solicitud de informe, la Secretaría General de Telecomunicaciones y Ordenación de los Servicios de Comunicación Audiovisuales </a:t>
            </a:r>
            <a:r>
              <a:rPr lang="es-ES" altLang="es-ES" sz="1900" u="sng" spc="85" dirty="0">
                <a:solidFill>
                  <a:srgbClr val="001D4D"/>
                </a:solidFill>
                <a:cs typeface="Trebuchet MS"/>
              </a:rPr>
              <a:t>deberá emitirlo en el plazo de 3 meses desde su recepción completa</a:t>
            </a:r>
            <a:r>
              <a:rPr lang="es-ES" altLang="es-ES" sz="1900" spc="85" dirty="0">
                <a:solidFill>
                  <a:srgbClr val="001D4D"/>
                </a:solidFill>
                <a:cs typeface="Trebuchet MS"/>
              </a:rPr>
              <a:t>. Esto quiere decir que el plazo para el Ministerio empieza a contar cuando se ha recibido la documentación completa y sin errores. </a:t>
            </a:r>
            <a:r>
              <a:rPr lang="es-ES" altLang="es-ES" sz="1900" u="sng" spc="85" dirty="0">
                <a:solidFill>
                  <a:srgbClr val="001D4D"/>
                </a:solidFill>
                <a:cs typeface="Trebuchet MS"/>
              </a:rPr>
              <a:t>En caso de que el Ministerio </a:t>
            </a:r>
            <a:r>
              <a:rPr lang="es-ES" altLang="es-ES" sz="1900" u="sng" spc="85" dirty="0" smtClean="0">
                <a:solidFill>
                  <a:srgbClr val="001D4D"/>
                </a:solidFill>
                <a:cs typeface="Trebuchet MS"/>
              </a:rPr>
              <a:t>no </a:t>
            </a:r>
            <a:r>
              <a:rPr lang="es-ES" altLang="es-ES" sz="1900" u="sng" spc="85" dirty="0">
                <a:solidFill>
                  <a:srgbClr val="001D4D"/>
                </a:solidFill>
                <a:cs typeface="Trebuchet MS"/>
              </a:rPr>
              <a:t>emita el informe en el plazo de 3 meses, se entenderá que el mismo es favorable</a:t>
            </a:r>
            <a:r>
              <a:rPr lang="es-ES" altLang="es-ES" sz="1900" spc="85" dirty="0">
                <a:solidFill>
                  <a:srgbClr val="001D4D"/>
                </a:solidFill>
                <a:cs typeface="Trebuchet MS"/>
              </a:rPr>
              <a:t>. Una vez emitido el primer </a:t>
            </a:r>
            <a:r>
              <a:rPr lang="es-ES" altLang="es-ES" sz="1900" spc="85" dirty="0" smtClean="0">
                <a:solidFill>
                  <a:srgbClr val="001D4D"/>
                </a:solidFill>
                <a:cs typeface="Trebuchet MS"/>
              </a:rPr>
              <a:t>informe, éste </a:t>
            </a:r>
            <a:r>
              <a:rPr lang="es-ES" altLang="es-ES" sz="1900" spc="85" dirty="0">
                <a:solidFill>
                  <a:srgbClr val="001D4D"/>
                </a:solidFill>
                <a:cs typeface="Trebuchet MS"/>
              </a:rPr>
              <a:t>puede ser</a:t>
            </a:r>
            <a:r>
              <a:rPr lang="es-ES" altLang="es-ES" sz="1900"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b="1" spc="85" dirty="0">
                <a:solidFill>
                  <a:srgbClr val="001D4D"/>
                </a:solidFill>
                <a:cs typeface="Trebuchet MS"/>
              </a:rPr>
              <a:t>Informe </a:t>
            </a:r>
            <a:r>
              <a:rPr lang="es-ES" altLang="es-ES" sz="1900" b="1" spc="85" dirty="0" smtClean="0">
                <a:solidFill>
                  <a:srgbClr val="001D4D"/>
                </a:solidFill>
                <a:cs typeface="Trebuchet MS"/>
              </a:rPr>
              <a:t>favorable</a:t>
            </a:r>
            <a:r>
              <a:rPr lang="es-ES" altLang="es-ES" sz="1900" spc="85" dirty="0" smtClean="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900" spc="85" dirty="0">
                <a:solidFill>
                  <a:srgbClr val="001D4D"/>
                </a:solidFill>
                <a:cs typeface="Trebuchet MS"/>
              </a:rPr>
              <a:t>S</a:t>
            </a:r>
            <a:r>
              <a:rPr lang="es-ES" altLang="es-ES" sz="1900" spc="85" dirty="0" smtClean="0">
                <a:solidFill>
                  <a:srgbClr val="001D4D"/>
                </a:solidFill>
                <a:cs typeface="Trebuchet MS"/>
              </a:rPr>
              <a:t>i </a:t>
            </a:r>
            <a:r>
              <a:rPr lang="es-ES" altLang="es-ES" sz="1900" spc="85" dirty="0">
                <a:solidFill>
                  <a:srgbClr val="001D4D"/>
                </a:solidFill>
                <a:cs typeface="Trebuchet MS"/>
              </a:rPr>
              <a:t>el informe es favorable, la Administración </a:t>
            </a:r>
            <a:r>
              <a:rPr lang="es-ES" altLang="es-ES" sz="1900" spc="85" dirty="0" smtClean="0">
                <a:solidFill>
                  <a:srgbClr val="001D4D"/>
                </a:solidFill>
                <a:cs typeface="Trebuchet MS"/>
              </a:rPr>
              <a:t>pública </a:t>
            </a:r>
            <a:r>
              <a:rPr lang="es-ES" altLang="es-ES" sz="1900" spc="85" dirty="0">
                <a:solidFill>
                  <a:srgbClr val="001D4D"/>
                </a:solidFill>
                <a:cs typeface="Trebuchet MS"/>
              </a:rPr>
              <a:t>puede continuar con la tramitación en el proceso de aprobación del instrumento urbanístico, sin que deba realizar más trámites en materia de telecomunicaciones</a:t>
            </a:r>
            <a:r>
              <a:rPr lang="es-ES" altLang="es-ES" sz="1900" spc="85" dirty="0" smtClean="0">
                <a:solidFill>
                  <a:srgbClr val="001D4D"/>
                </a:solidFill>
                <a:cs typeface="Trebuchet MS"/>
              </a:rPr>
              <a:t>.</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20987" y="45493"/>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Tipos </a:t>
            </a:r>
            <a:r>
              <a:rPr lang="es-ES" sz="2032" b="1" spc="85" dirty="0">
                <a:solidFill>
                  <a:schemeClr val="accent1">
                    <a:lumMod val="75000"/>
                  </a:schemeClr>
                </a:solidFill>
                <a:cs typeface="Calibri"/>
              </a:rPr>
              <a:t>de informe. Plazos de emisión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223985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58</a:t>
            </a:fld>
            <a:endParaRPr spc="13"/>
          </a:p>
        </p:txBody>
      </p:sp>
      <p:sp>
        <p:nvSpPr>
          <p:cNvPr id="17" name="Rectangle 2"/>
          <p:cNvSpPr txBox="1">
            <a:spLocks noChangeArrowheads="1"/>
          </p:cNvSpPr>
          <p:nvPr/>
        </p:nvSpPr>
        <p:spPr bwMode="auto">
          <a:xfrm>
            <a:off x="437618" y="960607"/>
            <a:ext cx="11220880" cy="5371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Una </a:t>
            </a:r>
            <a:r>
              <a:rPr lang="es-ES" altLang="es-ES" sz="1700" spc="85" dirty="0">
                <a:solidFill>
                  <a:srgbClr val="001D4D"/>
                </a:solidFill>
                <a:cs typeface="Trebuchet MS"/>
              </a:rPr>
              <a:t>vez emitido el primer </a:t>
            </a:r>
            <a:r>
              <a:rPr lang="es-ES" altLang="es-ES" sz="1700" spc="85" dirty="0" smtClean="0">
                <a:solidFill>
                  <a:srgbClr val="001D4D"/>
                </a:solidFill>
                <a:cs typeface="Trebuchet MS"/>
              </a:rPr>
              <a:t>informe, éste </a:t>
            </a:r>
            <a:r>
              <a:rPr lang="es-ES" altLang="es-ES" sz="1700" spc="85" dirty="0">
                <a:solidFill>
                  <a:srgbClr val="001D4D"/>
                </a:solidFill>
                <a:cs typeface="Trebuchet MS"/>
              </a:rPr>
              <a:t>puede </a:t>
            </a:r>
            <a:r>
              <a:rPr lang="es-ES" altLang="es-ES" sz="1700" spc="85" dirty="0" smtClean="0">
                <a:solidFill>
                  <a:srgbClr val="001D4D"/>
                </a:solidFill>
                <a:cs typeface="Trebuchet MS"/>
              </a:rPr>
              <a:t>ser (cont.):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smtClean="0">
                <a:solidFill>
                  <a:srgbClr val="001D4D"/>
                </a:solidFill>
                <a:cs typeface="Trebuchet MS"/>
              </a:rPr>
              <a:t>Informe desfavorable</a:t>
            </a:r>
            <a:r>
              <a:rPr lang="es-ES" altLang="es-ES" sz="1700" spc="85" dirty="0" smtClean="0">
                <a:solidFill>
                  <a:srgbClr val="001D4D"/>
                </a:solidFill>
                <a:cs typeface="Trebuchet MS"/>
              </a:rPr>
              <a:t>: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La </a:t>
            </a:r>
            <a:r>
              <a:rPr lang="es-ES" altLang="es-ES" sz="1700" u="sng" spc="85" dirty="0">
                <a:solidFill>
                  <a:srgbClr val="001D4D"/>
                </a:solidFill>
                <a:cs typeface="Trebuchet MS"/>
              </a:rPr>
              <a:t>Administración </a:t>
            </a:r>
            <a:r>
              <a:rPr lang="es-ES" altLang="es-ES" sz="1700" u="sng" spc="85" dirty="0" smtClean="0">
                <a:solidFill>
                  <a:srgbClr val="001D4D"/>
                </a:solidFill>
                <a:cs typeface="Trebuchet MS"/>
              </a:rPr>
              <a:t>pública </a:t>
            </a:r>
            <a:r>
              <a:rPr lang="es-ES" altLang="es-ES" sz="1700" u="sng" spc="85" dirty="0">
                <a:solidFill>
                  <a:srgbClr val="001D4D"/>
                </a:solidFill>
                <a:cs typeface="Trebuchet MS"/>
              </a:rPr>
              <a:t>tiene un mes para subsanar su instrumento urbanístico</a:t>
            </a:r>
            <a:r>
              <a:rPr lang="es-ES" altLang="es-ES" sz="1700" spc="85" dirty="0">
                <a:solidFill>
                  <a:srgbClr val="001D4D"/>
                </a:solidFill>
                <a:cs typeface="Trebuchet MS"/>
              </a:rPr>
              <a:t>, recogiendo las observaciones reflejadas en el informe, o para presentar alegaciones a dichas observaciones. En caso de no hacerlo, no podrá continuar el proceso de aprobación del instrumento urbanístico </a:t>
            </a:r>
            <a:r>
              <a:rPr lang="es-ES" altLang="es-ES" sz="1700" u="sng" spc="85" dirty="0">
                <a:solidFill>
                  <a:srgbClr val="001D4D"/>
                </a:solidFill>
                <a:cs typeface="Trebuchet MS"/>
              </a:rPr>
              <a:t>en </a:t>
            </a:r>
            <a:r>
              <a:rPr lang="es-ES" altLang="es-ES" sz="1700" u="sng" spc="85" dirty="0" smtClean="0">
                <a:solidFill>
                  <a:srgbClr val="001D4D"/>
                </a:solidFill>
                <a:cs typeface="Trebuchet MS"/>
              </a:rPr>
              <a:t>aquellas disposiciones </a:t>
            </a:r>
            <a:r>
              <a:rPr lang="es-ES" altLang="es-ES" sz="1700" u="sng" spc="85" dirty="0">
                <a:solidFill>
                  <a:srgbClr val="001D4D"/>
                </a:solidFill>
                <a:cs typeface="Trebuchet MS"/>
              </a:rPr>
              <a:t>que fueron objeto de informe desfavorable</a:t>
            </a:r>
            <a:r>
              <a:rPr lang="es-ES" altLang="es-ES" sz="1700" spc="85" dirty="0">
                <a:solidFill>
                  <a:srgbClr val="001D4D"/>
                </a:solidFill>
                <a:cs typeface="Trebuchet MS"/>
              </a:rPr>
              <a:t>.</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Cuando el Ministerio </a:t>
            </a:r>
            <a:r>
              <a:rPr lang="es-ES" altLang="es-ES" sz="1700" spc="85" dirty="0" smtClean="0">
                <a:solidFill>
                  <a:srgbClr val="001D4D"/>
                </a:solidFill>
                <a:cs typeface="Trebuchet MS"/>
              </a:rPr>
              <a:t>reciba </a:t>
            </a:r>
            <a:r>
              <a:rPr lang="es-ES" altLang="es-ES" sz="1700" spc="85" dirty="0">
                <a:solidFill>
                  <a:srgbClr val="001D4D"/>
                </a:solidFill>
                <a:cs typeface="Trebuchet MS"/>
              </a:rPr>
              <a:t>la documentación completa con la subsanación y/o alegaciones, dispondrá de un mes para emitir el nuevo informe (2º informe).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caso de que este 2º informe sea favorable: se puede continuar con el proceso de aprobación del instrumento urbanístico en cuestión. </a:t>
            </a:r>
          </a:p>
          <a:p>
            <a:pPr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caso de que este 2º informe sea desfavorable: no se podrá continuar con el proceso de aprobación del instrumento urbanístico en </a:t>
            </a:r>
            <a:r>
              <a:rPr lang="es-ES" altLang="es-ES" sz="1700" spc="85" dirty="0" smtClean="0">
                <a:solidFill>
                  <a:srgbClr val="001D4D"/>
                </a:solidFill>
                <a:cs typeface="Trebuchet MS"/>
              </a:rPr>
              <a:t>aquellas disposiciones </a:t>
            </a:r>
            <a:r>
              <a:rPr lang="es-ES" altLang="es-ES" sz="1700" spc="85" dirty="0">
                <a:solidFill>
                  <a:srgbClr val="001D4D"/>
                </a:solidFill>
                <a:cs typeface="Trebuchet MS"/>
              </a:rPr>
              <a:t>que fueron objeto de informe desfavorable</a:t>
            </a:r>
            <a:r>
              <a:rPr lang="es-ES" altLang="es-ES" sz="1700" spc="85" dirty="0" smtClean="0">
                <a:solidFill>
                  <a:srgbClr val="001D4D"/>
                </a:solidFill>
                <a:cs typeface="Trebuchet MS"/>
              </a:rPr>
              <a:t>.</a:t>
            </a:r>
            <a:endParaRPr lang="es-ES" altLang="es-ES" sz="1700" spc="85" dirty="0">
              <a:solidFill>
                <a:srgbClr val="001D4D"/>
              </a:solidFill>
              <a:cs typeface="Trebuchet MS"/>
            </a:endParaRPr>
          </a:p>
          <a:p>
            <a:pPr marL="285750" indent="-28575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44647" y="36784"/>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Tramitación del </a:t>
            </a:r>
            <a:r>
              <a:rPr lang="es-ES" sz="2032" b="1" spc="85" dirty="0" smtClean="0">
                <a:solidFill>
                  <a:schemeClr val="accent1">
                    <a:lumMod val="75000"/>
                  </a:schemeClr>
                </a:solidFill>
                <a:cs typeface="Calibri"/>
              </a:rPr>
              <a:t>informe</a:t>
            </a:r>
          </a:p>
          <a:p>
            <a:pPr marL="10752" algn="ctr">
              <a:spcBef>
                <a:spcPts val="85"/>
              </a:spcBef>
            </a:pPr>
            <a:r>
              <a:rPr lang="es-ES" sz="2032" b="1" spc="85" dirty="0" smtClean="0">
                <a:solidFill>
                  <a:schemeClr val="accent1">
                    <a:lumMod val="75000"/>
                  </a:schemeClr>
                </a:solidFill>
                <a:cs typeface="Calibri"/>
              </a:rPr>
              <a:t>Tipos </a:t>
            </a:r>
            <a:r>
              <a:rPr lang="es-ES" sz="2032" b="1" spc="85" dirty="0">
                <a:solidFill>
                  <a:schemeClr val="accent1">
                    <a:lumMod val="75000"/>
                  </a:schemeClr>
                </a:solidFill>
                <a:cs typeface="Calibri"/>
              </a:rPr>
              <a:t>de informe. Plazos de emisión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222835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59</a:t>
            </a:fld>
            <a:endParaRPr spc="13"/>
          </a:p>
        </p:txBody>
      </p:sp>
      <p:sp>
        <p:nvSpPr>
          <p:cNvPr id="17" name="Rectangle 2"/>
          <p:cNvSpPr txBox="1">
            <a:spLocks noChangeArrowheads="1"/>
          </p:cNvSpPr>
          <p:nvPr/>
        </p:nvSpPr>
        <p:spPr bwMode="auto">
          <a:xfrm>
            <a:off x="437618" y="680365"/>
            <a:ext cx="11220880" cy="5690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Referencias</a:t>
            </a:r>
            <a:r>
              <a:rPr lang="es-ES" altLang="es-ES" sz="1700" spc="85" dirty="0">
                <a:solidFill>
                  <a:srgbClr val="001D4D"/>
                </a:solidFill>
                <a:cs typeface="Trebuchet MS"/>
                <a:hlinkClick r:id="rId6" action="ppaction://hlinksldjump"/>
              </a:rPr>
              <a:t>, directas o indirectas, a un operador de telecomunicaciones </a:t>
            </a:r>
            <a:r>
              <a:rPr lang="es-ES" altLang="es-ES" sz="1700" spc="85" dirty="0" smtClean="0">
                <a:solidFill>
                  <a:srgbClr val="001D4D"/>
                </a:solidFill>
                <a:cs typeface="Trebuchet MS"/>
                <a:hlinkClick r:id="rId6" action="ppaction://hlinksldjump"/>
              </a:rPr>
              <a:t>concreto</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Exigencia </a:t>
            </a:r>
            <a:r>
              <a:rPr lang="es-ES" altLang="es-ES" sz="1700" spc="85" dirty="0">
                <a:solidFill>
                  <a:srgbClr val="001D4D"/>
                </a:solidFill>
                <a:cs typeface="Trebuchet MS"/>
                <a:hlinkClick r:id="rId7" action="ppaction://hlinksldjump"/>
              </a:rPr>
              <a:t>de documentación excesiva en la tramitación de licencias o </a:t>
            </a:r>
            <a:r>
              <a:rPr lang="es-ES" altLang="es-ES" sz="1700" spc="85" dirty="0" smtClean="0">
                <a:solidFill>
                  <a:srgbClr val="001D4D"/>
                </a:solidFill>
                <a:cs typeface="Trebuchet MS"/>
                <a:hlinkClick r:id="rId7" action="ppaction://hlinksldjump"/>
              </a:rPr>
              <a:t>permisos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Imposición </a:t>
            </a:r>
            <a:r>
              <a:rPr lang="es-ES" altLang="es-ES" sz="1700" spc="85" dirty="0">
                <a:solidFill>
                  <a:srgbClr val="001D4D"/>
                </a:solidFill>
                <a:cs typeface="Trebuchet MS"/>
                <a:hlinkClick r:id="rId8" action="ppaction://hlinksldjump"/>
              </a:rPr>
              <a:t>de obligaciones de ubicación compartida de infraestructuras y recursos asociados o de utilización compartida del dominio público o la propiedad </a:t>
            </a:r>
            <a:r>
              <a:rPr lang="es-ES" altLang="es-ES" sz="1700" spc="85" dirty="0" smtClean="0">
                <a:solidFill>
                  <a:srgbClr val="001D4D"/>
                </a:solidFill>
                <a:cs typeface="Trebuchet MS"/>
                <a:hlinkClick r:id="rId8" action="ppaction://hlinksldjump"/>
              </a:rPr>
              <a:t>privada</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Restricciones </a:t>
            </a:r>
            <a:r>
              <a:rPr lang="es-ES" altLang="es-ES" sz="1700" spc="85" dirty="0">
                <a:solidFill>
                  <a:srgbClr val="001D4D"/>
                </a:solidFill>
                <a:cs typeface="Trebuchet MS"/>
                <a:hlinkClick r:id="rId9" action="ppaction://hlinksldjump"/>
              </a:rPr>
              <a:t>desproporcionadas al despliegue de infraestructuras que conforman las redes públicas de comunicaciones </a:t>
            </a:r>
            <a:r>
              <a:rPr lang="es-ES" altLang="es-ES" sz="1700" spc="85" dirty="0" smtClean="0">
                <a:solidFill>
                  <a:srgbClr val="001D4D"/>
                </a:solidFill>
                <a:cs typeface="Trebuchet MS"/>
                <a:hlinkClick r:id="rId9" action="ppaction://hlinksldjump"/>
              </a:rPr>
              <a:t>electrónicas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Oferta </a:t>
            </a:r>
            <a:r>
              <a:rPr lang="es-ES" altLang="es-ES" sz="1700" spc="85" dirty="0">
                <a:solidFill>
                  <a:srgbClr val="001D4D"/>
                </a:solidFill>
                <a:cs typeface="Trebuchet MS"/>
                <a:hlinkClick r:id="rId10" action="ppaction://hlinksldjump"/>
              </a:rPr>
              <a:t>insuficiente de lugares y espacios para la ubicación de las infraestructuras de las redes públicas de comunicaciones </a:t>
            </a:r>
            <a:r>
              <a:rPr lang="es-ES" altLang="es-ES" sz="1700" spc="85" dirty="0" smtClean="0">
                <a:solidFill>
                  <a:srgbClr val="001D4D"/>
                </a:solidFill>
                <a:cs typeface="Trebuchet MS"/>
                <a:hlinkClick r:id="rId10" action="ppaction://hlinksldjump"/>
              </a:rPr>
              <a:t>electrónicas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1" action="ppaction://hlinksldjump"/>
              </a:rPr>
              <a:t>Exigencia de requisitos técnicos para el despliegue de las infraestructuras que componen las redes públicas de comunicaciones electrónicas, que exceden de los previstos en la legislación sectorial de telecomunicaciones</a:t>
            </a:r>
            <a:endParaRPr lang="es-ES" altLang="es-ES" sz="1700" spc="85" dirty="0">
              <a:solidFill>
                <a:srgbClr val="001D4D"/>
              </a:solidFill>
              <a:cs typeface="Trebuchet MS"/>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59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651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967469" y="2508691"/>
            <a:ext cx="7288427" cy="1310832"/>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2</a:t>
            </a:r>
            <a:r>
              <a:rPr lang="es-ES" sz="4000" b="1" spc="-13" dirty="0" smtClean="0">
                <a:solidFill>
                  <a:srgbClr val="25408F"/>
                </a:solidFill>
                <a:latin typeface="Arial"/>
                <a:cs typeface="Arial"/>
              </a:rPr>
              <a:t>. Nueva </a:t>
            </a:r>
            <a:r>
              <a:rPr lang="es-ES" sz="4000" b="1" spc="-13" dirty="0">
                <a:solidFill>
                  <a:srgbClr val="25408F"/>
                </a:solidFill>
                <a:latin typeface="Arial"/>
                <a:cs typeface="Arial"/>
              </a:rPr>
              <a:t>Ley General de Telecomunicaciones: Ley 11/2022</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26758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60</a:t>
            </a:fld>
            <a:endParaRPr spc="13"/>
          </a:p>
        </p:txBody>
      </p:sp>
      <p:sp>
        <p:nvSpPr>
          <p:cNvPr id="17" name="Rectangle 2"/>
          <p:cNvSpPr txBox="1">
            <a:spLocks noChangeArrowheads="1"/>
          </p:cNvSpPr>
          <p:nvPr/>
        </p:nvSpPr>
        <p:spPr bwMode="auto">
          <a:xfrm>
            <a:off x="437618" y="660703"/>
            <a:ext cx="11220880" cy="5690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Limitaciones </a:t>
            </a:r>
            <a:r>
              <a:rPr lang="es-ES" altLang="es-ES" sz="1700" spc="85" dirty="0">
                <a:solidFill>
                  <a:srgbClr val="001D4D"/>
                </a:solidFill>
                <a:cs typeface="Trebuchet MS"/>
                <a:hlinkClick r:id="rId6" action="ppaction://hlinksldjump"/>
              </a:rPr>
              <a:t>para efectuar despliegues aéreos o apoyándose en las fachadas de las </a:t>
            </a:r>
            <a:r>
              <a:rPr lang="es-ES" altLang="es-ES" sz="1700" spc="85" dirty="0" smtClean="0">
                <a:solidFill>
                  <a:srgbClr val="001D4D"/>
                </a:solidFill>
                <a:cs typeface="Trebuchet MS"/>
                <a:hlinkClick r:id="rId6" action="ppaction://hlinksldjump"/>
              </a:rPr>
              <a:t>edificaciones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Obligación </a:t>
            </a:r>
            <a:r>
              <a:rPr lang="es-ES" altLang="es-ES" sz="1700" spc="85" dirty="0">
                <a:solidFill>
                  <a:srgbClr val="001D4D"/>
                </a:solidFill>
                <a:cs typeface="Trebuchet MS"/>
                <a:hlinkClick r:id="rId7" action="ppaction://hlinksldjump"/>
              </a:rPr>
              <a:t>de la obtención de licencia municipal para la instalación, puesta en servicio o funcionamiento de infraestructuras de </a:t>
            </a:r>
            <a:r>
              <a:rPr lang="es-ES" altLang="es-ES" sz="1700" spc="85" dirty="0" smtClean="0">
                <a:solidFill>
                  <a:srgbClr val="001D4D"/>
                </a:solidFill>
                <a:cs typeface="Trebuchet MS"/>
                <a:hlinkClick r:id="rId7" action="ppaction://hlinksldjump"/>
              </a:rPr>
              <a:t>telecomunicación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Referencias </a:t>
            </a:r>
            <a:r>
              <a:rPr lang="es-ES" altLang="es-ES" sz="1700" spc="85" dirty="0">
                <a:solidFill>
                  <a:srgbClr val="001D4D"/>
                </a:solidFill>
                <a:cs typeface="Trebuchet MS"/>
                <a:hlinkClick r:id="rId8" action="ppaction://hlinksldjump"/>
              </a:rPr>
              <a:t>a la legislación sectorial de </a:t>
            </a:r>
            <a:r>
              <a:rPr lang="es-ES" altLang="es-ES" sz="1700" spc="85" dirty="0" smtClean="0">
                <a:solidFill>
                  <a:srgbClr val="001D4D"/>
                </a:solidFill>
                <a:cs typeface="Trebuchet MS"/>
                <a:hlinkClick r:id="rId8" action="ppaction://hlinksldjump"/>
              </a:rPr>
              <a:t>telecomunicaciones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Regulación </a:t>
            </a:r>
            <a:r>
              <a:rPr lang="es-ES" altLang="es-ES" sz="1700" spc="85" dirty="0">
                <a:solidFill>
                  <a:srgbClr val="001D4D"/>
                </a:solidFill>
                <a:cs typeface="Trebuchet MS"/>
                <a:hlinkClick r:id="rId9" action="ppaction://hlinksldjump"/>
              </a:rPr>
              <a:t>especial para infraestructuras de telecomunicaciones con un único instrumento </a:t>
            </a:r>
            <a:r>
              <a:rPr lang="es-ES" altLang="es-ES" sz="1700" spc="85" dirty="0" smtClean="0">
                <a:solidFill>
                  <a:srgbClr val="001D4D"/>
                </a:solidFill>
                <a:cs typeface="Trebuchet MS"/>
                <a:hlinkClick r:id="rId9" action="ppaction://hlinksldjump"/>
              </a:rPr>
              <a:t>urbanístico</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Ubicación </a:t>
            </a:r>
            <a:r>
              <a:rPr lang="es-ES" altLang="es-ES" sz="1700" spc="85" dirty="0">
                <a:solidFill>
                  <a:srgbClr val="001D4D"/>
                </a:solidFill>
                <a:cs typeface="Trebuchet MS"/>
                <a:hlinkClick r:id="rId10" action="ppaction://hlinksldjump"/>
              </a:rPr>
              <a:t>de las antenas de </a:t>
            </a:r>
            <a:r>
              <a:rPr lang="es-ES" altLang="es-ES" sz="1700" spc="85" dirty="0" smtClean="0">
                <a:solidFill>
                  <a:srgbClr val="001D4D"/>
                </a:solidFill>
                <a:cs typeface="Trebuchet MS"/>
                <a:hlinkClick r:id="rId10" action="ppaction://hlinksldjump"/>
              </a:rPr>
              <a:t>radiocomunicación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1" action="ppaction://hlinksldjump"/>
              </a:rPr>
              <a:t>Restricciones </a:t>
            </a:r>
            <a:r>
              <a:rPr lang="es-ES" altLang="es-ES" sz="1700" spc="85" dirty="0">
                <a:solidFill>
                  <a:srgbClr val="001D4D"/>
                </a:solidFill>
                <a:cs typeface="Trebuchet MS"/>
                <a:hlinkClick r:id="rId11" action="ppaction://hlinksldjump"/>
              </a:rPr>
              <a:t>al despliegue de las redes públicas de comunicaciones electrónicas basadas en su impacto visual</a:t>
            </a:r>
            <a:endParaRPr lang="es-ES" altLang="es-ES" sz="1700" spc="85" dirty="0" smtClean="0">
              <a:solidFill>
                <a:srgbClr val="001D4D"/>
              </a:solidFill>
              <a:cs typeface="Trebuchet MS"/>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644812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61</a:t>
            </a:fld>
            <a:endParaRPr spc="13"/>
          </a:p>
        </p:txBody>
      </p:sp>
      <p:sp>
        <p:nvSpPr>
          <p:cNvPr id="17" name="Rectangle 2"/>
          <p:cNvSpPr txBox="1">
            <a:spLocks noChangeArrowheads="1"/>
          </p:cNvSpPr>
          <p:nvPr/>
        </p:nvSpPr>
        <p:spPr bwMode="auto">
          <a:xfrm>
            <a:off x="485022" y="886990"/>
            <a:ext cx="11220880" cy="51044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las siguientes transparencias se describen las faltas de alineamiento más habituales en las normas e instrumentos urbanísticos o territoriales respecto a la LGTEL. Son las siguientes (cont.):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6" action="ppaction://hlinksldjump"/>
              </a:rPr>
              <a:t>Referencias en el instrumento de planificación urbanística a las redes de telefonía</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7" action="ppaction://hlinksldjump"/>
              </a:rPr>
              <a:t>Normativa aplicable a las obras de urbanización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8" action="ppaction://hlinksldjump"/>
              </a:rPr>
              <a:t>Normativa aplicable a las obras de edificación</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9" action="ppaction://hlinksldjump"/>
              </a:rPr>
              <a:t>Adopción de medidas cautelares restrictivas de la instalación de una red pública de comunicaciones electrónicas</a:t>
            </a:r>
            <a:endParaRPr lang="es-ES" altLang="es-ES" sz="1700" spc="85" dirty="0" smtClean="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hlinkClick r:id="rId10" action="ppaction://hlinksldjump"/>
              </a:rPr>
              <a:t>Regulación incorrecta de los usos del suelo / Infraestructuras de telecomunicaciones como determinación estructurante y equipamiento de carácter básico</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b="1" spc="85" dirty="0" smtClean="0">
                <a:solidFill>
                  <a:srgbClr val="001D4D"/>
                </a:solidFill>
                <a:cs typeface="Trebuchet MS"/>
              </a:rPr>
              <a:t>IMPORTANTE</a:t>
            </a:r>
            <a:r>
              <a:rPr lang="es-ES" altLang="es-ES" sz="1700" spc="85" dirty="0" smtClean="0">
                <a:solidFill>
                  <a:srgbClr val="001D4D"/>
                </a:solidFill>
                <a:cs typeface="Trebuchet MS"/>
              </a:rPr>
              <a:t>: </a:t>
            </a:r>
            <a:r>
              <a:rPr lang="es-ES" altLang="es-ES" sz="1700" dirty="0" smtClean="0"/>
              <a:t>e</a:t>
            </a:r>
            <a:r>
              <a:rPr lang="es-ES" sz="1700" dirty="0" smtClean="0"/>
              <a:t>n </a:t>
            </a:r>
            <a:r>
              <a:rPr lang="es-ES" sz="1700" dirty="0"/>
              <a:t>la </a:t>
            </a:r>
            <a:r>
              <a:rPr lang="es-ES" sz="1700" dirty="0">
                <a:hlinkClick r:id="rId11"/>
              </a:rPr>
              <a:t>Guía para mejorar la adecuación de normativa e instrumentos urbanísticos y territoriales de las AAPP a la Ley General de Telecomunicaciones </a:t>
            </a:r>
            <a:r>
              <a:rPr lang="es-ES" altLang="es-ES" sz="1700" spc="85" dirty="0" smtClean="0">
                <a:solidFill>
                  <a:srgbClr val="001D4D"/>
                </a:solidFill>
                <a:cs typeface="Trebuchet MS"/>
              </a:rPr>
              <a:t>se describen </a:t>
            </a:r>
            <a:r>
              <a:rPr lang="es-ES" sz="1700" dirty="0" smtClean="0"/>
              <a:t>orientaciones para alinear correctamente </a:t>
            </a:r>
            <a:r>
              <a:rPr lang="es-ES" altLang="es-ES" sz="1700" spc="85" dirty="0">
                <a:solidFill>
                  <a:srgbClr val="001D4D"/>
                </a:solidFill>
                <a:cs typeface="Trebuchet MS"/>
              </a:rPr>
              <a:t>las normas e instrumentos urbanísticos o </a:t>
            </a:r>
            <a:r>
              <a:rPr lang="es-ES" altLang="es-ES" sz="1700" spc="85" dirty="0" smtClean="0">
                <a:solidFill>
                  <a:srgbClr val="001D4D"/>
                </a:solidFill>
                <a:cs typeface="Trebuchet MS"/>
              </a:rPr>
              <a:t>territoriales con la LGTEL.</a:t>
            </a: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4173448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62</a:t>
            </a:fld>
            <a:endParaRPr spc="13"/>
          </a:p>
        </p:txBody>
      </p:sp>
      <p:sp>
        <p:nvSpPr>
          <p:cNvPr id="17" name="Rectangle 2"/>
          <p:cNvSpPr txBox="1">
            <a:spLocks noChangeArrowheads="1"/>
          </p:cNvSpPr>
          <p:nvPr/>
        </p:nvSpPr>
        <p:spPr bwMode="auto">
          <a:xfrm>
            <a:off x="603027" y="1302960"/>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dirty="0"/>
              <a:t>Las telecomunicaciones son un mercado liberalizado que se rige por normas y procedimientos que fomentan la competencia leal y efectiva entre los distintos operadores que prestan unos mismos servicios. En consecuencia y de acuerdo con lo dispuesto en </a:t>
            </a:r>
            <a:r>
              <a:rPr lang="es-ES" dirty="0" smtClean="0"/>
              <a:t>los </a:t>
            </a:r>
            <a:r>
              <a:rPr lang="es-ES" b="1" dirty="0" smtClean="0"/>
              <a:t>artículos </a:t>
            </a:r>
            <a:r>
              <a:rPr lang="es-ES" b="1" dirty="0"/>
              <a:t>45 y 49.4 </a:t>
            </a:r>
            <a:r>
              <a:rPr lang="es-ES" dirty="0"/>
              <a:t>de la </a:t>
            </a:r>
            <a:r>
              <a:rPr lang="es-ES" dirty="0" smtClean="0"/>
              <a:t>LGTEL, </a:t>
            </a:r>
            <a:r>
              <a:rPr lang="es-ES" u="sng" dirty="0"/>
              <a:t>las normativas elaboradas por las </a:t>
            </a:r>
            <a:r>
              <a:rPr lang="es-ES" u="sng" dirty="0" smtClean="0"/>
              <a:t>Administraciones </a:t>
            </a:r>
            <a:r>
              <a:rPr lang="es-ES" u="sng" dirty="0"/>
              <a:t>p</a:t>
            </a:r>
            <a:r>
              <a:rPr lang="es-ES" u="sng" dirty="0" smtClean="0"/>
              <a:t>úblicas </a:t>
            </a:r>
            <a:r>
              <a:rPr lang="es-ES" u="sng" dirty="0"/>
              <a:t>no pueden establecer un trato diferenciado para ningún operador, por lo que no resulta admisible que, en dichas normativas, se efectúen referencias a operadores concretos o a sus normativas y procedimientos internos</a:t>
            </a:r>
            <a:r>
              <a:rPr lang="es-ES" dirty="0"/>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14488" y="857004"/>
            <a:ext cx="8763168" cy="369332"/>
          </a:xfrm>
          <a:prstGeom prst="rect">
            <a:avLst/>
          </a:prstGeom>
          <a:noFill/>
        </p:spPr>
        <p:txBody>
          <a:bodyPr wrap="none" rtlCol="0">
            <a:spAutoFit/>
          </a:bodyPr>
          <a:lstStyle/>
          <a:p>
            <a:r>
              <a:rPr lang="es-ES" altLang="es-ES" b="1" spc="85" dirty="0">
                <a:solidFill>
                  <a:srgbClr val="001D4D"/>
                </a:solidFill>
                <a:cs typeface="Trebuchet MS"/>
              </a:rPr>
              <a:t>Referencias, directas o indirectas, a un operador de telecomunicaciones concreto</a:t>
            </a:r>
            <a:endParaRPr lang="es-ES" dirty="0"/>
          </a:p>
        </p:txBody>
      </p:sp>
      <p:sp>
        <p:nvSpPr>
          <p:cNvPr id="24" name="CuadroTexto 23"/>
          <p:cNvSpPr txBox="1"/>
          <p:nvPr/>
        </p:nvSpPr>
        <p:spPr>
          <a:xfrm>
            <a:off x="48126" y="5935167"/>
            <a:ext cx="1059835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45 y 49.4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5750863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63</a:t>
            </a:fld>
            <a:endParaRPr spc="13"/>
          </a:p>
        </p:txBody>
      </p:sp>
      <p:sp>
        <p:nvSpPr>
          <p:cNvPr id="17" name="Rectangle 2"/>
          <p:cNvSpPr txBox="1">
            <a:spLocks noChangeArrowheads="1"/>
          </p:cNvSpPr>
          <p:nvPr/>
        </p:nvSpPr>
        <p:spPr bwMode="auto">
          <a:xfrm>
            <a:off x="437618" y="1564457"/>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el </a:t>
            </a:r>
            <a:r>
              <a:rPr lang="es-ES" altLang="es-ES" b="1" spc="85" dirty="0">
                <a:solidFill>
                  <a:srgbClr val="001D4D"/>
                </a:solidFill>
                <a:cs typeface="Trebuchet MS"/>
              </a:rPr>
              <a:t>artículo 49.6 </a:t>
            </a:r>
            <a:r>
              <a:rPr lang="es-ES" altLang="es-ES" spc="85" dirty="0" smtClean="0">
                <a:solidFill>
                  <a:srgbClr val="001D4D"/>
                </a:solidFill>
                <a:cs typeface="Trebuchet MS"/>
              </a:rPr>
              <a:t>de la LGTEL, </a:t>
            </a:r>
            <a:r>
              <a:rPr lang="es-ES" altLang="es-ES" spc="85" dirty="0">
                <a:solidFill>
                  <a:srgbClr val="001D4D"/>
                </a:solidFill>
                <a:cs typeface="Trebuchet MS"/>
              </a:rPr>
              <a:t>las </a:t>
            </a:r>
            <a:r>
              <a:rPr lang="es-ES" altLang="es-ES" spc="85" dirty="0" smtClean="0">
                <a:solidFill>
                  <a:srgbClr val="001D4D"/>
                </a:solidFill>
                <a:cs typeface="Trebuchet MS"/>
              </a:rPr>
              <a:t>AAPP </a:t>
            </a:r>
            <a:r>
              <a:rPr lang="es-ES" altLang="es-ES" spc="85" dirty="0">
                <a:solidFill>
                  <a:srgbClr val="001D4D"/>
                </a:solidFill>
                <a:cs typeface="Trebuchet MS"/>
              </a:rPr>
              <a:t>deben garantizar el respeto de los límites impuestos a la intervención administrativa </a:t>
            </a:r>
            <a:r>
              <a:rPr lang="es-ES" altLang="es-ES" spc="85" dirty="0" smtClean="0">
                <a:solidFill>
                  <a:srgbClr val="001D4D"/>
                </a:solidFill>
                <a:cs typeface="Trebuchet MS"/>
              </a:rPr>
              <a:t>en </a:t>
            </a:r>
            <a:r>
              <a:rPr lang="es-ES" altLang="es-ES" spc="85" dirty="0">
                <a:solidFill>
                  <a:srgbClr val="001D4D"/>
                </a:solidFill>
                <a:cs typeface="Trebuchet MS"/>
              </a:rPr>
              <a:t>protección de los derechos de los operadores y, en particular, </a:t>
            </a:r>
            <a:r>
              <a:rPr lang="es-ES" altLang="es-ES" u="sng" spc="85" dirty="0">
                <a:solidFill>
                  <a:srgbClr val="001D4D"/>
                </a:solidFill>
                <a:cs typeface="Trebuchet MS"/>
              </a:rPr>
              <a:t>la exigencia de documentación que los operadores deban aportar para la tramitación de licencias o permisos deberá ser motivada, tener una justificación objetiva, ser proporcionada al fin perseguido y limitarse a lo estrictamente necesario</a:t>
            </a:r>
            <a:r>
              <a:rPr lang="es-ES" altLang="es-ES" spc="85" dirty="0">
                <a:solidFill>
                  <a:srgbClr val="001D4D"/>
                </a:solidFill>
                <a:cs typeface="Trebuchet MS"/>
              </a:rPr>
              <a:t>. </a:t>
            </a:r>
            <a:r>
              <a:rPr lang="es-ES" altLang="es-ES" spc="85" dirty="0" smtClean="0">
                <a:solidFill>
                  <a:srgbClr val="001D4D"/>
                </a:solidFill>
                <a:cs typeface="Trebuchet MS"/>
              </a:rPr>
              <a:t>Por ello, </a:t>
            </a:r>
            <a:r>
              <a:rPr lang="es-ES" altLang="es-ES" spc="85" dirty="0">
                <a:solidFill>
                  <a:srgbClr val="001D4D"/>
                </a:solidFill>
                <a:cs typeface="Trebuchet MS"/>
              </a:rPr>
              <a:t>la exigencia de documentación relativa a aspectos de impacto visual </a:t>
            </a:r>
            <a:r>
              <a:rPr lang="es-ES" altLang="es-ES" spc="85" dirty="0" smtClean="0">
                <a:solidFill>
                  <a:srgbClr val="001D4D"/>
                </a:solidFill>
                <a:cs typeface="Trebuchet MS"/>
              </a:rPr>
              <a:t>con carácter general, </a:t>
            </a:r>
            <a:r>
              <a:rPr lang="es-ES" altLang="es-ES" spc="85" dirty="0">
                <a:solidFill>
                  <a:srgbClr val="001D4D"/>
                </a:solidFill>
                <a:cs typeface="Trebuchet MS"/>
              </a:rPr>
              <a:t>así como a otras </a:t>
            </a:r>
            <a:r>
              <a:rPr lang="es-ES" altLang="es-ES" spc="85" dirty="0" smtClean="0">
                <a:solidFill>
                  <a:srgbClr val="001D4D"/>
                </a:solidFill>
                <a:cs typeface="Trebuchet MS"/>
              </a:rPr>
              <a:t>no tienen </a:t>
            </a:r>
            <a:r>
              <a:rPr lang="es-ES" altLang="es-ES" spc="85" dirty="0">
                <a:solidFill>
                  <a:srgbClr val="001D4D"/>
                </a:solidFill>
                <a:cs typeface="Trebuchet MS"/>
              </a:rPr>
              <a:t>que ver con el desarrollo de las competencias que tienen encomendadas (tales como tecnologías empleadas, frecuencias y niveles de señal planificados, etc.), </a:t>
            </a:r>
            <a:r>
              <a:rPr lang="es-ES" altLang="es-ES" spc="85" dirty="0" smtClean="0">
                <a:solidFill>
                  <a:srgbClr val="001D4D"/>
                </a:solidFill>
                <a:cs typeface="Trebuchet MS"/>
              </a:rPr>
              <a:t>podrían resultar desproporcionadas.</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Por otra parte, y de acuerdo con lo dispuesto en el </a:t>
            </a:r>
            <a:r>
              <a:rPr lang="es-ES" altLang="es-ES" b="1" spc="85" dirty="0">
                <a:solidFill>
                  <a:srgbClr val="001D4D"/>
                </a:solidFill>
                <a:cs typeface="Trebuchet MS"/>
              </a:rPr>
              <a:t>artículo </a:t>
            </a:r>
            <a:r>
              <a:rPr lang="es-ES" altLang="es-ES" b="1" spc="85" dirty="0" smtClean="0">
                <a:solidFill>
                  <a:srgbClr val="001D4D"/>
                </a:solidFill>
                <a:cs typeface="Trebuchet MS"/>
              </a:rPr>
              <a:t>49.7</a:t>
            </a:r>
            <a:r>
              <a:rPr lang="es-ES" altLang="es-ES" spc="85" dirty="0" smtClean="0">
                <a:solidFill>
                  <a:srgbClr val="001D4D"/>
                </a:solidFill>
                <a:cs typeface="Trebuchet MS"/>
              </a:rPr>
              <a:t>, </a:t>
            </a:r>
            <a:r>
              <a:rPr lang="es-ES" altLang="es-ES" u="sng" spc="85" dirty="0" smtClean="0">
                <a:solidFill>
                  <a:srgbClr val="001D4D"/>
                </a:solidFill>
                <a:cs typeface="Trebuchet MS"/>
              </a:rPr>
              <a:t>los </a:t>
            </a:r>
            <a:r>
              <a:rPr lang="es-ES" altLang="es-ES" u="sng" spc="85" dirty="0">
                <a:solidFill>
                  <a:srgbClr val="001D4D"/>
                </a:solidFill>
                <a:cs typeface="Trebuchet MS"/>
              </a:rPr>
              <a:t>operadores no tendrán obligación de aportar la documentación o información de cualquier naturaleza que ya obre en poder de la Administración</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14488" y="857004"/>
            <a:ext cx="8718541" cy="369332"/>
          </a:xfrm>
          <a:prstGeom prst="rect">
            <a:avLst/>
          </a:prstGeom>
          <a:noFill/>
        </p:spPr>
        <p:txBody>
          <a:bodyPr wrap="none" rtlCol="0">
            <a:spAutoFit/>
          </a:bodyPr>
          <a:lstStyle/>
          <a:p>
            <a:r>
              <a:rPr lang="es-ES" altLang="es-ES" b="1" spc="85" dirty="0" smtClean="0">
                <a:solidFill>
                  <a:srgbClr val="001D4D"/>
                </a:solidFill>
                <a:cs typeface="Trebuchet MS"/>
              </a:rPr>
              <a:t>Exigencia </a:t>
            </a:r>
            <a:r>
              <a:rPr lang="es-ES" altLang="es-ES" b="1" spc="85" dirty="0">
                <a:solidFill>
                  <a:srgbClr val="001D4D"/>
                </a:solidFill>
                <a:cs typeface="Trebuchet MS"/>
              </a:rPr>
              <a:t>de documentación excesiva en la tramitación de licencias o permisos</a:t>
            </a:r>
            <a:endParaRPr lang="es-ES" dirty="0"/>
          </a:p>
        </p:txBody>
      </p:sp>
      <p:sp>
        <p:nvSpPr>
          <p:cNvPr id="24" name="CuadroTexto 23"/>
          <p:cNvSpPr txBox="1"/>
          <p:nvPr/>
        </p:nvSpPr>
        <p:spPr>
          <a:xfrm>
            <a:off x="48126" y="5935167"/>
            <a:ext cx="11595226"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apartados 6 y 7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330771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64</a:t>
            </a:fld>
            <a:endParaRPr spc="13"/>
          </a:p>
        </p:txBody>
      </p:sp>
      <p:sp>
        <p:nvSpPr>
          <p:cNvPr id="17" name="Rectangle 2"/>
          <p:cNvSpPr txBox="1">
            <a:spLocks noChangeArrowheads="1"/>
          </p:cNvSpPr>
          <p:nvPr/>
        </p:nvSpPr>
        <p:spPr bwMode="auto">
          <a:xfrm>
            <a:off x="437618" y="1534313"/>
            <a:ext cx="1122088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De acuerdo con lo dispuesto en el </a:t>
            </a:r>
            <a:r>
              <a:rPr lang="es-ES" altLang="es-ES" b="1" spc="85" dirty="0">
                <a:solidFill>
                  <a:srgbClr val="001D4D"/>
                </a:solidFill>
                <a:cs typeface="Trebuchet MS"/>
              </a:rPr>
              <a:t>artículo 46</a:t>
            </a:r>
            <a:r>
              <a:rPr lang="es-ES" altLang="es-ES" spc="85" dirty="0">
                <a:solidFill>
                  <a:srgbClr val="001D4D"/>
                </a:solidFill>
                <a:cs typeface="Trebuchet MS"/>
              </a:rPr>
              <a:t> de la </a:t>
            </a:r>
            <a:r>
              <a:rPr lang="es-ES" altLang="es-ES" spc="85" dirty="0" smtClean="0">
                <a:solidFill>
                  <a:srgbClr val="001D4D"/>
                </a:solidFill>
                <a:cs typeface="Trebuchet MS"/>
              </a:rPr>
              <a:t>LGTEL, </a:t>
            </a:r>
            <a:r>
              <a:rPr lang="es-ES" altLang="es-ES" spc="85" dirty="0">
                <a:solidFill>
                  <a:srgbClr val="001D4D"/>
                </a:solidFill>
                <a:cs typeface="Trebuchet MS"/>
              </a:rPr>
              <a:t>la imposición de estas obligaciones corresponde, en exclusiva, al </a:t>
            </a:r>
            <a:r>
              <a:rPr lang="es-ES" altLang="es-ES" spc="85" dirty="0" smtClean="0">
                <a:solidFill>
                  <a:srgbClr val="001D4D"/>
                </a:solidFill>
                <a:cs typeface="Trebuchet MS"/>
              </a:rPr>
              <a:t>Ministerio, </a:t>
            </a:r>
            <a:r>
              <a:rPr lang="es-ES" altLang="es-ES" spc="85" dirty="0">
                <a:solidFill>
                  <a:srgbClr val="001D4D"/>
                </a:solidFill>
                <a:cs typeface="Trebuchet MS"/>
              </a:rPr>
              <a:t>por lo que </a:t>
            </a:r>
            <a:r>
              <a:rPr lang="es-ES" altLang="es-ES" spc="85" dirty="0" smtClean="0">
                <a:solidFill>
                  <a:srgbClr val="001D4D"/>
                </a:solidFill>
                <a:cs typeface="Trebuchet MS"/>
              </a:rPr>
              <a:t>el instrumento </a:t>
            </a:r>
            <a:r>
              <a:rPr lang="es-ES" altLang="es-ES" spc="85" dirty="0">
                <a:solidFill>
                  <a:srgbClr val="001D4D"/>
                </a:solidFill>
                <a:cs typeface="Trebuchet MS"/>
              </a:rPr>
              <a:t>de planificación territorial o urbanística que afecte al despliegue de las redes públicas de comunicaciones electrónicas, incluyendo en este sentido las normativas urbanísticas municipales que afecten a dichas </a:t>
            </a:r>
            <a:r>
              <a:rPr lang="es-ES" altLang="es-ES" spc="85" dirty="0" smtClean="0">
                <a:solidFill>
                  <a:srgbClr val="001D4D"/>
                </a:solidFill>
                <a:cs typeface="Trebuchet MS"/>
              </a:rPr>
              <a:t>redes, </a:t>
            </a:r>
            <a:r>
              <a:rPr lang="es-ES" altLang="es-ES" u="sng" spc="85" dirty="0">
                <a:solidFill>
                  <a:srgbClr val="001D4D"/>
                </a:solidFill>
                <a:cs typeface="Trebuchet MS"/>
              </a:rPr>
              <a:t>en sus disposiciones </a:t>
            </a:r>
            <a:r>
              <a:rPr lang="es-ES" altLang="es-ES" u="sng" spc="85" dirty="0" smtClean="0">
                <a:solidFill>
                  <a:srgbClr val="001D4D"/>
                </a:solidFill>
                <a:cs typeface="Trebuchet MS"/>
              </a:rPr>
              <a:t>sólo </a:t>
            </a:r>
            <a:r>
              <a:rPr lang="es-ES" altLang="es-ES" u="sng" spc="85" dirty="0">
                <a:solidFill>
                  <a:srgbClr val="001D4D"/>
                </a:solidFill>
                <a:cs typeface="Trebuchet MS"/>
              </a:rPr>
              <a:t>podrá imponer este tipo de obligaciones en aquellas zonas para las que cuente con la oportuna resolución del </a:t>
            </a:r>
            <a:r>
              <a:rPr lang="es-ES" altLang="es-ES" u="sng" spc="85" dirty="0" smtClean="0">
                <a:solidFill>
                  <a:srgbClr val="001D4D"/>
                </a:solidFill>
                <a:cs typeface="Trebuchet MS"/>
              </a:rPr>
              <a:t>Ministerio</a:t>
            </a:r>
            <a:r>
              <a:rPr lang="es-ES" altLang="es-ES"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Los operadores de redes públicas de comunicaciones electrónicas </a:t>
            </a:r>
            <a:r>
              <a:rPr lang="es-ES" altLang="es-ES" b="1" u="sng" spc="85" dirty="0">
                <a:solidFill>
                  <a:srgbClr val="001D4D"/>
                </a:solidFill>
                <a:cs typeface="Trebuchet MS"/>
              </a:rPr>
              <a:t>podrán celebrar de manera voluntaria </a:t>
            </a:r>
            <a:r>
              <a:rPr lang="es-ES" altLang="es-ES" spc="85" dirty="0">
                <a:solidFill>
                  <a:srgbClr val="001D4D"/>
                </a:solidFill>
                <a:cs typeface="Trebuchet MS"/>
              </a:rPr>
              <a:t>acuerdos entre sí para determinar las condiciones para la ubicación o el uso compartido de sus elementos de red y recursos asociados, así como la utilización compartida del dominio público o la propiedad </a:t>
            </a:r>
            <a:r>
              <a:rPr lang="es-ES" altLang="es-ES" spc="85" dirty="0" smtClean="0">
                <a:solidFill>
                  <a:srgbClr val="001D4D"/>
                </a:solidFill>
                <a:cs typeface="Trebuchet MS"/>
              </a:rPr>
              <a:t>privada.</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067257" y="765271"/>
            <a:ext cx="9921755" cy="646331"/>
          </a:xfrm>
          <a:prstGeom prst="rect">
            <a:avLst/>
          </a:prstGeom>
          <a:noFill/>
        </p:spPr>
        <p:txBody>
          <a:bodyPr wrap="none" rtlCol="0">
            <a:spAutoFit/>
          </a:bodyPr>
          <a:lstStyle/>
          <a:p>
            <a:pPr algn="ctr"/>
            <a:r>
              <a:rPr lang="es-ES" altLang="es-ES" b="1" spc="85" dirty="0" smtClean="0">
                <a:solidFill>
                  <a:srgbClr val="001D4D"/>
                </a:solidFill>
                <a:cs typeface="Trebuchet MS"/>
              </a:rPr>
              <a:t>Imposición </a:t>
            </a:r>
            <a:r>
              <a:rPr lang="es-ES" altLang="es-ES" b="1" spc="85" dirty="0">
                <a:solidFill>
                  <a:srgbClr val="001D4D"/>
                </a:solidFill>
                <a:cs typeface="Trebuchet MS"/>
              </a:rPr>
              <a:t>de obligaciones de ubicación compartida de infraestructuras </a:t>
            </a:r>
          </a:p>
          <a:p>
            <a:pPr algn="ctr"/>
            <a:r>
              <a:rPr lang="es-ES" altLang="es-ES" b="1" spc="85" dirty="0" smtClean="0">
                <a:solidFill>
                  <a:srgbClr val="001D4D"/>
                </a:solidFill>
                <a:cs typeface="Trebuchet MS"/>
              </a:rPr>
              <a:t>y </a:t>
            </a:r>
            <a:r>
              <a:rPr lang="es-ES" altLang="es-ES" b="1" spc="85" dirty="0">
                <a:solidFill>
                  <a:srgbClr val="001D4D"/>
                </a:solidFill>
                <a:cs typeface="Trebuchet MS"/>
              </a:rPr>
              <a:t>recursos asociados o de utilización compartida del dominio público o la propiedad privada</a:t>
            </a:r>
            <a:endParaRPr lang="es-ES" dirty="0"/>
          </a:p>
        </p:txBody>
      </p:sp>
      <p:sp>
        <p:nvSpPr>
          <p:cNvPr id="24" name="CuadroTexto 23"/>
          <p:cNvSpPr txBox="1"/>
          <p:nvPr/>
        </p:nvSpPr>
        <p:spPr>
          <a:xfrm>
            <a:off x="48126" y="5935167"/>
            <a:ext cx="10121040"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46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2488390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65</a:t>
            </a:fld>
            <a:endParaRPr spc="13"/>
          </a:p>
        </p:txBody>
      </p:sp>
      <p:sp>
        <p:nvSpPr>
          <p:cNvPr id="17" name="Rectangle 2"/>
          <p:cNvSpPr txBox="1">
            <a:spLocks noChangeArrowheads="1"/>
          </p:cNvSpPr>
          <p:nvPr/>
        </p:nvSpPr>
        <p:spPr bwMode="auto">
          <a:xfrm>
            <a:off x="457714" y="1564457"/>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49.4</a:t>
            </a:r>
            <a:r>
              <a:rPr lang="es-ES" altLang="es-ES" sz="1700" spc="85" dirty="0" smtClean="0">
                <a:solidFill>
                  <a:srgbClr val="001D4D"/>
                </a:solidFill>
                <a:cs typeface="Trebuchet MS"/>
              </a:rPr>
              <a:t> </a:t>
            </a:r>
            <a:r>
              <a:rPr lang="es-ES" altLang="es-ES" sz="1700" spc="85" dirty="0">
                <a:solidFill>
                  <a:srgbClr val="001D4D"/>
                </a:solidFill>
                <a:cs typeface="Trebuchet MS"/>
              </a:rPr>
              <a:t>de la </a:t>
            </a:r>
            <a:r>
              <a:rPr lang="es-ES" altLang="es-ES" sz="1700" spc="85" dirty="0" smtClean="0">
                <a:solidFill>
                  <a:srgbClr val="001D4D"/>
                </a:solidFill>
                <a:cs typeface="Trebuchet MS"/>
              </a:rPr>
              <a:t>LGTEL</a:t>
            </a:r>
            <a:r>
              <a:rPr lang="es-ES" altLang="es-ES" sz="1700" spc="85" dirty="0">
                <a:solidFill>
                  <a:srgbClr val="001D4D"/>
                </a:solidFill>
                <a:cs typeface="Trebuchet MS"/>
              </a:rPr>
              <a:t>, la  normativa o instrumentos de planificación territorial o urbanística </a:t>
            </a:r>
            <a:r>
              <a:rPr lang="es-ES" altLang="es-ES" sz="1700" b="1" spc="85" dirty="0">
                <a:solidFill>
                  <a:srgbClr val="001D4D"/>
                </a:solidFill>
                <a:cs typeface="Trebuchet MS"/>
              </a:rPr>
              <a:t>no </a:t>
            </a:r>
            <a:r>
              <a:rPr lang="es-ES" altLang="es-ES" sz="1700" b="1" spc="85" dirty="0" smtClean="0">
                <a:solidFill>
                  <a:srgbClr val="001D4D"/>
                </a:solidFill>
                <a:cs typeface="Trebuchet MS"/>
              </a:rPr>
              <a:t>podrán</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Establecer </a:t>
            </a:r>
            <a:r>
              <a:rPr lang="es-ES" altLang="es-ES" sz="1700" spc="85" dirty="0">
                <a:solidFill>
                  <a:srgbClr val="001D4D"/>
                </a:solidFill>
                <a:cs typeface="Trebuchet MS"/>
              </a:rPr>
              <a:t>restricciones absolutas o desproporcionadas al derecho de ocupación del dominio público y privado de los </a:t>
            </a:r>
            <a:r>
              <a:rPr lang="es-ES" altLang="es-ES" sz="1700" spc="85" dirty="0" smtClean="0">
                <a:solidFill>
                  <a:srgbClr val="001D4D"/>
                </a:solidFill>
                <a:cs typeface="Trebuchet MS"/>
              </a:rPr>
              <a:t>operadores.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Imponer </a:t>
            </a:r>
            <a:r>
              <a:rPr lang="es-ES" altLang="es-ES" sz="1700" spc="85" dirty="0">
                <a:solidFill>
                  <a:srgbClr val="001D4D"/>
                </a:solidFill>
                <a:cs typeface="Trebuchet MS"/>
              </a:rPr>
              <a:t>soluciones tecnológicas </a:t>
            </a:r>
            <a:r>
              <a:rPr lang="es-ES" altLang="es-ES" sz="1700" spc="85" dirty="0" smtClean="0">
                <a:solidFill>
                  <a:srgbClr val="001D4D"/>
                </a:solidFill>
                <a:cs typeface="Trebuchet MS"/>
              </a:rPr>
              <a:t>concretas.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Imponer itinerarios </a:t>
            </a:r>
            <a:r>
              <a:rPr lang="es-ES" altLang="es-ES" sz="1700" spc="85" dirty="0">
                <a:solidFill>
                  <a:srgbClr val="001D4D"/>
                </a:solidFill>
                <a:cs typeface="Trebuchet MS"/>
              </a:rPr>
              <a:t>o ubicaciones concretas </a:t>
            </a:r>
            <a:r>
              <a:rPr lang="es-ES" altLang="es-ES" sz="1700" spc="85" dirty="0" smtClean="0">
                <a:solidFill>
                  <a:srgbClr val="001D4D"/>
                </a:solidFill>
                <a:cs typeface="Trebuchet MS"/>
              </a:rPr>
              <a:t>para instalar </a:t>
            </a:r>
            <a:r>
              <a:rPr lang="es-ES" altLang="es-ES" sz="1700" spc="85" dirty="0">
                <a:solidFill>
                  <a:srgbClr val="001D4D"/>
                </a:solidFill>
                <a:cs typeface="Trebuchet MS"/>
              </a:rPr>
              <a:t>infraestructuras de </a:t>
            </a:r>
            <a:r>
              <a:rPr lang="es-ES" altLang="es-ES" sz="1700" spc="85" dirty="0" smtClean="0">
                <a:solidFill>
                  <a:srgbClr val="001D4D"/>
                </a:solidFill>
                <a:cs typeface="Trebuchet MS"/>
              </a:rPr>
              <a:t>red.</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C</a:t>
            </a:r>
            <a:r>
              <a:rPr lang="es-ES" altLang="es-ES" sz="1700" spc="85" dirty="0" smtClean="0">
                <a:solidFill>
                  <a:srgbClr val="001D4D"/>
                </a:solidFill>
                <a:cs typeface="Trebuchet MS"/>
              </a:rPr>
              <a:t>uando </a:t>
            </a:r>
            <a:r>
              <a:rPr lang="es-ES" altLang="es-ES" sz="1700" spc="85" dirty="0">
                <a:solidFill>
                  <a:srgbClr val="001D4D"/>
                </a:solidFill>
                <a:cs typeface="Trebuchet MS"/>
              </a:rPr>
              <a:t>una condición pudiera implicar la imposibilidad de llevar a cabo la ocupación del dominio público o la propiedad privada, </a:t>
            </a:r>
            <a:r>
              <a:rPr lang="es-ES" altLang="es-ES" sz="1700" u="sng" spc="85" dirty="0">
                <a:solidFill>
                  <a:srgbClr val="001D4D"/>
                </a:solidFill>
                <a:cs typeface="Trebuchet MS"/>
              </a:rPr>
              <a:t>el establecimiento de dicha condición deberá estar plenamente justificado</a:t>
            </a:r>
            <a:r>
              <a:rPr lang="es-ES" altLang="es-ES" sz="1700" spc="85" dirty="0">
                <a:solidFill>
                  <a:srgbClr val="001D4D"/>
                </a:solidFill>
                <a:cs typeface="Trebuchet MS"/>
              </a:rPr>
              <a:t> por razones de medio ambiente, seguridad pública u ordenación urbana y territorial </a:t>
            </a:r>
            <a:r>
              <a:rPr lang="es-ES" altLang="es-ES" sz="1700" u="sng" spc="85" dirty="0">
                <a:solidFill>
                  <a:srgbClr val="001D4D"/>
                </a:solidFill>
                <a:cs typeface="Trebuchet MS"/>
              </a:rPr>
              <a:t>e ir acompañado de las alternativas necesarias para garantizar el derecho de ocupación </a:t>
            </a:r>
            <a:r>
              <a:rPr lang="es-ES" altLang="es-ES" sz="1700" u="sng" spc="85" dirty="0" smtClean="0">
                <a:solidFill>
                  <a:srgbClr val="001D4D"/>
                </a:solidFill>
                <a:cs typeface="Trebuchet MS"/>
              </a:rPr>
              <a:t>y </a:t>
            </a:r>
            <a:r>
              <a:rPr lang="es-ES" altLang="es-ES" sz="1700" u="sng" spc="85" dirty="0">
                <a:solidFill>
                  <a:srgbClr val="001D4D"/>
                </a:solidFill>
                <a:cs typeface="Trebuchet MS"/>
              </a:rPr>
              <a:t>su ejercicio en igualdad de </a:t>
            </a:r>
            <a:r>
              <a:rPr lang="es-ES" altLang="es-ES" sz="1700" u="sng" spc="85" dirty="0" smtClean="0">
                <a:solidFill>
                  <a:srgbClr val="001D4D"/>
                </a:solidFill>
                <a:cs typeface="Trebuchet MS"/>
              </a:rPr>
              <a:t>condiciones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2175317" y="765271"/>
            <a:ext cx="7705636" cy="646331"/>
          </a:xfrm>
          <a:prstGeom prst="rect">
            <a:avLst/>
          </a:prstGeom>
          <a:noFill/>
        </p:spPr>
        <p:txBody>
          <a:bodyPr wrap="none" rtlCol="0">
            <a:spAutoFit/>
          </a:bodyPr>
          <a:lstStyle/>
          <a:p>
            <a:pPr algn="ctr"/>
            <a:r>
              <a:rPr lang="es-ES" altLang="es-ES" b="1" spc="85" dirty="0" smtClean="0">
                <a:solidFill>
                  <a:srgbClr val="001D4D"/>
                </a:solidFill>
                <a:cs typeface="Trebuchet MS"/>
              </a:rPr>
              <a:t>Restricciones </a:t>
            </a:r>
            <a:r>
              <a:rPr lang="es-ES" altLang="es-ES" b="1" spc="85" dirty="0">
                <a:solidFill>
                  <a:srgbClr val="001D4D"/>
                </a:solidFill>
                <a:cs typeface="Trebuchet MS"/>
              </a:rPr>
              <a:t>desproporcionadas al despliegue de infraestructuras que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conforman </a:t>
            </a:r>
            <a:r>
              <a:rPr lang="es-ES" altLang="es-ES" b="1" spc="85" dirty="0">
                <a:solidFill>
                  <a:srgbClr val="001D4D"/>
                </a:solidFill>
                <a:cs typeface="Trebuchet MS"/>
              </a:rPr>
              <a:t>las redes públicas de comunicaciones electrónicas</a:t>
            </a:r>
            <a:endParaRPr lang="es-ES" dirty="0"/>
          </a:p>
        </p:txBody>
      </p:sp>
      <p:sp>
        <p:nvSpPr>
          <p:cNvPr id="24" name="CuadroTexto 23"/>
          <p:cNvSpPr txBox="1"/>
          <p:nvPr/>
        </p:nvSpPr>
        <p:spPr>
          <a:xfrm>
            <a:off x="48126" y="5935167"/>
            <a:ext cx="1104828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941886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66</a:t>
            </a:fld>
            <a:endParaRPr spc="13"/>
          </a:p>
        </p:txBody>
      </p:sp>
      <p:sp>
        <p:nvSpPr>
          <p:cNvPr id="17" name="Rectangle 2"/>
          <p:cNvSpPr txBox="1">
            <a:spLocks noChangeArrowheads="1"/>
          </p:cNvSpPr>
          <p:nvPr/>
        </p:nvSpPr>
        <p:spPr bwMode="auto">
          <a:xfrm>
            <a:off x="385764" y="1641756"/>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La  </a:t>
            </a:r>
            <a:r>
              <a:rPr lang="es-ES" altLang="es-ES" spc="85" dirty="0">
                <a:solidFill>
                  <a:srgbClr val="001D4D"/>
                </a:solidFill>
                <a:cs typeface="Trebuchet MS"/>
              </a:rPr>
              <a:t>normativa o instrumentos de planificación territorial o </a:t>
            </a:r>
            <a:r>
              <a:rPr lang="es-ES" altLang="es-ES" spc="85" dirty="0" smtClean="0">
                <a:solidFill>
                  <a:srgbClr val="001D4D"/>
                </a:solidFill>
                <a:cs typeface="Trebuchet MS"/>
              </a:rPr>
              <a:t>urbanística </a:t>
            </a:r>
            <a:r>
              <a:rPr lang="es-ES" altLang="es-ES" u="sng" spc="85" dirty="0" smtClean="0">
                <a:solidFill>
                  <a:srgbClr val="001D4D"/>
                </a:solidFill>
                <a:cs typeface="Trebuchet MS"/>
              </a:rPr>
              <a:t>no deben contemplar una </a:t>
            </a:r>
            <a:r>
              <a:rPr lang="es-ES" altLang="es-ES" u="sng" spc="85" dirty="0">
                <a:solidFill>
                  <a:srgbClr val="001D4D"/>
                </a:solidFill>
                <a:cs typeface="Trebuchet MS"/>
              </a:rPr>
              <a:t>oferta insuficiente de lugares y espacios físicos</a:t>
            </a:r>
            <a:r>
              <a:rPr lang="es-ES" altLang="es-ES" spc="85" dirty="0">
                <a:solidFill>
                  <a:srgbClr val="001D4D"/>
                </a:solidFill>
                <a:cs typeface="Trebuchet MS"/>
              </a:rPr>
              <a:t> en los que los operadores puedan decidir ubicar sus infraestructuras identificando dichos lugares y espacios físicos, para cumplir el doble objetivo de que los operadores puedan desplegar las redes públicas de comunicaciones electrónicas y de que dicho despliegue se efectúe de forma ordenada desde el punto de vista territorial. </a:t>
            </a:r>
            <a:r>
              <a:rPr lang="es-ES" altLang="es-ES" spc="85" dirty="0" smtClean="0">
                <a:solidFill>
                  <a:srgbClr val="001D4D"/>
                </a:solidFill>
                <a:cs typeface="Trebuchet MS"/>
              </a:rPr>
              <a:t>Una oferta insuficiente de lugares y espacios físicos para poder desplegar redes, </a:t>
            </a:r>
            <a:r>
              <a:rPr lang="es-ES" altLang="es-ES" spc="85" dirty="0">
                <a:solidFill>
                  <a:srgbClr val="001D4D"/>
                </a:solidFill>
                <a:cs typeface="Trebuchet MS"/>
              </a:rPr>
              <a:t>constituye un incumplimiento de lo dispuesto en el </a:t>
            </a:r>
            <a:r>
              <a:rPr lang="es-ES" altLang="es-ES" b="1" spc="85" dirty="0" smtClean="0">
                <a:solidFill>
                  <a:srgbClr val="001D4D"/>
                </a:solidFill>
                <a:cs typeface="Trebuchet MS"/>
              </a:rPr>
              <a:t>artículo </a:t>
            </a:r>
            <a:r>
              <a:rPr lang="es-ES" altLang="es-ES" b="1" spc="85" dirty="0">
                <a:solidFill>
                  <a:srgbClr val="001D4D"/>
                </a:solidFill>
                <a:cs typeface="Trebuchet MS"/>
              </a:rPr>
              <a:t>49.4 </a:t>
            </a:r>
            <a:r>
              <a:rPr lang="es-ES" altLang="es-ES" spc="85" dirty="0">
                <a:solidFill>
                  <a:srgbClr val="001D4D"/>
                </a:solidFill>
                <a:cs typeface="Trebuchet MS"/>
              </a:rPr>
              <a:t>de la </a:t>
            </a:r>
            <a:r>
              <a:rPr lang="es-ES" altLang="es-ES" spc="85" dirty="0" smtClean="0">
                <a:solidFill>
                  <a:srgbClr val="001D4D"/>
                </a:solidFill>
                <a:cs typeface="Trebuchet MS"/>
              </a:rPr>
              <a:t>LGTEL.</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Además, la imposición de este tipo de restricciones podría tener como consecuencia la inadecuación de los despliegues a las necesidades de redes públicas de comunicaciones electrónicas, para atender las demandas de los usuarios en esta materia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444637" y="765271"/>
            <a:ext cx="9166997" cy="646331"/>
          </a:xfrm>
          <a:prstGeom prst="rect">
            <a:avLst/>
          </a:prstGeom>
          <a:noFill/>
        </p:spPr>
        <p:txBody>
          <a:bodyPr wrap="none" rtlCol="0">
            <a:spAutoFit/>
          </a:bodyPr>
          <a:lstStyle/>
          <a:p>
            <a:pPr algn="ctr"/>
            <a:r>
              <a:rPr lang="es-ES" altLang="es-ES" b="1" spc="85" dirty="0" smtClean="0">
                <a:solidFill>
                  <a:srgbClr val="001D4D"/>
                </a:solidFill>
                <a:cs typeface="Trebuchet MS"/>
              </a:rPr>
              <a:t>Oferta </a:t>
            </a:r>
            <a:r>
              <a:rPr lang="es-ES" altLang="es-ES" b="1" spc="85" dirty="0">
                <a:solidFill>
                  <a:srgbClr val="001D4D"/>
                </a:solidFill>
                <a:cs typeface="Trebuchet MS"/>
              </a:rPr>
              <a:t>insuficiente de lugares y espacios para la ubicación de las infraestructuras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de </a:t>
            </a:r>
            <a:r>
              <a:rPr lang="es-ES" altLang="es-ES" b="1" spc="85" dirty="0">
                <a:solidFill>
                  <a:srgbClr val="001D4D"/>
                </a:solidFill>
                <a:cs typeface="Trebuchet MS"/>
              </a:rPr>
              <a:t>las redes públicas de comunicaciones electrónicas</a:t>
            </a:r>
            <a:endParaRPr lang="es-ES" dirty="0"/>
          </a:p>
        </p:txBody>
      </p:sp>
      <p:sp>
        <p:nvSpPr>
          <p:cNvPr id="24" name="CuadroTexto 23"/>
          <p:cNvSpPr txBox="1"/>
          <p:nvPr/>
        </p:nvSpPr>
        <p:spPr>
          <a:xfrm>
            <a:off x="48126" y="5935167"/>
            <a:ext cx="1104828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626872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67</a:t>
            </a:fld>
            <a:endParaRPr spc="13"/>
          </a:p>
        </p:txBody>
      </p:sp>
      <p:sp>
        <p:nvSpPr>
          <p:cNvPr id="17" name="Rectangle 2"/>
          <p:cNvSpPr txBox="1">
            <a:spLocks noChangeArrowheads="1"/>
          </p:cNvSpPr>
          <p:nvPr/>
        </p:nvSpPr>
        <p:spPr bwMode="auto">
          <a:xfrm>
            <a:off x="379571" y="1613373"/>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49.5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u="sng" spc="85" dirty="0">
                <a:solidFill>
                  <a:srgbClr val="001D4D"/>
                </a:solidFill>
                <a:cs typeface="Trebuchet MS"/>
              </a:rPr>
              <a:t>la normativa elaborada por las </a:t>
            </a:r>
            <a:r>
              <a:rPr lang="es-ES" altLang="es-ES" sz="1700" u="sng" spc="85" dirty="0" smtClean="0">
                <a:solidFill>
                  <a:srgbClr val="001D4D"/>
                </a:solidFill>
                <a:cs typeface="Trebuchet MS"/>
              </a:rPr>
              <a:t>Administraciones públicas</a:t>
            </a:r>
            <a:r>
              <a:rPr lang="es-ES" altLang="es-ES" sz="1700" spc="85" dirty="0" smtClean="0">
                <a:solidFill>
                  <a:srgbClr val="001D4D"/>
                </a:solidFill>
                <a:cs typeface="Trebuchet MS"/>
              </a:rPr>
              <a:t> </a:t>
            </a:r>
            <a:r>
              <a:rPr lang="es-ES" altLang="es-ES" sz="1700" spc="85" dirty="0">
                <a:solidFill>
                  <a:srgbClr val="001D4D"/>
                </a:solidFill>
                <a:cs typeface="Trebuchet MS"/>
              </a:rPr>
              <a:t>en el ejercicio de sus competencias que afecte al despliegue de las redes públicas de comunicaciones electrónicas y los instrumentos de planificación territorial o urbanística </a:t>
            </a:r>
            <a:r>
              <a:rPr lang="es-ES" altLang="es-ES" sz="1700" u="sng" spc="85" dirty="0" smtClean="0">
                <a:solidFill>
                  <a:srgbClr val="001D4D"/>
                </a:solidFill>
                <a:cs typeface="Trebuchet MS"/>
              </a:rPr>
              <a:t>deberá </a:t>
            </a:r>
            <a:r>
              <a:rPr lang="es-ES" altLang="es-ES" sz="1700" u="sng" spc="85" dirty="0">
                <a:solidFill>
                  <a:srgbClr val="001D4D"/>
                </a:solidFill>
                <a:cs typeface="Trebuchet MS"/>
              </a:rPr>
              <a:t>cumplir con lo dispuesto en la normativa sectorial de telecomunicaciones</a:t>
            </a:r>
            <a:r>
              <a:rPr lang="es-ES" altLang="es-ES" sz="1700" spc="85" dirty="0">
                <a:solidFill>
                  <a:srgbClr val="001D4D"/>
                </a:solidFill>
                <a:cs typeface="Trebuchet MS"/>
              </a:rPr>
              <a:t>. </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a:t>
            </a:r>
            <a:r>
              <a:rPr lang="es-ES" altLang="es-ES" sz="1700" spc="85" dirty="0">
                <a:solidFill>
                  <a:srgbClr val="001D4D"/>
                </a:solidFill>
                <a:cs typeface="Trebuchet MS"/>
              </a:rPr>
              <a:t>particular, </a:t>
            </a:r>
            <a:r>
              <a:rPr lang="es-ES" altLang="es-ES" sz="1700" u="sng" spc="85" dirty="0">
                <a:solidFill>
                  <a:srgbClr val="001D4D"/>
                </a:solidFill>
                <a:cs typeface="Trebuchet MS"/>
              </a:rPr>
              <a:t>deberán respetar los parámetros y requerimientos técnicos esenciales necesarios para garantizar el funcionamiento de las distintas redes y servicios de comunicaciones electrónicas</a:t>
            </a:r>
            <a:r>
              <a:rPr lang="es-ES" altLang="es-ES" sz="1700" spc="85" dirty="0">
                <a:solidFill>
                  <a:srgbClr val="001D4D"/>
                </a:solidFill>
                <a:cs typeface="Trebuchet MS"/>
              </a:rPr>
              <a:t>, establecidos en la </a:t>
            </a:r>
            <a:r>
              <a:rPr lang="es-ES" altLang="es-ES" sz="1700" b="1" spc="85" dirty="0" smtClean="0">
                <a:solidFill>
                  <a:srgbClr val="001D4D"/>
                </a:solidFill>
                <a:cs typeface="Trebuchet MS"/>
              </a:rPr>
              <a:t>Disposición Adicional </a:t>
            </a:r>
            <a:r>
              <a:rPr lang="es-ES" altLang="es-ES" sz="1700" b="1" spc="85" dirty="0">
                <a:solidFill>
                  <a:srgbClr val="001D4D"/>
                </a:solidFill>
                <a:cs typeface="Trebuchet MS"/>
              </a:rPr>
              <a:t>decimotercera</a:t>
            </a:r>
            <a:r>
              <a:rPr lang="es-ES" altLang="es-ES" sz="1700" spc="85" dirty="0">
                <a:solidFill>
                  <a:srgbClr val="001D4D"/>
                </a:solidFill>
                <a:cs typeface="Trebuchet MS"/>
              </a:rPr>
              <a:t> de la citada Ley y en las normas reglamentarias aprobadas en materia de telecomunicaciones, </a:t>
            </a:r>
            <a:r>
              <a:rPr lang="es-ES" altLang="es-ES" sz="1700" u="sng" spc="85" dirty="0">
                <a:solidFill>
                  <a:srgbClr val="001D4D"/>
                </a:solidFill>
                <a:cs typeface="Trebuchet MS"/>
              </a:rPr>
              <a:t>y los límites en los niveles de emisión radioeléctrica tolerable fijados por el </a:t>
            </a:r>
            <a:r>
              <a:rPr lang="es-ES" altLang="es-ES" sz="1700" u="sng" spc="85" dirty="0" smtClean="0">
                <a:solidFill>
                  <a:srgbClr val="001D4D"/>
                </a:solidFill>
                <a:cs typeface="Trebuchet MS"/>
              </a:rPr>
              <a:t>Estado</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Hacer notar </a:t>
            </a:r>
            <a:r>
              <a:rPr lang="es-ES" altLang="es-ES" sz="1700" spc="85" dirty="0">
                <a:solidFill>
                  <a:srgbClr val="001D4D"/>
                </a:solidFill>
                <a:cs typeface="Trebuchet MS"/>
              </a:rPr>
              <a:t>que la utilización de </a:t>
            </a:r>
            <a:r>
              <a:rPr lang="es-ES" altLang="es-ES" sz="1700" spc="85" dirty="0" smtClean="0">
                <a:solidFill>
                  <a:srgbClr val="001D4D"/>
                </a:solidFill>
                <a:cs typeface="Trebuchet MS"/>
              </a:rPr>
              <a:t>las </a:t>
            </a:r>
            <a:r>
              <a:rPr lang="es-ES" altLang="es-ES" sz="1700" b="1" spc="85" dirty="0" smtClean="0">
                <a:solidFill>
                  <a:srgbClr val="001D4D"/>
                </a:solidFill>
                <a:cs typeface="Trebuchet MS"/>
              </a:rPr>
              <a:t>Normas </a:t>
            </a:r>
            <a:r>
              <a:rPr lang="es-ES" altLang="es-ES" sz="1700" b="1" spc="85" dirty="0">
                <a:solidFill>
                  <a:srgbClr val="001D4D"/>
                </a:solidFill>
                <a:cs typeface="Trebuchet MS"/>
              </a:rPr>
              <a:t>UNE 133100</a:t>
            </a:r>
            <a:r>
              <a:rPr lang="es-ES" altLang="es-ES" sz="1700" spc="85" dirty="0">
                <a:solidFill>
                  <a:srgbClr val="001D4D"/>
                </a:solidFill>
                <a:cs typeface="Trebuchet MS"/>
              </a:rPr>
              <a:t> sobre infraestructuras para redes de telecomunicaciones es una </a:t>
            </a:r>
            <a:r>
              <a:rPr lang="es-ES" altLang="es-ES" sz="1700" spc="85" dirty="0" smtClean="0">
                <a:solidFill>
                  <a:srgbClr val="001D4D"/>
                </a:solidFill>
                <a:cs typeface="Trebuchet MS"/>
              </a:rPr>
              <a:t>referencia </a:t>
            </a:r>
            <a:r>
              <a:rPr lang="es-ES" altLang="es-ES" sz="1700" spc="85" dirty="0">
                <a:solidFill>
                  <a:srgbClr val="001D4D"/>
                </a:solidFill>
                <a:cs typeface="Trebuchet MS"/>
              </a:rPr>
              <a:t>recomendable.</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75832" y="765271"/>
            <a:ext cx="11904606" cy="646331"/>
          </a:xfrm>
          <a:prstGeom prst="rect">
            <a:avLst/>
          </a:prstGeom>
          <a:noFill/>
        </p:spPr>
        <p:txBody>
          <a:bodyPr wrap="none" rtlCol="0">
            <a:spAutoFit/>
          </a:bodyPr>
          <a:lstStyle/>
          <a:p>
            <a:pPr algn="ctr"/>
            <a:r>
              <a:rPr lang="es-ES" altLang="es-ES" b="1" spc="85" dirty="0" smtClean="0">
                <a:solidFill>
                  <a:srgbClr val="001D4D"/>
                </a:solidFill>
                <a:cs typeface="Trebuchet MS"/>
              </a:rPr>
              <a:t>Exigencia </a:t>
            </a:r>
            <a:r>
              <a:rPr lang="es-ES" altLang="es-ES" b="1" spc="85" dirty="0">
                <a:solidFill>
                  <a:srgbClr val="001D4D"/>
                </a:solidFill>
                <a:cs typeface="Trebuchet MS"/>
              </a:rPr>
              <a:t>de requisitos técnicos para el despliegue de las infraestructuras que componen las redes públicas </a:t>
            </a:r>
          </a:p>
          <a:p>
            <a:pPr algn="ctr"/>
            <a:r>
              <a:rPr lang="es-ES" altLang="es-ES" b="1" spc="85" dirty="0" smtClean="0">
                <a:solidFill>
                  <a:srgbClr val="001D4D"/>
                </a:solidFill>
                <a:cs typeface="Trebuchet MS"/>
              </a:rPr>
              <a:t>de </a:t>
            </a:r>
            <a:r>
              <a:rPr lang="es-ES" altLang="es-ES" b="1" spc="85" dirty="0">
                <a:solidFill>
                  <a:srgbClr val="001D4D"/>
                </a:solidFill>
                <a:cs typeface="Trebuchet MS"/>
              </a:rPr>
              <a:t>comunicaciones electrónicas, que exceden de </a:t>
            </a:r>
            <a:r>
              <a:rPr lang="es-ES" altLang="es-ES" b="1" spc="85" dirty="0" smtClean="0">
                <a:solidFill>
                  <a:srgbClr val="001D4D"/>
                </a:solidFill>
                <a:cs typeface="Trebuchet MS"/>
              </a:rPr>
              <a:t>los </a:t>
            </a:r>
            <a:r>
              <a:rPr lang="es-ES" altLang="es-ES" b="1" spc="85" dirty="0">
                <a:solidFill>
                  <a:srgbClr val="001D4D"/>
                </a:solidFill>
                <a:cs typeface="Trebuchet MS"/>
              </a:rPr>
              <a:t>previstos en la legislación sectorial de telecomunicaciones</a:t>
            </a:r>
            <a:endParaRPr lang="es-ES" dirty="0"/>
          </a:p>
        </p:txBody>
      </p:sp>
      <p:sp>
        <p:nvSpPr>
          <p:cNvPr id="24" name="CuadroTexto 23"/>
          <p:cNvSpPr txBox="1"/>
          <p:nvPr/>
        </p:nvSpPr>
        <p:spPr>
          <a:xfrm>
            <a:off x="75834" y="5787110"/>
            <a:ext cx="10083050" cy="461665"/>
          </a:xfrm>
          <a:prstGeom prst="rect">
            <a:avLst/>
          </a:prstGeom>
          <a:noFill/>
          <a:ln>
            <a:solidFill>
              <a:schemeClr val="accent1"/>
            </a:solidFill>
          </a:ln>
        </p:spPr>
        <p:txBody>
          <a:bodyPr wrap="square" rtlCol="0">
            <a:spAutoFit/>
          </a:bodyPr>
          <a:lstStyle/>
          <a:p>
            <a:r>
              <a:rPr lang="es-ES" sz="1200" spc="85" dirty="0" smtClean="0">
                <a:solidFill>
                  <a:srgbClr val="001D4D"/>
                </a:solidFill>
              </a:rPr>
              <a:t>Se </a:t>
            </a:r>
            <a:r>
              <a:rPr lang="es-ES" sz="1200" spc="85" dirty="0">
                <a:solidFill>
                  <a:srgbClr val="001D4D"/>
                </a:solidFill>
              </a:rPr>
              <a:t>incluye en Notas el contenido completo </a:t>
            </a:r>
            <a:r>
              <a:rPr lang="es-ES" sz="1200" spc="85" dirty="0" smtClean="0">
                <a:solidFill>
                  <a:srgbClr val="001D4D"/>
                </a:solidFill>
              </a:rPr>
              <a:t>del apartado 5 del artículo 49 y la </a:t>
            </a:r>
            <a:r>
              <a:rPr lang="es-ES" sz="1200" spc="85" dirty="0">
                <a:solidFill>
                  <a:srgbClr val="001D4D"/>
                </a:solidFill>
              </a:rPr>
              <a:t>DA </a:t>
            </a:r>
            <a:r>
              <a:rPr lang="es-ES" sz="1200" spc="85" dirty="0" smtClean="0">
                <a:solidFill>
                  <a:srgbClr val="001D4D"/>
                </a:solidFill>
              </a:rPr>
              <a:t>13ª </a:t>
            </a:r>
            <a:r>
              <a:rPr lang="es-ES" sz="1200" spc="85" dirty="0">
                <a:solidFill>
                  <a:srgbClr val="001D4D"/>
                </a:solidFill>
              </a:rPr>
              <a:t>de la </a:t>
            </a:r>
            <a:r>
              <a:rPr lang="es-ES" sz="1200" spc="85" dirty="0" smtClean="0">
                <a:solidFill>
                  <a:srgbClr val="001D4D"/>
                </a:solidFill>
              </a:rPr>
              <a:t>LGTEL. Adicionalmente se incluye </a:t>
            </a:r>
            <a:r>
              <a:rPr lang="es-ES" sz="1200" spc="85" dirty="0">
                <a:solidFill>
                  <a:srgbClr val="001D4D"/>
                </a:solidFill>
              </a:rPr>
              <a:t>información adicional y </a:t>
            </a:r>
            <a:r>
              <a:rPr lang="es-ES" sz="1200" spc="85" dirty="0" smtClean="0">
                <a:solidFill>
                  <a:srgbClr val="001D4D"/>
                </a:solidFill>
              </a:rPr>
              <a:t>ejemplos, y resumen de Normas UNE 133100.</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177290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68</a:t>
            </a:fld>
            <a:endParaRPr spc="13"/>
          </a:p>
        </p:txBody>
      </p:sp>
      <p:sp>
        <p:nvSpPr>
          <p:cNvPr id="17" name="Rectangle 2"/>
          <p:cNvSpPr txBox="1">
            <a:spLocks noChangeArrowheads="1"/>
          </p:cNvSpPr>
          <p:nvPr/>
        </p:nvSpPr>
        <p:spPr bwMode="auto">
          <a:xfrm>
            <a:off x="391255" y="1483574"/>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49.8 </a:t>
            </a:r>
            <a:r>
              <a:rPr lang="es-ES" altLang="es-ES" sz="1700" spc="85" dirty="0">
                <a:solidFill>
                  <a:srgbClr val="001D4D"/>
                </a:solidFill>
                <a:cs typeface="Trebuchet MS"/>
              </a:rPr>
              <a:t>de la LGTEL, la  normativa o instrumentos de planificación territorial o urbanística </a:t>
            </a:r>
            <a:r>
              <a:rPr lang="es-ES" altLang="es-ES" sz="1700" spc="85" dirty="0" smtClean="0">
                <a:solidFill>
                  <a:srgbClr val="001D4D"/>
                </a:solidFill>
                <a:cs typeface="Trebuchet MS"/>
              </a:rPr>
              <a:t>deberán cumplir con lo siguiente:</a:t>
            </a:r>
            <a:endParaRPr lang="es-ES" altLang="es-ES" sz="17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operadores deberán hacer uso de las canalizaciones subterráneas o en el interior de las edificaciones que permitan la instalación y explotación de redes públicas de comunicaciones </a:t>
            </a:r>
            <a:r>
              <a:rPr lang="es-ES" altLang="es-ES" sz="1700" spc="85" dirty="0" smtClean="0">
                <a:solidFill>
                  <a:srgbClr val="001D4D"/>
                </a:solidFill>
                <a:cs typeface="Trebuchet MS"/>
              </a:rPr>
              <a:t>electrónicas, </a:t>
            </a:r>
            <a:r>
              <a:rPr lang="es-ES" altLang="es-ES" sz="1700" b="1" spc="85" dirty="0">
                <a:solidFill>
                  <a:srgbClr val="001D4D"/>
                </a:solidFill>
                <a:cs typeface="Trebuchet MS"/>
              </a:rPr>
              <a:t>salvo que</a:t>
            </a:r>
            <a:r>
              <a:rPr lang="es-ES" altLang="es-ES" sz="1700" spc="85" dirty="0">
                <a:solidFill>
                  <a:srgbClr val="001D4D"/>
                </a:solidFill>
                <a:cs typeface="Trebuchet MS"/>
              </a:rPr>
              <a:t> </a:t>
            </a:r>
            <a:r>
              <a:rPr lang="es-ES" altLang="es-ES" sz="1700" u="sng" spc="85" dirty="0">
                <a:solidFill>
                  <a:srgbClr val="001D4D"/>
                </a:solidFill>
                <a:cs typeface="Trebuchet MS"/>
              </a:rPr>
              <a:t>no existan dichas canalizaciones o no sea posible o razonable su uso por razones </a:t>
            </a:r>
            <a:r>
              <a:rPr lang="es-ES" altLang="es-ES" sz="1700" u="sng" spc="85" dirty="0" smtClean="0">
                <a:solidFill>
                  <a:srgbClr val="001D4D"/>
                </a:solidFill>
                <a:cs typeface="Trebuchet MS"/>
              </a:rPr>
              <a:t>técnicas</a:t>
            </a:r>
            <a:r>
              <a:rPr lang="es-ES" altLang="es-ES" sz="1700" spc="85" dirty="0" smtClean="0">
                <a:solidFill>
                  <a:srgbClr val="001D4D"/>
                </a:solidFill>
                <a:cs typeface="Trebuchet MS"/>
              </a:rPr>
              <a:t>, </a:t>
            </a:r>
            <a:r>
              <a:rPr lang="es-ES" altLang="es-ES" sz="1700" b="1" spc="85" dirty="0" smtClean="0">
                <a:solidFill>
                  <a:srgbClr val="001D4D"/>
                </a:solidFill>
                <a:cs typeface="Trebuchet MS"/>
              </a:rPr>
              <a:t>en </a:t>
            </a:r>
            <a:r>
              <a:rPr lang="es-ES" altLang="es-ES" sz="1700" b="1" spc="85" dirty="0">
                <a:solidFill>
                  <a:srgbClr val="001D4D"/>
                </a:solidFill>
                <a:cs typeface="Trebuchet MS"/>
              </a:rPr>
              <a:t>cuyo caso </a:t>
            </a:r>
            <a:r>
              <a:rPr lang="es-ES" altLang="es-ES" sz="1700" u="sng" spc="85" dirty="0">
                <a:solidFill>
                  <a:srgbClr val="001D4D"/>
                </a:solidFill>
                <a:cs typeface="Trebuchet MS"/>
              </a:rPr>
              <a:t>los operadores podrán efectuar despliegues aéreos </a:t>
            </a:r>
            <a:r>
              <a:rPr lang="es-ES" altLang="es-ES" sz="1700" u="sng" spc="85" dirty="0" smtClean="0">
                <a:solidFill>
                  <a:srgbClr val="001D4D"/>
                </a:solidFill>
                <a:cs typeface="Trebuchet MS"/>
              </a:rPr>
              <a:t>o por fachada respetando las disposiciones establecidas en dicho artículo</a:t>
            </a:r>
            <a:r>
              <a:rPr lang="es-ES" altLang="es-ES" sz="17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Los despliegues aéreos y por fachadas </a:t>
            </a:r>
            <a:r>
              <a:rPr lang="es-ES" altLang="es-ES" sz="1700" u="sng" spc="85" dirty="0">
                <a:solidFill>
                  <a:srgbClr val="001D4D"/>
                </a:solidFill>
                <a:cs typeface="Trebuchet MS"/>
              </a:rPr>
              <a:t>no podrán realizarse </a:t>
            </a:r>
            <a:r>
              <a:rPr lang="es-ES" altLang="es-ES" sz="1700" b="1" u="sng" spc="85" dirty="0">
                <a:solidFill>
                  <a:srgbClr val="001D4D"/>
                </a:solidFill>
                <a:cs typeface="Trebuchet MS"/>
              </a:rPr>
              <a:t>en casos justificados </a:t>
            </a:r>
            <a:r>
              <a:rPr lang="es-ES" altLang="es-ES" sz="1700" u="sng" spc="85" dirty="0">
                <a:solidFill>
                  <a:srgbClr val="001D4D"/>
                </a:solidFill>
                <a:cs typeface="Trebuchet MS"/>
              </a:rPr>
              <a:t>de edificaciones del patrimonio histórico-artístico con la categoría de bien de interés cultural declarada por las administraciones competentes o que puedan afectar a la seguridad </a:t>
            </a:r>
            <a:r>
              <a:rPr lang="es-ES" altLang="es-ES" sz="1700" u="sng" spc="85" dirty="0" smtClean="0">
                <a:solidFill>
                  <a:srgbClr val="001D4D"/>
                </a:solidFill>
                <a:cs typeface="Trebuchet MS"/>
              </a:rPr>
              <a:t>pública</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728671" y="765271"/>
            <a:ext cx="10598927" cy="369332"/>
          </a:xfrm>
          <a:prstGeom prst="rect">
            <a:avLst/>
          </a:prstGeom>
          <a:noFill/>
        </p:spPr>
        <p:txBody>
          <a:bodyPr wrap="none" rtlCol="0">
            <a:spAutoFit/>
          </a:bodyPr>
          <a:lstStyle/>
          <a:p>
            <a:pPr algn="ctr"/>
            <a:r>
              <a:rPr lang="es-ES" altLang="es-ES" b="1" spc="85" dirty="0" smtClean="0">
                <a:solidFill>
                  <a:srgbClr val="001D4D"/>
                </a:solidFill>
                <a:cs typeface="Trebuchet MS"/>
              </a:rPr>
              <a:t>Limitaciones </a:t>
            </a:r>
            <a:r>
              <a:rPr lang="es-ES" altLang="es-ES" b="1" spc="85" dirty="0">
                <a:solidFill>
                  <a:srgbClr val="001D4D"/>
                </a:solidFill>
                <a:cs typeface="Trebuchet MS"/>
              </a:rPr>
              <a:t>para efectuar despliegues aéreos o apoyándose en las fachadas de las edificaciones</a:t>
            </a:r>
            <a:endParaRPr lang="es-ES" dirty="0"/>
          </a:p>
        </p:txBody>
      </p:sp>
      <p:sp>
        <p:nvSpPr>
          <p:cNvPr id="24" name="CuadroTexto 23"/>
          <p:cNvSpPr txBox="1"/>
          <p:nvPr/>
        </p:nvSpPr>
        <p:spPr>
          <a:xfrm>
            <a:off x="48126" y="5935167"/>
            <a:ext cx="1039791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t>
            </a:r>
            <a:r>
              <a:rPr lang="es-ES" sz="1200" spc="85" dirty="0">
                <a:solidFill>
                  <a:srgbClr val="001D4D"/>
                </a:solidFill>
              </a:rPr>
              <a:t>apartado 8</a:t>
            </a:r>
            <a:r>
              <a:rPr lang="es-ES" sz="1200" spc="85" dirty="0" smtClean="0">
                <a:solidFill>
                  <a:srgbClr val="001D4D"/>
                </a:solidFill>
              </a:rPr>
              <a:t> </a:t>
            </a:r>
            <a:r>
              <a:rPr lang="es-ES" sz="1200" spc="85" dirty="0">
                <a:solidFill>
                  <a:srgbClr val="001D4D"/>
                </a:solidFill>
              </a:rPr>
              <a:t>del artículo </a:t>
            </a:r>
            <a:r>
              <a:rPr lang="es-ES" sz="1200" spc="85" dirty="0" smtClean="0">
                <a:solidFill>
                  <a:srgbClr val="001D4D"/>
                </a:solidFill>
              </a:rPr>
              <a:t>49. Adicionalmente se incluye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133285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69</a:t>
            </a:fld>
            <a:endParaRPr spc="13"/>
          </a:p>
        </p:txBody>
      </p:sp>
      <p:sp>
        <p:nvSpPr>
          <p:cNvPr id="17" name="Rectangle 2"/>
          <p:cNvSpPr txBox="1">
            <a:spLocks noChangeArrowheads="1"/>
          </p:cNvSpPr>
          <p:nvPr/>
        </p:nvSpPr>
        <p:spPr bwMode="auto">
          <a:xfrm>
            <a:off x="391255" y="1543570"/>
            <a:ext cx="11449582"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imposición de obligaciones genéricas en materia de obtención de licencia </a:t>
            </a:r>
            <a:r>
              <a:rPr lang="es-ES" altLang="es-ES" sz="1700" spc="85" dirty="0" smtClean="0">
                <a:solidFill>
                  <a:srgbClr val="001D4D"/>
                </a:solidFill>
                <a:cs typeface="Trebuchet MS"/>
              </a:rPr>
              <a:t>para </a:t>
            </a:r>
            <a:r>
              <a:rPr lang="es-ES" altLang="es-ES" sz="1700" spc="85" dirty="0">
                <a:solidFill>
                  <a:srgbClr val="001D4D"/>
                </a:solidFill>
                <a:cs typeface="Trebuchet MS"/>
              </a:rPr>
              <a:t>la instalación, puesta en servicio o funcionamiento de infraestructuras de telecomunicación puede vulnerar el ordenamiento legal vigente. </a:t>
            </a:r>
            <a:r>
              <a:rPr lang="es-ES" altLang="es-ES" sz="1700" spc="85" dirty="0" smtClean="0">
                <a:solidFill>
                  <a:srgbClr val="001D4D"/>
                </a:solidFill>
                <a:cs typeface="Trebuchet MS"/>
              </a:rPr>
              <a:t>La LGTEL, </a:t>
            </a:r>
            <a:r>
              <a:rPr lang="es-ES" altLang="es-ES" sz="1700" b="1" spc="85" dirty="0">
                <a:solidFill>
                  <a:srgbClr val="001D4D"/>
                </a:solidFill>
                <a:cs typeface="Trebuchet MS"/>
              </a:rPr>
              <a:t>en </a:t>
            </a:r>
            <a:r>
              <a:rPr lang="es-ES" altLang="es-ES" sz="1700" b="1" spc="85" dirty="0" smtClean="0">
                <a:solidFill>
                  <a:srgbClr val="001D4D"/>
                </a:solidFill>
                <a:cs typeface="Trebuchet MS"/>
              </a:rPr>
              <a:t>los apartados 9, 10 y 11 del artículo 49</a:t>
            </a:r>
            <a:r>
              <a:rPr lang="es-ES" altLang="es-ES" sz="1700" spc="85" dirty="0" smtClean="0">
                <a:solidFill>
                  <a:srgbClr val="001D4D"/>
                </a:solidFill>
                <a:cs typeface="Trebuchet MS"/>
              </a:rPr>
              <a:t>, </a:t>
            </a:r>
            <a:r>
              <a:rPr lang="es-ES" altLang="es-ES" sz="1700" u="sng" spc="85" dirty="0">
                <a:solidFill>
                  <a:srgbClr val="001D4D"/>
                </a:solidFill>
                <a:cs typeface="Trebuchet MS"/>
              </a:rPr>
              <a:t>contempla excepciones en función de las circunstancias que concurren en cada caso, que eximen a los operadores de redes públicas de comunicaciones electrónicas de la obtención de las citadas </a:t>
            </a:r>
            <a:r>
              <a:rPr lang="es-ES" altLang="es-ES" sz="1700" u="sng" spc="85" dirty="0" smtClean="0">
                <a:solidFill>
                  <a:srgbClr val="001D4D"/>
                </a:solidFill>
                <a:cs typeface="Trebuchet MS"/>
              </a:rPr>
              <a:t>licencias</a:t>
            </a:r>
            <a:r>
              <a:rPr lang="es-ES" altLang="es-ES" sz="1700" spc="85" dirty="0" smtClean="0">
                <a:solidFill>
                  <a:srgbClr val="001D4D"/>
                </a:solidFill>
                <a:cs typeface="Trebuchet MS"/>
              </a:rPr>
              <a:t>, y las sustituye por el uso </a:t>
            </a:r>
            <a:r>
              <a:rPr lang="es-ES" altLang="es-ES" sz="1700" spc="85" dirty="0">
                <a:solidFill>
                  <a:srgbClr val="001D4D"/>
                </a:solidFill>
                <a:cs typeface="Trebuchet MS"/>
              </a:rPr>
              <a:t>de </a:t>
            </a:r>
            <a:r>
              <a:rPr lang="es-ES" altLang="es-ES" sz="1700" spc="85" dirty="0" smtClean="0">
                <a:solidFill>
                  <a:srgbClr val="001D4D"/>
                </a:solidFill>
                <a:cs typeface="Trebuchet MS"/>
              </a:rPr>
              <a:t>declaración </a:t>
            </a:r>
            <a:r>
              <a:rPr lang="es-ES" altLang="es-ES" sz="1700" spc="85" dirty="0">
                <a:solidFill>
                  <a:srgbClr val="001D4D"/>
                </a:solidFill>
                <a:cs typeface="Trebuchet MS"/>
              </a:rPr>
              <a:t>responsable o </a:t>
            </a:r>
            <a:r>
              <a:rPr lang="es-ES" altLang="es-ES" sz="1700" spc="85" dirty="0" smtClean="0">
                <a:solidFill>
                  <a:srgbClr val="001D4D"/>
                </a:solidFill>
                <a:cs typeface="Trebuchet MS"/>
              </a:rPr>
              <a:t>exime de su presentación, según el caso que se contemple en la regulación de dichos artículos. También hay que tener en cuenta la excepción establecida en la DA 8ª </a:t>
            </a:r>
            <a:r>
              <a:rPr lang="es-ES" altLang="es-ES" spc="85" dirty="0">
                <a:solidFill>
                  <a:srgbClr val="001D4D"/>
                </a:solidFill>
              </a:rPr>
              <a:t>de la </a:t>
            </a:r>
            <a:r>
              <a:rPr lang="es-ES" altLang="es-ES" spc="85" dirty="0">
                <a:solidFill>
                  <a:srgbClr val="001D4D"/>
                </a:solidFill>
                <a:hlinkClick r:id="rId6"/>
              </a:rPr>
              <a:t>Ley 38/1999</a:t>
            </a:r>
            <a:r>
              <a:rPr lang="es-ES" altLang="es-ES" spc="85" dirty="0">
                <a:solidFill>
                  <a:srgbClr val="001D4D"/>
                </a:solidFill>
              </a:rPr>
              <a:t>, de 5 de noviembre, de Ordenación de la </a:t>
            </a:r>
            <a:r>
              <a:rPr lang="es-ES" altLang="es-ES" spc="85" dirty="0" smtClean="0">
                <a:solidFill>
                  <a:srgbClr val="001D4D"/>
                </a:solidFill>
              </a:rPr>
              <a:t>Edificación.</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La normativa relacionada con las licencias y el despliegue de redes públicas de comunicaciones electrónicas se trata en detalle en la </a:t>
            </a:r>
            <a:r>
              <a:rPr lang="es-ES" altLang="es-ES" sz="1700" spc="85" dirty="0">
                <a:solidFill>
                  <a:srgbClr val="001D4D"/>
                </a:solidFill>
                <a:cs typeface="Trebuchet MS"/>
              </a:rPr>
              <a:t>sección </a:t>
            </a:r>
            <a:r>
              <a:rPr lang="es-ES" altLang="es-ES" sz="1700" spc="85" dirty="0" smtClean="0">
                <a:solidFill>
                  <a:srgbClr val="001D4D"/>
                </a:solidFill>
                <a:cs typeface="Trebuchet MS"/>
                <a:hlinkClick r:id="rId7" action="ppaction://hlinksldjump"/>
              </a:rPr>
              <a:t>Régimen de licencias respecto al despliegue de redes de telecomunicaciones</a:t>
            </a:r>
            <a:r>
              <a:rPr lang="es-ES" altLang="es-ES" sz="1700" spc="85" dirty="0" smtClean="0">
                <a:solidFill>
                  <a:srgbClr val="001D4D"/>
                </a:solidFill>
                <a:cs typeface="Trebuchet MS"/>
              </a:rPr>
              <a:t> de este Curso.</a:t>
            </a:r>
            <a:endParaRPr lang="es-ES" altLang="es-ES" sz="1700"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69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773509" y="765271"/>
            <a:ext cx="8509253" cy="646331"/>
          </a:xfrm>
          <a:prstGeom prst="rect">
            <a:avLst/>
          </a:prstGeom>
          <a:noFill/>
        </p:spPr>
        <p:txBody>
          <a:bodyPr wrap="none" rtlCol="0">
            <a:spAutoFit/>
          </a:bodyPr>
          <a:lstStyle/>
          <a:p>
            <a:pPr algn="ctr"/>
            <a:r>
              <a:rPr lang="es-ES" altLang="es-ES" b="1" spc="85" dirty="0" smtClean="0">
                <a:solidFill>
                  <a:srgbClr val="001D4D"/>
                </a:solidFill>
                <a:cs typeface="Trebuchet MS"/>
              </a:rPr>
              <a:t>Obligación </a:t>
            </a:r>
            <a:r>
              <a:rPr lang="es-ES" altLang="es-ES" b="1" spc="85" dirty="0">
                <a:solidFill>
                  <a:srgbClr val="001D4D"/>
                </a:solidFill>
                <a:cs typeface="Trebuchet MS"/>
              </a:rPr>
              <a:t>de la obtención de licencia </a:t>
            </a:r>
            <a:r>
              <a:rPr lang="es-ES" altLang="es-ES" b="1" spc="85" dirty="0" smtClean="0">
                <a:solidFill>
                  <a:srgbClr val="001D4D"/>
                </a:solidFill>
                <a:cs typeface="Trebuchet MS"/>
              </a:rPr>
              <a:t>para </a:t>
            </a:r>
            <a:r>
              <a:rPr lang="es-ES" altLang="es-ES" b="1" spc="85" dirty="0">
                <a:solidFill>
                  <a:srgbClr val="001D4D"/>
                </a:solidFill>
                <a:cs typeface="Trebuchet MS"/>
              </a:rPr>
              <a:t>la instalación, puesta en servicio o </a:t>
            </a:r>
            <a:endParaRPr lang="es-ES" altLang="es-ES" b="1" spc="85" dirty="0" smtClean="0">
              <a:solidFill>
                <a:srgbClr val="001D4D"/>
              </a:solidFill>
              <a:cs typeface="Trebuchet MS"/>
            </a:endParaRPr>
          </a:p>
          <a:p>
            <a:pPr algn="ctr"/>
            <a:r>
              <a:rPr lang="es-ES" altLang="es-ES" b="1" spc="85" dirty="0" smtClean="0">
                <a:solidFill>
                  <a:srgbClr val="001D4D"/>
                </a:solidFill>
                <a:cs typeface="Trebuchet MS"/>
              </a:rPr>
              <a:t>funcionamiento </a:t>
            </a:r>
            <a:r>
              <a:rPr lang="es-ES" altLang="es-ES" b="1" spc="85" dirty="0">
                <a:solidFill>
                  <a:srgbClr val="001D4D"/>
                </a:solidFill>
                <a:cs typeface="Trebuchet MS"/>
              </a:rPr>
              <a:t>de infraestructuras de telecomunicación</a:t>
            </a:r>
            <a:endParaRPr lang="es-ES" dirty="0"/>
          </a:p>
        </p:txBody>
      </p:sp>
      <p:sp>
        <p:nvSpPr>
          <p:cNvPr id="24" name="CuadroTexto 23"/>
          <p:cNvSpPr txBox="1"/>
          <p:nvPr/>
        </p:nvSpPr>
        <p:spPr>
          <a:xfrm>
            <a:off x="232909" y="5775293"/>
            <a:ext cx="11775056" cy="430887"/>
          </a:xfrm>
          <a:prstGeom prst="rect">
            <a:avLst/>
          </a:prstGeom>
          <a:noFill/>
          <a:ln>
            <a:solidFill>
              <a:schemeClr val="accent1"/>
            </a:solidFill>
          </a:ln>
        </p:spPr>
        <p:txBody>
          <a:bodyPr wrap="squar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9, 10 y 11 del artículo 49. Adicionalmente se incluye información adicional y ejemplos.</a:t>
            </a:r>
          </a:p>
          <a:p>
            <a:r>
              <a:rPr lang="es-ES" sz="1000" spc="85" dirty="0">
                <a:solidFill>
                  <a:srgbClr val="001D4D"/>
                </a:solidFill>
              </a:rPr>
              <a:t>Información adicional en el siguiente enlace: </a:t>
            </a:r>
            <a:r>
              <a:rPr lang="es-ES" sz="1000" spc="85" dirty="0">
                <a:solidFill>
                  <a:srgbClr val="001D4D"/>
                </a:solidFill>
                <a:hlinkClick r:id="rId11"/>
              </a:rPr>
              <a:t>NOTA INFORMATIVA SOBRE EL RÉGIMEN DE INTERVENCIÓN ADMINISTRATIVA SOBRE DESPLIEGUES DE REDES EN DOMINIO PÚBLICO Y PRIVADO</a:t>
            </a:r>
            <a:endParaRPr lang="es-ES" sz="1000" spc="85" dirty="0">
              <a:solidFill>
                <a:srgbClr val="001D4D"/>
              </a:solidFill>
            </a:endParaRP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50267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580029"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2</a:t>
            </a: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46886" y="1675871"/>
            <a:ext cx="6137581"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0" action="ppaction://hlinksldjump"/>
              </a:rPr>
              <a:t>Marco </a:t>
            </a:r>
            <a:r>
              <a:rPr lang="es-ES" altLang="es-ES" sz="2032" b="1" spc="85" dirty="0">
                <a:solidFill>
                  <a:srgbClr val="001D4D"/>
                </a:solidFill>
                <a:cs typeface="Trebuchet MS"/>
                <a:hlinkClick r:id="rId20" action="ppaction://hlinksldjump"/>
              </a:rPr>
              <a:t>legal: Normativa de </a:t>
            </a:r>
            <a:r>
              <a:rPr lang="es-ES" altLang="es-ES" sz="2032" b="1" spc="85" dirty="0" smtClean="0">
                <a:solidFill>
                  <a:srgbClr val="001D4D"/>
                </a:solidFill>
                <a:cs typeface="Trebuchet MS"/>
                <a:hlinkClick r:id="rId20" action="ppaction://hlinksldjump"/>
              </a:rPr>
              <a:t>aplicación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Objeto y ámbito de aplicación de la nueva </a:t>
            </a:r>
            <a:r>
              <a:rPr lang="es-ES" altLang="es-ES" sz="2032" b="1" spc="85" dirty="0" smtClean="0">
                <a:solidFill>
                  <a:srgbClr val="001D4D"/>
                </a:solidFill>
                <a:cs typeface="Trebuchet MS"/>
                <a:hlinkClick r:id="rId21"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Objetivos y principios de la nueva </a:t>
            </a:r>
            <a:r>
              <a:rPr lang="es-ES" altLang="es-ES" sz="2032" b="1" spc="85" dirty="0" smtClean="0">
                <a:solidFill>
                  <a:srgbClr val="001D4D"/>
                </a:solidFill>
                <a:cs typeface="Trebuchet MS"/>
                <a:hlinkClick r:id="rId22"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3" action="ppaction://hlinksldjump"/>
              </a:rPr>
              <a:t>AAPP y Despliegue Redes: principales disposiciones </a:t>
            </a:r>
            <a:r>
              <a:rPr lang="es-ES" altLang="es-ES" sz="2032" b="1" spc="85" dirty="0" smtClean="0">
                <a:solidFill>
                  <a:srgbClr val="001D4D"/>
                </a:solidFill>
                <a:cs typeface="Trebuchet MS"/>
                <a:hlinkClick r:id="rId23" action="ppaction://hlinksldjump"/>
              </a:rPr>
              <a:t>LGTEL</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4" action="ppaction://hlinksldjump"/>
              </a:rPr>
              <a:t>Puntos relevantes a destacar</a:t>
            </a: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a:p>
            <a:pPr algn="just">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32" b="1" spc="85" dirty="0">
              <a:solidFill>
                <a:srgbClr val="001D4D"/>
              </a:solidFill>
              <a:cs typeface="Trebuchet MS"/>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23087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70</a:t>
            </a:fld>
            <a:endParaRPr spc="13"/>
          </a:p>
        </p:txBody>
      </p:sp>
      <p:sp>
        <p:nvSpPr>
          <p:cNvPr id="17" name="Rectangle 2"/>
          <p:cNvSpPr txBox="1">
            <a:spLocks noChangeArrowheads="1"/>
          </p:cNvSpPr>
          <p:nvPr/>
        </p:nvSpPr>
        <p:spPr bwMode="auto">
          <a:xfrm>
            <a:off x="564846" y="146017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cs typeface="Trebuchet MS"/>
              </a:rPr>
              <a:t>Esta falta de alineamiento se refiere a que se hagan </a:t>
            </a:r>
            <a:r>
              <a:rPr lang="es-ES" altLang="es-ES" sz="2000" u="sng" spc="85" dirty="0" smtClean="0">
                <a:solidFill>
                  <a:srgbClr val="001D4D"/>
                </a:solidFill>
                <a:cs typeface="Trebuchet MS"/>
              </a:rPr>
              <a:t>referencias</a:t>
            </a:r>
            <a:r>
              <a:rPr lang="es-ES" altLang="es-ES" sz="2000" spc="85" dirty="0" smtClean="0">
                <a:solidFill>
                  <a:srgbClr val="001D4D"/>
                </a:solidFill>
                <a:cs typeface="Trebuchet MS"/>
              </a:rPr>
              <a:t> en </a:t>
            </a:r>
            <a:r>
              <a:rPr lang="es-ES" altLang="es-ES" sz="2000" spc="85" dirty="0">
                <a:solidFill>
                  <a:srgbClr val="001D4D"/>
                </a:solidFill>
                <a:cs typeface="Trebuchet MS"/>
              </a:rPr>
              <a:t>la  normativa o instrumentos de planificación territorial o </a:t>
            </a:r>
            <a:r>
              <a:rPr lang="es-ES" altLang="es-ES" sz="2000" spc="85" dirty="0" smtClean="0">
                <a:solidFill>
                  <a:srgbClr val="001D4D"/>
                </a:solidFill>
                <a:cs typeface="Trebuchet MS"/>
              </a:rPr>
              <a:t>urbanística </a:t>
            </a:r>
            <a:r>
              <a:rPr lang="es-ES" altLang="es-ES" sz="2000" u="sng" spc="85" dirty="0" smtClean="0">
                <a:solidFill>
                  <a:srgbClr val="001D4D"/>
                </a:solidFill>
                <a:cs typeface="Trebuchet MS"/>
              </a:rPr>
              <a:t>a legislación sectorial de telecomunicaciones que esté obsoleta</a:t>
            </a:r>
            <a:r>
              <a:rPr lang="es-ES" altLang="es-ES" sz="2000" spc="85" dirty="0" smtClean="0">
                <a:solidFill>
                  <a:srgbClr val="001D4D"/>
                </a:solidFill>
                <a:cs typeface="Trebuchet MS"/>
              </a:rPr>
              <a:t>.</a:t>
            </a:r>
          </a:p>
          <a:p>
            <a:pPr marL="0" lvl="1">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Es importante hacer referencia </a:t>
            </a:r>
            <a:r>
              <a:rPr lang="es-ES" altLang="es-ES" sz="2000" spc="85" dirty="0">
                <a:solidFill>
                  <a:srgbClr val="001D4D"/>
                </a:solidFill>
                <a:cs typeface="Trebuchet MS"/>
              </a:rPr>
              <a:t>en la  normativa o instrumentos de planificación territorial o urbanística a </a:t>
            </a:r>
            <a:r>
              <a:rPr lang="es-ES" altLang="es-ES" sz="2000" spc="85" dirty="0" smtClean="0">
                <a:solidFill>
                  <a:srgbClr val="001D4D"/>
                </a:solidFill>
                <a:cs typeface="Trebuchet MS"/>
              </a:rPr>
              <a:t>la legislación </a:t>
            </a:r>
            <a:r>
              <a:rPr lang="es-ES" altLang="es-ES" sz="2000" spc="85" dirty="0">
                <a:solidFill>
                  <a:srgbClr val="001D4D"/>
                </a:solidFill>
                <a:cs typeface="Trebuchet MS"/>
              </a:rPr>
              <a:t>sectorial de telecomunicaciones que </a:t>
            </a:r>
            <a:r>
              <a:rPr lang="es-ES" altLang="es-ES" sz="2000" spc="85" dirty="0" smtClean="0">
                <a:solidFill>
                  <a:srgbClr val="001D4D"/>
                </a:solidFill>
                <a:cs typeface="Trebuchet MS"/>
              </a:rPr>
              <a:t>esté vigente en cada momento.</a:t>
            </a:r>
            <a:endParaRPr lang="es-ES" altLang="es-ES" sz="20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2713284" y="765271"/>
            <a:ext cx="6629699" cy="369332"/>
          </a:xfrm>
          <a:prstGeom prst="rect">
            <a:avLst/>
          </a:prstGeom>
          <a:noFill/>
        </p:spPr>
        <p:txBody>
          <a:bodyPr wrap="none" rtlCol="0">
            <a:spAutoFit/>
          </a:bodyPr>
          <a:lstStyle/>
          <a:p>
            <a:pPr algn="ctr"/>
            <a:r>
              <a:rPr lang="es-ES" altLang="es-ES" b="1" spc="85" dirty="0" smtClean="0">
                <a:solidFill>
                  <a:srgbClr val="001D4D"/>
                </a:solidFill>
                <a:cs typeface="Trebuchet MS"/>
              </a:rPr>
              <a:t>Referencias </a:t>
            </a:r>
            <a:r>
              <a:rPr lang="es-ES" altLang="es-ES" b="1" spc="85" dirty="0">
                <a:solidFill>
                  <a:srgbClr val="001D4D"/>
                </a:solidFill>
                <a:cs typeface="Trebuchet MS"/>
              </a:rPr>
              <a:t>a la legislación sectorial de telecomunicaciones</a:t>
            </a:r>
            <a:endParaRPr lang="es-ES" dirty="0"/>
          </a:p>
        </p:txBody>
      </p:sp>
      <p:sp>
        <p:nvSpPr>
          <p:cNvPr id="24" name="CuadroTexto 23"/>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a:t>
            </a:r>
            <a:r>
              <a:rPr lang="es-ES" sz="1200" spc="85" dirty="0" smtClean="0">
                <a:solidFill>
                  <a:srgbClr val="001D4D"/>
                </a:solidFill>
              </a:rPr>
              <a:t>Notas información adicional y ejemplos.</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5"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5152173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71</a:t>
            </a:fld>
            <a:endParaRPr spc="13"/>
          </a:p>
        </p:txBody>
      </p:sp>
      <p:sp>
        <p:nvSpPr>
          <p:cNvPr id="17" name="Rectangle 2"/>
          <p:cNvSpPr txBox="1">
            <a:spLocks noChangeArrowheads="1"/>
          </p:cNvSpPr>
          <p:nvPr/>
        </p:nvSpPr>
        <p:spPr bwMode="auto">
          <a:xfrm>
            <a:off x="564846" y="15413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el caso de elaborar un Plan Especial en materia de telecomunicaciones, dicho Plan deberá tener en cuenta el dinamismo de los servicios de telecomunicación y, por tanto, la continua adaptación en sus infraestructuras para satisfacer la demanda de las necesidades de los </a:t>
            </a:r>
            <a:r>
              <a:rPr lang="es-ES" altLang="es-ES" spc="85" dirty="0" smtClean="0">
                <a:solidFill>
                  <a:srgbClr val="001D4D"/>
                </a:solidFill>
                <a:cs typeface="Trebuchet MS"/>
              </a:rPr>
              <a:t>consumidores. Además</a:t>
            </a:r>
            <a:r>
              <a:rPr lang="es-ES" altLang="es-ES" spc="85" dirty="0">
                <a:solidFill>
                  <a:srgbClr val="001D4D"/>
                </a:solidFill>
                <a:cs typeface="Trebuchet MS"/>
              </a:rPr>
              <a:t>, en la elaboración del citado Plan, ha de tenerse en cuenta lo dispuesto en el </a:t>
            </a:r>
            <a:r>
              <a:rPr lang="es-ES" altLang="es-ES" b="1" spc="85" dirty="0">
                <a:solidFill>
                  <a:srgbClr val="001D4D"/>
                </a:solidFill>
                <a:cs typeface="Trebuchet MS"/>
              </a:rPr>
              <a:t>artículo 49.4 </a:t>
            </a:r>
            <a:r>
              <a:rPr lang="es-ES" altLang="es-ES" spc="85" dirty="0">
                <a:solidFill>
                  <a:srgbClr val="001D4D"/>
                </a:solidFill>
                <a:cs typeface="Trebuchet MS"/>
              </a:rPr>
              <a:t>de la </a:t>
            </a:r>
            <a:r>
              <a:rPr lang="es-ES" altLang="es-ES" spc="85" dirty="0" smtClean="0">
                <a:solidFill>
                  <a:srgbClr val="001D4D"/>
                </a:solidFill>
                <a:cs typeface="Trebuchet MS"/>
              </a:rPr>
              <a:t>LGTEL.</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Por ello, no es compatible con la legislación establecer a priori aspectos como las ubicaciones (en concreto las relativas a las estaciones base de telefonía móvil resulta prácticamente imposible predefinir su ubicación) o cualquier otro parámetro o restricción de las infraestructuras de telecomunicación mediante un plan especial, ordenanza o </a:t>
            </a:r>
            <a:r>
              <a:rPr lang="es-ES" altLang="es-ES" spc="85" dirty="0" smtClean="0">
                <a:solidFill>
                  <a:srgbClr val="001D4D"/>
                </a:solidFill>
                <a:cs typeface="Trebuchet MS"/>
              </a:rPr>
              <a:t>similar.</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smtClean="0">
                <a:solidFill>
                  <a:srgbClr val="001D4D"/>
                </a:solidFill>
                <a:cs typeface="Trebuchet MS"/>
              </a:rPr>
              <a:t>En todo caso, cualquier </a:t>
            </a:r>
            <a:r>
              <a:rPr lang="es-ES" altLang="es-ES" u="sng" spc="85" dirty="0">
                <a:solidFill>
                  <a:srgbClr val="001D4D"/>
                </a:solidFill>
                <a:cs typeface="Trebuchet MS"/>
              </a:rPr>
              <a:t>plan especial, ordenanza o similar para infraestructuras de telecomunicaciones </a:t>
            </a:r>
            <a:r>
              <a:rPr lang="es-ES" altLang="es-ES" u="sng" spc="85" dirty="0" smtClean="0">
                <a:solidFill>
                  <a:srgbClr val="001D4D"/>
                </a:solidFill>
                <a:cs typeface="Trebuchet MS"/>
              </a:rPr>
              <a:t>debe cumplir con toda la legislación sectorial de telecomunicaciones vigente</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434102" y="765271"/>
            <a:ext cx="11188064" cy="369332"/>
          </a:xfrm>
          <a:prstGeom prst="rect">
            <a:avLst/>
          </a:prstGeom>
          <a:noFill/>
        </p:spPr>
        <p:txBody>
          <a:bodyPr wrap="none" rtlCol="0">
            <a:spAutoFit/>
          </a:bodyPr>
          <a:lstStyle/>
          <a:p>
            <a:pPr algn="ctr"/>
            <a:r>
              <a:rPr lang="es-ES" altLang="es-ES" b="1" spc="85" dirty="0" smtClean="0">
                <a:solidFill>
                  <a:srgbClr val="001D4D"/>
                </a:solidFill>
                <a:cs typeface="Trebuchet MS"/>
              </a:rPr>
              <a:t>Regulación </a:t>
            </a:r>
            <a:r>
              <a:rPr lang="es-ES" altLang="es-ES" b="1" spc="85" dirty="0">
                <a:solidFill>
                  <a:srgbClr val="001D4D"/>
                </a:solidFill>
                <a:cs typeface="Trebuchet MS"/>
              </a:rPr>
              <a:t>especial para infraestructuras de telecomunicaciones con un único instrumento urbanístico</a:t>
            </a:r>
            <a:endParaRPr lang="es-ES" dirty="0"/>
          </a:p>
        </p:txBody>
      </p:sp>
      <p:sp>
        <p:nvSpPr>
          <p:cNvPr id="25" name="CuadroTexto 24"/>
          <p:cNvSpPr txBox="1"/>
          <p:nvPr/>
        </p:nvSpPr>
        <p:spPr>
          <a:xfrm>
            <a:off x="48126" y="5935167"/>
            <a:ext cx="6592639"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6"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468547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72</a:t>
            </a:fld>
            <a:endParaRPr spc="13"/>
          </a:p>
        </p:txBody>
      </p:sp>
      <p:sp>
        <p:nvSpPr>
          <p:cNvPr id="17" name="Rectangle 2"/>
          <p:cNvSpPr txBox="1">
            <a:spLocks noChangeArrowheads="1"/>
          </p:cNvSpPr>
          <p:nvPr/>
        </p:nvSpPr>
        <p:spPr bwMode="auto">
          <a:xfrm>
            <a:off x="419462" y="147039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a:t>
            </a:r>
            <a:r>
              <a:rPr lang="es-ES" altLang="es-ES" sz="1700" b="1" spc="85" dirty="0">
                <a:solidFill>
                  <a:srgbClr val="001D4D"/>
                </a:solidFill>
                <a:cs typeface="Trebuchet MS"/>
              </a:rPr>
              <a:t>artículo 49.4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spc="85" dirty="0">
                <a:solidFill>
                  <a:srgbClr val="001D4D"/>
                </a:solidFill>
                <a:cs typeface="Trebuchet MS"/>
              </a:rPr>
              <a:t>establece que la </a:t>
            </a:r>
            <a:r>
              <a:rPr lang="es-ES" altLang="es-ES" sz="1700" spc="85" dirty="0" smtClean="0">
                <a:solidFill>
                  <a:srgbClr val="001D4D"/>
                </a:solidFill>
                <a:cs typeface="Trebuchet MS"/>
              </a:rPr>
              <a:t>normativa e </a:t>
            </a:r>
            <a:r>
              <a:rPr lang="es-ES" altLang="es-ES" sz="1700" spc="85" dirty="0">
                <a:solidFill>
                  <a:srgbClr val="001D4D"/>
                </a:solidFill>
                <a:cs typeface="Trebuchet MS"/>
              </a:rPr>
              <a:t>instrumentos de planificación territorial o urbanística</a:t>
            </a:r>
            <a:r>
              <a:rPr lang="es-ES" altLang="es-ES" sz="1700" spc="85" dirty="0" smtClean="0">
                <a:solidFill>
                  <a:srgbClr val="001D4D"/>
                </a:solidFill>
                <a:cs typeface="Trebuchet MS"/>
              </a:rPr>
              <a:t> </a:t>
            </a:r>
            <a:r>
              <a:rPr lang="es-ES" altLang="es-ES" sz="1700" spc="85" dirty="0">
                <a:solidFill>
                  <a:srgbClr val="001D4D"/>
                </a:solidFill>
                <a:cs typeface="Trebuchet MS"/>
              </a:rPr>
              <a:t>elaborada por las </a:t>
            </a:r>
            <a:r>
              <a:rPr lang="es-ES" altLang="es-ES" sz="1700" spc="85" dirty="0" smtClean="0">
                <a:solidFill>
                  <a:srgbClr val="001D4D"/>
                </a:solidFill>
                <a:cs typeface="Trebuchet MS"/>
              </a:rPr>
              <a:t>AAPP </a:t>
            </a:r>
            <a:r>
              <a:rPr lang="es-ES" altLang="es-ES" sz="1700" u="sng" spc="85" dirty="0" smtClean="0">
                <a:solidFill>
                  <a:srgbClr val="001D4D"/>
                </a:solidFill>
                <a:cs typeface="Trebuchet MS"/>
              </a:rPr>
              <a:t>no </a:t>
            </a:r>
            <a:r>
              <a:rPr lang="es-ES" altLang="es-ES" sz="1700" u="sng" spc="85" dirty="0">
                <a:solidFill>
                  <a:srgbClr val="001D4D"/>
                </a:solidFill>
                <a:cs typeface="Trebuchet MS"/>
              </a:rPr>
              <a:t>podrán </a:t>
            </a:r>
            <a:r>
              <a:rPr lang="es-ES" altLang="es-ES" sz="1700" u="sng" spc="85" dirty="0" smtClean="0">
                <a:solidFill>
                  <a:srgbClr val="001D4D"/>
                </a:solidFill>
                <a:cs typeface="Trebuchet MS"/>
              </a:rPr>
              <a:t>imponer ubicaciones </a:t>
            </a:r>
            <a:r>
              <a:rPr lang="es-ES" altLang="es-ES" sz="1700" u="sng" spc="85" dirty="0">
                <a:solidFill>
                  <a:srgbClr val="001D4D"/>
                </a:solidFill>
                <a:cs typeface="Trebuchet MS"/>
              </a:rPr>
              <a:t>concretas en los que instalar infraestructuras de red de comunicaciones </a:t>
            </a:r>
            <a:r>
              <a:rPr lang="es-ES" altLang="es-ES" sz="1700" u="sng" spc="85" dirty="0" smtClean="0">
                <a:solidFill>
                  <a:srgbClr val="001D4D"/>
                </a:solidFill>
                <a:cs typeface="Trebuchet MS"/>
              </a:rPr>
              <a:t>electrónicas</a:t>
            </a:r>
            <a:r>
              <a:rPr lang="es-ES" altLang="es-ES" sz="1700" spc="85" dirty="0" smtClean="0">
                <a:solidFill>
                  <a:srgbClr val="001D4D"/>
                </a:solidFill>
                <a:cs typeface="Trebuchet MS"/>
              </a:rPr>
              <a:t>, además de </a:t>
            </a:r>
            <a:r>
              <a:rPr lang="es-ES" altLang="es-ES" sz="1700" spc="85" dirty="0">
                <a:solidFill>
                  <a:srgbClr val="001D4D"/>
                </a:solidFill>
                <a:cs typeface="Trebuchet MS"/>
              </a:rPr>
              <a:t>no </a:t>
            </a:r>
            <a:r>
              <a:rPr lang="es-ES" altLang="es-ES" sz="1700" spc="85" dirty="0" smtClean="0">
                <a:solidFill>
                  <a:srgbClr val="001D4D"/>
                </a:solidFill>
                <a:cs typeface="Trebuchet MS"/>
              </a:rPr>
              <a:t>poder </a:t>
            </a:r>
            <a:r>
              <a:rPr lang="es-ES" altLang="es-ES" sz="1700" spc="85" dirty="0">
                <a:solidFill>
                  <a:srgbClr val="001D4D"/>
                </a:solidFill>
                <a:cs typeface="Trebuchet MS"/>
              </a:rPr>
              <a:t>establecer restricciones absolutas o </a:t>
            </a:r>
            <a:r>
              <a:rPr lang="es-ES" altLang="es-ES" sz="1700" spc="85" dirty="0" smtClean="0">
                <a:solidFill>
                  <a:srgbClr val="001D4D"/>
                </a:solidFill>
                <a:cs typeface="Trebuchet MS"/>
              </a:rPr>
              <a:t>desproporcionadas.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La </a:t>
            </a:r>
            <a:r>
              <a:rPr lang="es-ES" altLang="es-ES" sz="1700" spc="85" dirty="0">
                <a:solidFill>
                  <a:srgbClr val="001D4D"/>
                </a:solidFill>
                <a:cs typeface="Trebuchet MS"/>
              </a:rPr>
              <a:t>ubicación y características de las antenas de radiocomunicación dependen intrínsecamente de las características del servicio que prestan y de las condiciones del entorno que las rodea, </a:t>
            </a:r>
            <a:r>
              <a:rPr lang="es-ES" altLang="es-ES" sz="1700" u="sng" spc="85" dirty="0">
                <a:solidFill>
                  <a:srgbClr val="001D4D"/>
                </a:solidFill>
                <a:cs typeface="Trebuchet MS"/>
              </a:rPr>
              <a:t>sin que sea posible imponer, a priori y con carácter general, para cualquier tipo de antena y </a:t>
            </a:r>
            <a:r>
              <a:rPr lang="es-ES" altLang="es-ES" sz="1700" u="sng" spc="85" dirty="0" smtClean="0">
                <a:solidFill>
                  <a:srgbClr val="001D4D"/>
                </a:solidFill>
                <a:cs typeface="Trebuchet MS"/>
              </a:rPr>
              <a:t>ubicación </a:t>
            </a:r>
            <a:r>
              <a:rPr lang="es-ES" altLang="es-ES" sz="1700" u="sng" spc="85" dirty="0">
                <a:solidFill>
                  <a:srgbClr val="001D4D"/>
                </a:solidFill>
                <a:cs typeface="Trebuchet MS"/>
              </a:rPr>
              <a:t>requisitos que incidan sobre su situación, altura, volumen de ocupación, etc., sin poner en riesgo la cobertura y calidad de los servicios de </a:t>
            </a:r>
            <a:r>
              <a:rPr lang="es-ES" altLang="es-ES" sz="1700" u="sng" spc="85" dirty="0" smtClean="0">
                <a:solidFill>
                  <a:srgbClr val="001D4D"/>
                </a:solidFill>
                <a:cs typeface="Trebuchet MS"/>
              </a:rPr>
              <a:t>telecomunicación</a:t>
            </a:r>
            <a:r>
              <a:rPr lang="es-ES" altLang="es-ES" sz="1700" spc="85" dirty="0" smtClean="0">
                <a:solidFill>
                  <a:srgbClr val="001D4D"/>
                </a:solidFill>
                <a:cs typeface="Trebuchet MS"/>
              </a:rPr>
              <a:t>. </a:t>
            </a:r>
            <a:r>
              <a:rPr lang="es-ES" altLang="es-ES" sz="1700" b="1" u="sng" spc="85" dirty="0" smtClean="0">
                <a:solidFill>
                  <a:srgbClr val="001D4D"/>
                </a:solidFill>
                <a:cs typeface="Trebuchet MS"/>
              </a:rPr>
              <a:t>Estos factores deberían estar en todo caso condicionados a la viabilidad técnica del servicio a ofrecer a los usuarios</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Asimismo, </a:t>
            </a:r>
            <a:r>
              <a:rPr lang="es-ES" altLang="es-ES" sz="1700" u="sng" spc="85" dirty="0" smtClean="0">
                <a:solidFill>
                  <a:srgbClr val="001D4D"/>
                </a:solidFill>
                <a:cs typeface="Trebuchet MS"/>
              </a:rPr>
              <a:t>se debería </a:t>
            </a:r>
            <a:r>
              <a:rPr lang="es-ES" altLang="es-ES" sz="1700" u="sng" spc="85" dirty="0">
                <a:solidFill>
                  <a:srgbClr val="001D4D"/>
                </a:solidFill>
                <a:cs typeface="Trebuchet MS"/>
              </a:rPr>
              <a:t>tener en cuenta, para los casos en que esté prevista la construcción de edificaciones con varias alturas, las posibles zonas de sombra</a:t>
            </a:r>
            <a:r>
              <a:rPr lang="es-ES" altLang="es-ES" sz="1700" spc="85" dirty="0">
                <a:solidFill>
                  <a:srgbClr val="001D4D"/>
                </a:solidFill>
                <a:cs typeface="Trebuchet MS"/>
              </a:rPr>
              <a:t> que se pudieran generar, impidiendo la correcta recepción del servicio en inmuebles ya existentes con anterioridad, por lo que </a:t>
            </a:r>
            <a:r>
              <a:rPr lang="es-ES" altLang="es-ES" sz="1700" spc="85" dirty="0" smtClean="0">
                <a:solidFill>
                  <a:srgbClr val="001D4D"/>
                </a:solidFill>
                <a:cs typeface="Trebuchet MS"/>
              </a:rPr>
              <a:t>se debería </a:t>
            </a:r>
            <a:r>
              <a:rPr lang="es-ES" altLang="es-ES" sz="1700" spc="85" dirty="0">
                <a:solidFill>
                  <a:srgbClr val="001D4D"/>
                </a:solidFill>
                <a:cs typeface="Trebuchet MS"/>
              </a:rPr>
              <a:t>contemplar la posible imposición de </a:t>
            </a:r>
            <a:r>
              <a:rPr lang="es-ES" altLang="es-ES" sz="1700" spc="85" dirty="0" smtClean="0">
                <a:solidFill>
                  <a:srgbClr val="001D4D"/>
                </a:solidFill>
                <a:cs typeface="Trebuchet MS"/>
              </a:rPr>
              <a:t>servidumbres, </a:t>
            </a:r>
            <a:r>
              <a:rPr lang="es-ES" altLang="es-ES" sz="1700" spc="85" dirty="0">
                <a:solidFill>
                  <a:srgbClr val="001D4D"/>
                </a:solidFill>
                <a:cs typeface="Trebuchet MS"/>
              </a:rPr>
              <a:t>en los casos </a:t>
            </a:r>
            <a:r>
              <a:rPr lang="es-ES" altLang="es-ES" sz="1700" spc="85" dirty="0" smtClean="0">
                <a:solidFill>
                  <a:srgbClr val="001D4D"/>
                </a:solidFill>
                <a:cs typeface="Trebuchet MS"/>
              </a:rPr>
              <a:t>que </a:t>
            </a:r>
            <a:r>
              <a:rPr lang="es-ES" altLang="es-ES" sz="1700" spc="85" dirty="0">
                <a:solidFill>
                  <a:srgbClr val="001D4D"/>
                </a:solidFill>
                <a:cs typeface="Trebuchet MS"/>
              </a:rPr>
              <a:t>proceda, sobre las nuevas </a:t>
            </a:r>
            <a:r>
              <a:rPr lang="es-ES" altLang="es-ES" sz="1700" spc="85" dirty="0" smtClean="0">
                <a:solidFill>
                  <a:srgbClr val="001D4D"/>
                </a:solidFill>
                <a:cs typeface="Trebuchet MS"/>
              </a:rPr>
              <a:t>edificaciones.</a:t>
            </a: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436431" y="765271"/>
            <a:ext cx="5183407" cy="369332"/>
          </a:xfrm>
          <a:prstGeom prst="rect">
            <a:avLst/>
          </a:prstGeom>
          <a:noFill/>
        </p:spPr>
        <p:txBody>
          <a:bodyPr wrap="none" rtlCol="0">
            <a:spAutoFit/>
          </a:bodyPr>
          <a:lstStyle/>
          <a:p>
            <a:pPr algn="ctr"/>
            <a:r>
              <a:rPr lang="es-ES" altLang="es-ES" b="1" spc="85" dirty="0" smtClean="0">
                <a:solidFill>
                  <a:srgbClr val="001D4D"/>
                </a:solidFill>
                <a:cs typeface="Trebuchet MS"/>
              </a:rPr>
              <a:t>Ubicación </a:t>
            </a:r>
            <a:r>
              <a:rPr lang="es-ES" altLang="es-ES" b="1" spc="85" dirty="0">
                <a:solidFill>
                  <a:srgbClr val="001D4D"/>
                </a:solidFill>
                <a:cs typeface="Trebuchet MS"/>
              </a:rPr>
              <a:t>de las antenas </a:t>
            </a:r>
            <a:r>
              <a:rPr lang="es-ES" altLang="es-ES" b="1" spc="85">
                <a:solidFill>
                  <a:srgbClr val="001D4D"/>
                </a:solidFill>
                <a:cs typeface="Trebuchet MS"/>
              </a:rPr>
              <a:t>de </a:t>
            </a:r>
            <a:r>
              <a:rPr lang="es-ES" altLang="es-ES" b="1" spc="85" smtClean="0">
                <a:solidFill>
                  <a:srgbClr val="001D4D"/>
                </a:solidFill>
                <a:cs typeface="Trebuchet MS"/>
              </a:rPr>
              <a:t>radiocomunicación</a:t>
            </a:r>
            <a:endParaRPr lang="es-ES" dirty="0"/>
          </a:p>
        </p:txBody>
      </p:sp>
      <p:sp>
        <p:nvSpPr>
          <p:cNvPr id="25" name="CuadroTexto 24"/>
          <p:cNvSpPr txBox="1"/>
          <p:nvPr/>
        </p:nvSpPr>
        <p:spPr>
          <a:xfrm>
            <a:off x="48126" y="5935167"/>
            <a:ext cx="1100179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4 del artículo 49 de la </a:t>
            </a:r>
            <a:r>
              <a:rPr lang="es-ES" sz="1200" spc="85" dirty="0">
                <a:solidFill>
                  <a:srgbClr val="001D4D"/>
                </a:solidFill>
              </a:rPr>
              <a:t>LGTEL. Adicionalmente se incluye información 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40264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73</a:t>
            </a:fld>
            <a:endParaRPr spc="13"/>
          </a:p>
        </p:txBody>
      </p:sp>
      <p:sp>
        <p:nvSpPr>
          <p:cNvPr id="17" name="Rectangle 2"/>
          <p:cNvSpPr txBox="1">
            <a:spLocks noChangeArrowheads="1"/>
          </p:cNvSpPr>
          <p:nvPr/>
        </p:nvSpPr>
        <p:spPr bwMode="auto">
          <a:xfrm>
            <a:off x="419462" y="1477981"/>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Respecto al posible impacto visual de las instalaciones de radiocomunicación </a:t>
            </a:r>
            <a:r>
              <a:rPr lang="es-ES" altLang="es-ES" spc="85" dirty="0" smtClean="0">
                <a:solidFill>
                  <a:srgbClr val="001D4D"/>
                </a:solidFill>
                <a:cs typeface="Trebuchet MS"/>
              </a:rPr>
              <a:t>se </a:t>
            </a:r>
            <a:r>
              <a:rPr lang="es-ES" altLang="es-ES" spc="85" dirty="0">
                <a:solidFill>
                  <a:srgbClr val="001D4D"/>
                </a:solidFill>
                <a:cs typeface="Trebuchet MS"/>
              </a:rPr>
              <a:t>recuerda que </a:t>
            </a:r>
            <a:r>
              <a:rPr lang="es-ES" altLang="es-ES" u="sng" spc="85" dirty="0">
                <a:solidFill>
                  <a:srgbClr val="001D4D"/>
                </a:solidFill>
                <a:cs typeface="Trebuchet MS"/>
              </a:rPr>
              <a:t>existen métodos para mimetizar dichas instalaciones</a:t>
            </a:r>
            <a:r>
              <a:rPr lang="es-ES" altLang="es-ES" spc="85" dirty="0">
                <a:solidFill>
                  <a:srgbClr val="001D4D"/>
                </a:solidFill>
                <a:cs typeface="Trebuchet MS"/>
              </a:rPr>
              <a:t>. Concretamente en lo que se refiere a la protección paisajística, para la minimización del impacto visual que pudieran producir dichas instalaciones, el </a:t>
            </a:r>
            <a:r>
              <a:rPr lang="es-ES" altLang="es-ES" spc="85" dirty="0">
                <a:solidFill>
                  <a:srgbClr val="001D4D"/>
                </a:solidFill>
                <a:cs typeface="Trebuchet MS"/>
                <a:hlinkClick r:id="rId6"/>
              </a:rPr>
              <a:t>Código de Buenas Prácticas adoptado por acuerdo entre la Federación Española de Municipios y Provincias (FEMP) y los operadores de telefonía móvil</a:t>
            </a:r>
            <a:r>
              <a:rPr lang="es-ES" altLang="es-ES" spc="85" dirty="0">
                <a:solidFill>
                  <a:srgbClr val="001D4D"/>
                </a:solidFill>
                <a:cs typeface="Trebuchet MS"/>
              </a:rPr>
              <a:t>, incluye algunas medidas para minimizar el impacto visual de las infraestructuras, </a:t>
            </a:r>
            <a:r>
              <a:rPr lang="es-ES" altLang="es-ES" u="sng" spc="85" dirty="0">
                <a:solidFill>
                  <a:srgbClr val="001D4D"/>
                </a:solidFill>
                <a:cs typeface="Trebuchet MS"/>
              </a:rPr>
              <a:t>pudiéndose fomentar las técnicas de mimetismo</a:t>
            </a:r>
            <a:r>
              <a:rPr lang="es-ES" altLang="es-ES" spc="85" dirty="0">
                <a:solidFill>
                  <a:srgbClr val="001D4D"/>
                </a:solidFill>
                <a:cs typeface="Trebuchet MS"/>
              </a:rPr>
              <a:t>, que integren las antenas y los equipos en el entorno paisajístico de que se trate ayudando positivamente a la percepción del ciudadano.</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cualquier caso, la  normativa o </a:t>
            </a:r>
            <a:r>
              <a:rPr lang="es-ES" altLang="es-ES" spc="85" dirty="0" smtClean="0">
                <a:solidFill>
                  <a:srgbClr val="001D4D"/>
                </a:solidFill>
                <a:cs typeface="Trebuchet MS"/>
              </a:rPr>
              <a:t>los instrumentos </a:t>
            </a:r>
            <a:r>
              <a:rPr lang="es-ES" altLang="es-ES" spc="85" dirty="0">
                <a:solidFill>
                  <a:srgbClr val="001D4D"/>
                </a:solidFill>
                <a:cs typeface="Trebuchet MS"/>
              </a:rPr>
              <a:t>de planificación territorial o </a:t>
            </a:r>
            <a:r>
              <a:rPr lang="es-ES" altLang="es-ES" spc="85" dirty="0" smtClean="0">
                <a:solidFill>
                  <a:srgbClr val="001D4D"/>
                </a:solidFill>
                <a:cs typeface="Trebuchet MS"/>
              </a:rPr>
              <a:t>urbanística </a:t>
            </a:r>
            <a:r>
              <a:rPr lang="es-ES" altLang="es-ES" u="sng" spc="85" dirty="0" smtClean="0">
                <a:solidFill>
                  <a:srgbClr val="001D4D"/>
                </a:solidFill>
                <a:cs typeface="Trebuchet MS"/>
              </a:rPr>
              <a:t>deben </a:t>
            </a:r>
            <a:r>
              <a:rPr lang="es-ES" altLang="es-ES" u="sng" spc="85" dirty="0">
                <a:solidFill>
                  <a:srgbClr val="001D4D"/>
                </a:solidFill>
                <a:cs typeface="Trebuchet MS"/>
              </a:rPr>
              <a:t>evitar la imposición de restricciones desproporcionadas que impidan o dificulten excesivamente el despliegue de las redes públicas de comunicaciones electrónicas</a:t>
            </a:r>
            <a:r>
              <a:rPr lang="es-ES" altLang="es-ES" spc="85" dirty="0">
                <a:solidFill>
                  <a:srgbClr val="001D4D"/>
                </a:solidFill>
                <a:cs typeface="Trebuchet MS"/>
              </a:rPr>
              <a:t>, con el consiguiente perjuicio para los ciudadanos.</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824" y="765271"/>
            <a:ext cx="12048619" cy="369332"/>
          </a:xfrm>
          <a:prstGeom prst="rect">
            <a:avLst/>
          </a:prstGeom>
          <a:noFill/>
        </p:spPr>
        <p:txBody>
          <a:bodyPr wrap="none" rtlCol="0">
            <a:spAutoFit/>
          </a:bodyPr>
          <a:lstStyle/>
          <a:p>
            <a:pPr algn="ctr"/>
            <a:r>
              <a:rPr lang="es-ES" altLang="es-ES" b="1" spc="85" dirty="0" smtClean="0">
                <a:solidFill>
                  <a:srgbClr val="001D4D"/>
                </a:solidFill>
                <a:cs typeface="Trebuchet MS"/>
              </a:rPr>
              <a:t>Restricciones </a:t>
            </a:r>
            <a:r>
              <a:rPr lang="es-ES" altLang="es-ES" b="1" spc="85" dirty="0">
                <a:solidFill>
                  <a:srgbClr val="001D4D"/>
                </a:solidFill>
                <a:cs typeface="Trebuchet MS"/>
              </a:rPr>
              <a:t>al despliegue de las redes públicas de comunicaciones electrónicas basadas en su impacto visual</a:t>
            </a:r>
            <a:endParaRPr lang="es-ES" dirty="0"/>
          </a:p>
        </p:txBody>
      </p:sp>
      <p:sp>
        <p:nvSpPr>
          <p:cNvPr id="25" name="CuadroTexto 24"/>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información </a:t>
            </a:r>
            <a:r>
              <a:rPr lang="es-ES" sz="1200" spc="85" dirty="0">
                <a:solidFill>
                  <a:srgbClr val="001D4D"/>
                </a:solidFill>
              </a:rPr>
              <a:t>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039665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74</a:t>
            </a:fld>
            <a:endParaRPr spc="13"/>
          </a:p>
        </p:txBody>
      </p:sp>
      <p:sp>
        <p:nvSpPr>
          <p:cNvPr id="17" name="Rectangle 2"/>
          <p:cNvSpPr txBox="1">
            <a:spLocks noChangeArrowheads="1"/>
          </p:cNvSpPr>
          <p:nvPr/>
        </p:nvSpPr>
        <p:spPr bwMode="auto">
          <a:xfrm>
            <a:off x="419462" y="15413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u="sng" spc="85" dirty="0">
                <a:solidFill>
                  <a:srgbClr val="001D4D"/>
                </a:solidFill>
                <a:cs typeface="Trebuchet MS"/>
              </a:rPr>
              <a:t>Con cierta frecuencia</a:t>
            </a:r>
            <a:r>
              <a:rPr lang="es-ES" altLang="es-ES" spc="85" dirty="0">
                <a:solidFill>
                  <a:srgbClr val="001D4D"/>
                </a:solidFill>
                <a:cs typeface="Trebuchet MS"/>
              </a:rPr>
              <a:t>, la  normativa </a:t>
            </a:r>
            <a:r>
              <a:rPr lang="es-ES" altLang="es-ES" spc="85" dirty="0" smtClean="0">
                <a:solidFill>
                  <a:srgbClr val="001D4D"/>
                </a:solidFill>
                <a:cs typeface="Trebuchet MS"/>
              </a:rPr>
              <a:t>o los </a:t>
            </a:r>
            <a:r>
              <a:rPr lang="es-ES" altLang="es-ES" spc="85" dirty="0">
                <a:solidFill>
                  <a:srgbClr val="001D4D"/>
                </a:solidFill>
                <a:cs typeface="Trebuchet MS"/>
              </a:rPr>
              <a:t>instrumentos de planificación territorial o urbanística contemplan </a:t>
            </a:r>
            <a:r>
              <a:rPr lang="es-ES" altLang="es-ES" spc="85" dirty="0" smtClean="0">
                <a:solidFill>
                  <a:srgbClr val="001D4D"/>
                </a:solidFill>
                <a:cs typeface="Trebuchet MS"/>
              </a:rPr>
              <a:t>sólo </a:t>
            </a:r>
            <a:r>
              <a:rPr lang="es-ES" altLang="es-ES" spc="85" dirty="0">
                <a:solidFill>
                  <a:srgbClr val="001D4D"/>
                </a:solidFill>
                <a:cs typeface="Trebuchet MS"/>
              </a:rPr>
              <a:t>el desarrollo de redes de telefonía. Cabe resaltar en este sentido, que se trata de referencias incorrectas, ya que hoy en día no se diseñan redes exclusivamente para telefonía, </a:t>
            </a:r>
            <a:r>
              <a:rPr lang="es-ES" altLang="es-ES" u="sng" spc="85" dirty="0">
                <a:solidFill>
                  <a:srgbClr val="001D4D"/>
                </a:solidFill>
                <a:cs typeface="Trebuchet MS"/>
              </a:rPr>
              <a:t>sino que las modernas redes </a:t>
            </a:r>
            <a:r>
              <a:rPr lang="es-ES" altLang="es-ES" u="sng" spc="85" dirty="0" smtClean="0">
                <a:solidFill>
                  <a:srgbClr val="001D4D"/>
                </a:solidFill>
                <a:cs typeface="Trebuchet MS"/>
              </a:rPr>
              <a:t>públicas de </a:t>
            </a:r>
            <a:r>
              <a:rPr lang="es-ES" altLang="es-ES" u="sng" spc="85" dirty="0">
                <a:solidFill>
                  <a:srgbClr val="001D4D"/>
                </a:solidFill>
                <a:cs typeface="Trebuchet MS"/>
              </a:rPr>
              <a:t>comunicaciones electrónicas se establecen para prestar una multiplicidad de servicios de telecomunicación que trascienden del ámbito de la </a:t>
            </a:r>
            <a:r>
              <a:rPr lang="es-ES" altLang="es-ES" u="sng" spc="85" dirty="0" smtClean="0">
                <a:solidFill>
                  <a:srgbClr val="001D4D"/>
                </a:solidFill>
                <a:cs typeface="Trebuchet MS"/>
              </a:rPr>
              <a:t>telefonía</a:t>
            </a:r>
            <a:r>
              <a:rPr lang="es-ES" altLang="es-ES" spc="85" dirty="0" smtClean="0">
                <a:solidFill>
                  <a:srgbClr val="001D4D"/>
                </a:solidFill>
                <a:cs typeface="Trebuchet MS"/>
              </a:rPr>
              <a:t>.</a:t>
            </a: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491827" y="765271"/>
            <a:ext cx="9072612" cy="369332"/>
          </a:xfrm>
          <a:prstGeom prst="rect">
            <a:avLst/>
          </a:prstGeom>
          <a:noFill/>
        </p:spPr>
        <p:txBody>
          <a:bodyPr wrap="none" rtlCol="0">
            <a:spAutoFit/>
          </a:bodyPr>
          <a:lstStyle/>
          <a:p>
            <a:pPr algn="ctr"/>
            <a:r>
              <a:rPr lang="es-ES" altLang="es-ES" b="1" spc="85" dirty="0" smtClean="0">
                <a:solidFill>
                  <a:srgbClr val="001D4D"/>
                </a:solidFill>
                <a:cs typeface="Trebuchet MS"/>
              </a:rPr>
              <a:t>Referencias </a:t>
            </a:r>
            <a:r>
              <a:rPr lang="es-ES" altLang="es-ES" b="1" spc="85" dirty="0">
                <a:solidFill>
                  <a:srgbClr val="001D4D"/>
                </a:solidFill>
                <a:cs typeface="Trebuchet MS"/>
              </a:rPr>
              <a:t>en el instrumento de planificación urbanística a las redes de telefonía</a:t>
            </a:r>
            <a:endParaRPr lang="es-ES" dirty="0"/>
          </a:p>
        </p:txBody>
      </p:sp>
      <p:sp>
        <p:nvSpPr>
          <p:cNvPr id="25" name="CuadroTexto 24"/>
          <p:cNvSpPr txBox="1"/>
          <p:nvPr/>
        </p:nvSpPr>
        <p:spPr>
          <a:xfrm>
            <a:off x="48126" y="5935167"/>
            <a:ext cx="4235968"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a:t>
            </a:r>
            <a:r>
              <a:rPr lang="es-ES" sz="1200" spc="85" dirty="0" smtClean="0">
                <a:solidFill>
                  <a:srgbClr val="001D4D"/>
                </a:solidFill>
              </a:rPr>
              <a:t>información </a:t>
            </a:r>
            <a:r>
              <a:rPr lang="es-ES" sz="1200" spc="85" dirty="0">
                <a:solidFill>
                  <a:srgbClr val="001D4D"/>
                </a:solidFill>
              </a:rPr>
              <a:t>adicional y ejemplos</a:t>
            </a:r>
            <a:r>
              <a:rPr lang="es-ES" sz="1200" spc="85" dirty="0" smtClean="0">
                <a:solidFill>
                  <a:srgbClr val="001D4D"/>
                </a:solidFill>
              </a:rPr>
              <a:t>.</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14640871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75</a:t>
            </a:fld>
            <a:endParaRPr spc="13"/>
          </a:p>
        </p:txBody>
      </p:sp>
      <p:sp>
        <p:nvSpPr>
          <p:cNvPr id="17" name="Rectangle 2"/>
          <p:cNvSpPr txBox="1">
            <a:spLocks noChangeArrowheads="1"/>
          </p:cNvSpPr>
          <p:nvPr/>
        </p:nvSpPr>
        <p:spPr bwMode="auto">
          <a:xfrm>
            <a:off x="385764" y="17437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a:t>
            </a:r>
            <a:r>
              <a:rPr lang="es-ES" altLang="es-ES" sz="1700" spc="85" dirty="0" smtClean="0">
                <a:solidFill>
                  <a:srgbClr val="001D4D"/>
                </a:solidFill>
                <a:cs typeface="Trebuchet MS"/>
              </a:rPr>
              <a:t>LGTEL </a:t>
            </a:r>
            <a:r>
              <a:rPr lang="es-ES" altLang="es-ES" sz="1700" spc="85" dirty="0">
                <a:solidFill>
                  <a:srgbClr val="001D4D"/>
                </a:solidFill>
                <a:cs typeface="Trebuchet MS"/>
              </a:rPr>
              <a:t>considera que las redes públicas de comunicaciones electrónicas constituyen </a:t>
            </a:r>
            <a:r>
              <a:rPr lang="es-ES" altLang="es-ES" sz="1700" u="sng" spc="85" dirty="0" smtClean="0">
                <a:solidFill>
                  <a:srgbClr val="001D4D"/>
                </a:solidFill>
                <a:cs typeface="Trebuchet MS"/>
              </a:rPr>
              <a:t>equipamiento </a:t>
            </a:r>
            <a:r>
              <a:rPr lang="es-ES" altLang="es-ES" sz="1700" u="sng" spc="85" dirty="0">
                <a:solidFill>
                  <a:srgbClr val="001D4D"/>
                </a:solidFill>
                <a:cs typeface="Trebuchet MS"/>
              </a:rPr>
              <a:t>de carácter básico, </a:t>
            </a:r>
            <a:r>
              <a:rPr lang="es-ES" altLang="es-ES" sz="1700" u="sng" spc="85" dirty="0" smtClean="0">
                <a:solidFill>
                  <a:srgbClr val="001D4D"/>
                </a:solidFill>
                <a:cs typeface="Trebuchet MS"/>
              </a:rPr>
              <a:t>tienen carácter </a:t>
            </a:r>
            <a:r>
              <a:rPr lang="es-ES" altLang="es-ES" sz="1700" u="sng" spc="85" dirty="0">
                <a:solidFill>
                  <a:srgbClr val="001D4D"/>
                </a:solidFill>
                <a:cs typeface="Trebuchet MS"/>
              </a:rPr>
              <a:t>de determinaciones estructurantes y su instalación y despliegue constituyen obras de interés </a:t>
            </a:r>
            <a:r>
              <a:rPr lang="es-ES" altLang="es-ES" sz="1700" u="sng" spc="85" dirty="0" smtClean="0">
                <a:solidFill>
                  <a:srgbClr val="001D4D"/>
                </a:solidFill>
                <a:cs typeface="Trebuchet MS"/>
              </a:rPr>
              <a:t>general</a:t>
            </a:r>
            <a:r>
              <a:rPr lang="es-ES" altLang="es-ES" sz="1700" spc="85" dirty="0" smtClean="0">
                <a:solidFill>
                  <a:srgbClr val="001D4D"/>
                </a:solidFill>
                <a:cs typeface="Trebuchet MS"/>
              </a:rPr>
              <a:t> (</a:t>
            </a:r>
            <a:r>
              <a:rPr lang="es-ES" altLang="es-ES" sz="1700" b="1" spc="85" dirty="0">
                <a:solidFill>
                  <a:srgbClr val="001D4D"/>
                </a:solidFill>
                <a:cs typeface="Trebuchet MS"/>
              </a:rPr>
              <a:t>a</a:t>
            </a:r>
            <a:r>
              <a:rPr lang="es-ES" altLang="es-ES" sz="1700" b="1" spc="85" dirty="0" smtClean="0">
                <a:solidFill>
                  <a:srgbClr val="001D4D"/>
                </a:solidFill>
                <a:cs typeface="Trebuchet MS"/>
              </a:rPr>
              <a:t>rtículo 49.2 LGTEL</a:t>
            </a:r>
            <a:r>
              <a:rPr lang="es-ES" altLang="es-ES" sz="1700" spc="85" dirty="0" smtClean="0">
                <a:solidFill>
                  <a:srgbClr val="001D4D"/>
                </a:solidFill>
                <a:cs typeface="Trebuchet MS"/>
              </a:rPr>
              <a:t>).</a:t>
            </a: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Es por ello por lo que cuando se redacten instrumentos de planificación urbanística y en particular, </a:t>
            </a:r>
            <a:r>
              <a:rPr lang="es-ES" altLang="es-ES" sz="1700" u="sng" spc="85" dirty="0">
                <a:solidFill>
                  <a:srgbClr val="001D4D"/>
                </a:solidFill>
                <a:cs typeface="Trebuchet MS"/>
              </a:rPr>
              <a:t>proyectos de urbanización</a:t>
            </a:r>
            <a:r>
              <a:rPr lang="es-ES" altLang="es-ES" sz="1700" spc="85" dirty="0">
                <a:solidFill>
                  <a:srgbClr val="001D4D"/>
                </a:solidFill>
                <a:cs typeface="Trebuchet MS"/>
              </a:rPr>
              <a:t>, </a:t>
            </a:r>
            <a:r>
              <a:rPr lang="es-ES" altLang="es-ES" sz="1700" u="sng" spc="85" dirty="0">
                <a:solidFill>
                  <a:srgbClr val="001D4D"/>
                </a:solidFill>
                <a:cs typeface="Trebuchet MS"/>
              </a:rPr>
              <a:t>se debe prever la instalación de infraestructura de obra civil para facilitar el despliegue de las redes públicas de comunicaciones electrónicas</a:t>
            </a:r>
            <a:r>
              <a:rPr lang="es-ES" altLang="es-ES" sz="1700" spc="85" dirty="0">
                <a:solidFill>
                  <a:srgbClr val="001D4D"/>
                </a:solidFill>
                <a:cs typeface="Trebuchet MS"/>
              </a:rPr>
              <a:t>, pudiendo incluir adicionalmente elementos y equipos de red pasivos en los términos que determine la normativa técnica de </a:t>
            </a:r>
            <a:r>
              <a:rPr lang="es-ES" altLang="es-ES" sz="1700" spc="85" dirty="0" smtClean="0">
                <a:solidFill>
                  <a:srgbClr val="001D4D"/>
                </a:solidFill>
                <a:cs typeface="Trebuchet MS"/>
              </a:rPr>
              <a:t>telecomunicaciones</a:t>
            </a:r>
            <a:r>
              <a:rPr lang="es-ES" altLang="es-ES" sz="1700" spc="85" dirty="0">
                <a:solidFill>
                  <a:srgbClr val="001D4D"/>
                </a:solidFill>
                <a:cs typeface="Trebuchet MS"/>
              </a:rPr>
              <a:t> </a:t>
            </a:r>
            <a:r>
              <a:rPr lang="es-ES" altLang="es-ES" sz="1700" spc="85" dirty="0" smtClean="0">
                <a:solidFill>
                  <a:srgbClr val="001D4D"/>
                </a:solidFill>
                <a:cs typeface="Trebuchet MS"/>
              </a:rPr>
              <a:t>(</a:t>
            </a:r>
            <a:r>
              <a:rPr lang="es-ES" altLang="es-ES" sz="1700" b="1" spc="85" dirty="0" smtClean="0">
                <a:solidFill>
                  <a:srgbClr val="001D4D"/>
                </a:solidFill>
                <a:cs typeface="Trebuchet MS"/>
              </a:rPr>
              <a:t>artículo 51 LGTEL</a:t>
            </a:r>
            <a:r>
              <a:rPr lang="es-ES" altLang="es-ES" sz="1700" spc="85" dirty="0" smtClean="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t>
            </a:r>
            <a:r>
              <a:rPr lang="es-ES" altLang="es-ES" sz="1700" u="sng" spc="85" dirty="0">
                <a:solidFill>
                  <a:srgbClr val="001D4D"/>
                </a:solidFill>
                <a:cs typeface="Trebuchet MS"/>
              </a:rPr>
              <a:t>los proyectos de urbanización</a:t>
            </a:r>
            <a:r>
              <a:rPr lang="es-ES" altLang="es-ES" sz="1700" spc="85" dirty="0">
                <a:solidFill>
                  <a:srgbClr val="001D4D"/>
                </a:solidFill>
                <a:cs typeface="Trebuchet MS"/>
              </a:rPr>
              <a:t> que se desarrollen con arreglo a lo dispuesto en el instrumento de planificación </a:t>
            </a:r>
            <a:r>
              <a:rPr lang="es-ES" altLang="es-ES" sz="1700" spc="85" dirty="0" smtClean="0">
                <a:solidFill>
                  <a:srgbClr val="001D4D"/>
                </a:solidFill>
                <a:cs typeface="Trebuchet MS"/>
              </a:rPr>
              <a:t>urbanística, </a:t>
            </a:r>
            <a:r>
              <a:rPr lang="es-ES" altLang="es-ES" sz="1700" u="sng" spc="85" dirty="0">
                <a:solidFill>
                  <a:srgbClr val="001D4D"/>
                </a:solidFill>
                <a:cs typeface="Trebuchet MS"/>
              </a:rPr>
              <a:t>se debería prever no </a:t>
            </a:r>
            <a:r>
              <a:rPr lang="es-ES" altLang="es-ES" sz="1700" u="sng" spc="85" dirty="0" smtClean="0">
                <a:solidFill>
                  <a:srgbClr val="001D4D"/>
                </a:solidFill>
                <a:cs typeface="Trebuchet MS"/>
              </a:rPr>
              <a:t>solo infraestructuras para el despliegue de redes </a:t>
            </a:r>
            <a:r>
              <a:rPr lang="es-ES" altLang="es-ES" sz="1700" u="sng" spc="85" dirty="0">
                <a:solidFill>
                  <a:srgbClr val="001D4D"/>
                </a:solidFill>
                <a:cs typeface="Trebuchet MS"/>
              </a:rPr>
              <a:t>de telecomunicaciones, sino las infraestructuras necesarias para la instalación de redes de telecomunicaciones que permitan su conexión con las redes interiores de los edificios de nueva construcción</a:t>
            </a:r>
            <a:r>
              <a:rPr lang="es-ES" altLang="es-ES" sz="1700" spc="85" dirty="0">
                <a:solidFill>
                  <a:srgbClr val="001D4D"/>
                </a:solidFill>
                <a:cs typeface="Trebuchet MS"/>
              </a:rPr>
              <a:t> incluidos en el ámbito de aplicación del </a:t>
            </a:r>
            <a:r>
              <a:rPr lang="es-ES" altLang="es-ES" sz="1700" b="1" spc="85" dirty="0" smtClean="0">
                <a:solidFill>
                  <a:srgbClr val="001D4D"/>
                </a:solidFill>
                <a:cs typeface="Trebuchet MS"/>
                <a:hlinkClick r:id="rId6"/>
              </a:rPr>
              <a:t>RD-Ley </a:t>
            </a:r>
            <a:r>
              <a:rPr lang="es-ES" altLang="es-ES" sz="1700" b="1" spc="85" dirty="0">
                <a:solidFill>
                  <a:srgbClr val="001D4D"/>
                </a:solidFill>
                <a:cs typeface="Trebuchet MS"/>
                <a:hlinkClick r:id="rId6"/>
              </a:rPr>
              <a:t>1/1998</a:t>
            </a:r>
            <a:r>
              <a:rPr lang="es-ES" altLang="es-ES" sz="1700" spc="85" dirty="0">
                <a:solidFill>
                  <a:srgbClr val="001D4D"/>
                </a:solidFill>
                <a:cs typeface="Trebuchet MS"/>
              </a:rPr>
              <a:t>, </a:t>
            </a:r>
            <a:r>
              <a:rPr lang="es-ES" altLang="es-ES" sz="1700" spc="85" dirty="0" smtClean="0">
                <a:solidFill>
                  <a:srgbClr val="001D4D"/>
                </a:solidFill>
                <a:cs typeface="Trebuchet MS"/>
              </a:rPr>
              <a:t>sobre </a:t>
            </a:r>
            <a:r>
              <a:rPr lang="es-ES" altLang="es-ES" sz="1700" spc="85" dirty="0">
                <a:solidFill>
                  <a:srgbClr val="001D4D"/>
                </a:solidFill>
                <a:cs typeface="Trebuchet MS"/>
              </a:rPr>
              <a:t>infraestructuras comunes en los edificios para el acceso a los servicios de telecomunicación.</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9"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405203" y="765271"/>
            <a:ext cx="5245860" cy="369332"/>
          </a:xfrm>
          <a:prstGeom prst="rect">
            <a:avLst/>
          </a:prstGeom>
          <a:noFill/>
        </p:spPr>
        <p:txBody>
          <a:bodyPr wrap="none" rtlCol="0">
            <a:spAutoFit/>
          </a:bodyPr>
          <a:lstStyle/>
          <a:p>
            <a:pPr algn="ctr"/>
            <a:r>
              <a:rPr lang="es-ES" altLang="es-ES" b="1" spc="85" dirty="0" smtClean="0">
                <a:solidFill>
                  <a:srgbClr val="001D4D"/>
                </a:solidFill>
                <a:cs typeface="Trebuchet MS"/>
              </a:rPr>
              <a:t>Normativa </a:t>
            </a:r>
            <a:r>
              <a:rPr lang="es-ES" altLang="es-ES" b="1" spc="85" dirty="0">
                <a:solidFill>
                  <a:srgbClr val="001D4D"/>
                </a:solidFill>
                <a:cs typeface="Trebuchet MS"/>
              </a:rPr>
              <a:t>aplicable a las obras de urbanización</a:t>
            </a:r>
            <a:endParaRPr lang="es-ES" dirty="0"/>
          </a:p>
        </p:txBody>
      </p:sp>
      <p:sp>
        <p:nvSpPr>
          <p:cNvPr id="25" name="CuadroTexto 24"/>
          <p:cNvSpPr txBox="1"/>
          <p:nvPr/>
        </p:nvSpPr>
        <p:spPr>
          <a:xfrm>
            <a:off x="48126" y="5985967"/>
            <a:ext cx="10668305"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 los artículos 49.2 y 51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29771090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76</a:t>
            </a:fld>
            <a:endParaRPr spc="13"/>
          </a:p>
        </p:txBody>
      </p:sp>
      <p:sp>
        <p:nvSpPr>
          <p:cNvPr id="17" name="Rectangle 2"/>
          <p:cNvSpPr txBox="1">
            <a:spLocks noChangeArrowheads="1"/>
          </p:cNvSpPr>
          <p:nvPr/>
        </p:nvSpPr>
        <p:spPr bwMode="auto">
          <a:xfrm>
            <a:off x="419462" y="1452093"/>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las obras de edificación será de aplicación lo dispuesto en el </a:t>
            </a:r>
            <a:r>
              <a:rPr lang="es-ES" altLang="es-ES" sz="1700" b="1" spc="85" dirty="0">
                <a:solidFill>
                  <a:srgbClr val="001D4D"/>
                </a:solidFill>
                <a:cs typeface="Trebuchet MS"/>
              </a:rPr>
              <a:t>artículo 55 </a:t>
            </a:r>
            <a:r>
              <a:rPr lang="es-ES" altLang="es-ES" sz="1700" spc="85" dirty="0" smtClean="0">
                <a:solidFill>
                  <a:srgbClr val="001D4D"/>
                </a:solidFill>
                <a:cs typeface="Trebuchet MS"/>
              </a:rPr>
              <a:t>de la LGTEL, </a:t>
            </a:r>
            <a:r>
              <a:rPr lang="es-ES" altLang="es-ES" sz="1700" spc="85" dirty="0">
                <a:solidFill>
                  <a:srgbClr val="001D4D"/>
                </a:solidFill>
                <a:cs typeface="Trebuchet MS"/>
              </a:rPr>
              <a:t>en relación con las infraestructuras comunes y redes de comunicaciones electrónicas en los edificios y la normativa que lo desarrolla dotando a las edificaciones incluidas en su ámbito de aplicación con las infraestructuras necesarias para facilitar el acceso a los servicios de telecomunicación a los habitantes y usuarios de dichas edificaciones.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En relación con la concesión de </a:t>
            </a:r>
            <a:r>
              <a:rPr lang="es-ES" altLang="es-ES" sz="1700" b="1" spc="85" dirty="0">
                <a:solidFill>
                  <a:srgbClr val="001D4D"/>
                </a:solidFill>
                <a:cs typeface="Trebuchet MS"/>
              </a:rPr>
              <a:t>licencias de primera ocupación para edificaciones </a:t>
            </a:r>
            <a:r>
              <a:rPr lang="es-ES" altLang="es-ES" sz="1700" spc="85" dirty="0">
                <a:solidFill>
                  <a:srgbClr val="001D4D"/>
                </a:solidFill>
                <a:cs typeface="Trebuchet MS"/>
              </a:rPr>
              <a:t>sujetas al cumplimiento de la legislación vigente en materia de infraestructuras comunes de </a:t>
            </a:r>
            <a:r>
              <a:rPr lang="es-ES" altLang="es-ES" sz="1700" spc="85" dirty="0" smtClean="0">
                <a:solidFill>
                  <a:srgbClr val="001D4D"/>
                </a:solidFill>
                <a:cs typeface="Trebuchet MS"/>
              </a:rPr>
              <a:t>telecomunicaciones (ICT) en </a:t>
            </a:r>
            <a:r>
              <a:rPr lang="es-ES" altLang="es-ES" sz="1700" spc="85" dirty="0">
                <a:solidFill>
                  <a:srgbClr val="001D4D"/>
                </a:solidFill>
                <a:cs typeface="Trebuchet MS"/>
              </a:rPr>
              <a:t>el interior de los edificios, la </a:t>
            </a:r>
            <a:r>
              <a:rPr lang="es-ES" altLang="es-ES" sz="1700" spc="85" dirty="0" smtClean="0">
                <a:solidFill>
                  <a:srgbClr val="001D4D"/>
                </a:solidFill>
                <a:cs typeface="Trebuchet MS"/>
              </a:rPr>
              <a:t>Administración competente deberá exigir, </a:t>
            </a:r>
            <a:r>
              <a:rPr lang="es-ES" altLang="es-ES" sz="1700" spc="85" dirty="0">
                <a:solidFill>
                  <a:srgbClr val="001D4D"/>
                </a:solidFill>
                <a:cs typeface="Trebuchet MS"/>
              </a:rPr>
              <a:t>como </a:t>
            </a:r>
            <a:r>
              <a:rPr lang="es-ES" altLang="es-ES" sz="1700" u="sng" spc="85" dirty="0">
                <a:solidFill>
                  <a:srgbClr val="001D4D"/>
                </a:solidFill>
                <a:cs typeface="Trebuchet MS"/>
              </a:rPr>
              <a:t>requisito imprescindible para dicha concesión, </a:t>
            </a:r>
            <a:r>
              <a:rPr lang="es-ES" altLang="es-ES" sz="1700" u="sng" spc="85" dirty="0" smtClean="0">
                <a:solidFill>
                  <a:srgbClr val="001D4D"/>
                </a:solidFill>
                <a:cs typeface="Trebuchet MS"/>
              </a:rPr>
              <a:t>la evidencia </a:t>
            </a:r>
            <a:r>
              <a:rPr lang="es-ES" altLang="es-ES" sz="1700" u="sng" spc="85" dirty="0">
                <a:solidFill>
                  <a:srgbClr val="001D4D"/>
                </a:solidFill>
                <a:cs typeface="Trebuchet MS"/>
              </a:rPr>
              <a:t>de haberse </a:t>
            </a:r>
            <a:r>
              <a:rPr lang="es-ES" altLang="es-ES" sz="1700" u="sng" spc="85" dirty="0" smtClean="0">
                <a:solidFill>
                  <a:srgbClr val="001D4D"/>
                </a:solidFill>
                <a:cs typeface="Trebuchet MS"/>
              </a:rPr>
              <a:t>presentado </a:t>
            </a:r>
            <a:r>
              <a:rPr lang="es-ES" altLang="es-ES" sz="1700" u="sng" spc="85" dirty="0">
                <a:solidFill>
                  <a:srgbClr val="001D4D"/>
                </a:solidFill>
                <a:cs typeface="Trebuchet MS"/>
              </a:rPr>
              <a:t>en la sede electrónica del Ministerio </a:t>
            </a:r>
            <a:r>
              <a:rPr lang="es-ES" altLang="es-ES" sz="1700" u="sng" spc="85" dirty="0" smtClean="0">
                <a:solidFill>
                  <a:srgbClr val="001D4D"/>
                </a:solidFill>
                <a:cs typeface="Trebuchet MS"/>
              </a:rPr>
              <a:t>el  </a:t>
            </a:r>
            <a:r>
              <a:rPr lang="es-ES" altLang="es-ES" sz="1700" u="sng" spc="85" dirty="0">
                <a:solidFill>
                  <a:srgbClr val="001D4D"/>
                </a:solidFill>
                <a:cs typeface="Trebuchet MS"/>
              </a:rPr>
              <a:t>Boletín de la Instalación y el Protocolo de Pruebas </a:t>
            </a:r>
            <a:r>
              <a:rPr lang="es-ES" altLang="es-ES" sz="1700" u="sng" spc="85" dirty="0" smtClean="0">
                <a:solidFill>
                  <a:srgbClr val="001D4D"/>
                </a:solidFill>
                <a:cs typeface="Trebuchet MS"/>
              </a:rPr>
              <a:t>asociado de la ICT, </a:t>
            </a:r>
            <a:r>
              <a:rPr lang="es-ES" altLang="es-ES" sz="1700" u="sng" spc="85" dirty="0">
                <a:solidFill>
                  <a:srgbClr val="001D4D"/>
                </a:solidFill>
                <a:cs typeface="Trebuchet MS"/>
              </a:rPr>
              <a:t>además de la Certificación de Fin de Obra en los casos en que sea exigible</a:t>
            </a:r>
            <a:r>
              <a:rPr lang="es-ES" altLang="es-ES" sz="17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La inobservancia de la citada legislación, podría tener como consecuencia la inadecuación de los despliegues a las necesidades de redes públicas de comunicaciones electrónicas, para atender las demandas de los </a:t>
            </a:r>
            <a:r>
              <a:rPr lang="es-ES" altLang="es-ES" sz="1700" spc="85" dirty="0" smtClean="0">
                <a:solidFill>
                  <a:srgbClr val="001D4D"/>
                </a:solidFill>
                <a:cs typeface="Trebuchet MS"/>
              </a:rPr>
              <a:t>usuarios.</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3506032" y="765271"/>
            <a:ext cx="5044201" cy="369332"/>
          </a:xfrm>
          <a:prstGeom prst="rect">
            <a:avLst/>
          </a:prstGeom>
          <a:noFill/>
        </p:spPr>
        <p:txBody>
          <a:bodyPr wrap="none" rtlCol="0">
            <a:spAutoFit/>
          </a:bodyPr>
          <a:lstStyle/>
          <a:p>
            <a:pPr algn="ctr"/>
            <a:r>
              <a:rPr lang="es-ES" altLang="es-ES" b="1" spc="85" dirty="0" smtClean="0">
                <a:solidFill>
                  <a:srgbClr val="001D4D"/>
                </a:solidFill>
                <a:cs typeface="Trebuchet MS"/>
              </a:rPr>
              <a:t>Normativa </a:t>
            </a:r>
            <a:r>
              <a:rPr lang="es-ES" altLang="es-ES" b="1" spc="85" dirty="0">
                <a:solidFill>
                  <a:srgbClr val="001D4D"/>
                </a:solidFill>
                <a:cs typeface="Trebuchet MS"/>
              </a:rPr>
              <a:t>aplicable a las obras de edificación</a:t>
            </a:r>
            <a:endParaRPr lang="es-ES" dirty="0"/>
          </a:p>
        </p:txBody>
      </p:sp>
      <p:sp>
        <p:nvSpPr>
          <p:cNvPr id="25" name="CuadroTexto 24"/>
          <p:cNvSpPr txBox="1"/>
          <p:nvPr/>
        </p:nvSpPr>
        <p:spPr>
          <a:xfrm>
            <a:off x="48126" y="5935167"/>
            <a:ext cx="9849812"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artículo 55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58057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77</a:t>
            </a:fld>
            <a:endParaRPr spc="13"/>
          </a:p>
        </p:txBody>
      </p:sp>
      <p:sp>
        <p:nvSpPr>
          <p:cNvPr id="17" name="Rectangle 2"/>
          <p:cNvSpPr txBox="1">
            <a:spLocks noChangeArrowheads="1"/>
          </p:cNvSpPr>
          <p:nvPr/>
        </p:nvSpPr>
        <p:spPr bwMode="auto">
          <a:xfrm>
            <a:off x="385764" y="174375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De acuerdo con lo dispuesto en el </a:t>
            </a:r>
            <a:r>
              <a:rPr lang="es-ES" altLang="es-ES" sz="1700" b="1" spc="85" dirty="0">
                <a:solidFill>
                  <a:srgbClr val="001D4D"/>
                </a:solidFill>
                <a:cs typeface="Trebuchet MS"/>
              </a:rPr>
              <a:t>artículo 50.5 </a:t>
            </a:r>
            <a:r>
              <a:rPr lang="es-ES" altLang="es-ES" sz="1700" spc="85" dirty="0">
                <a:solidFill>
                  <a:srgbClr val="001D4D"/>
                </a:solidFill>
                <a:cs typeface="Trebuchet MS"/>
              </a:rPr>
              <a:t>de la </a:t>
            </a:r>
            <a:r>
              <a:rPr lang="es-ES" altLang="es-ES" sz="1700" spc="85" dirty="0" smtClean="0">
                <a:solidFill>
                  <a:srgbClr val="001D4D"/>
                </a:solidFill>
                <a:cs typeface="Trebuchet MS"/>
              </a:rPr>
              <a:t>LGTEL, </a:t>
            </a:r>
            <a:r>
              <a:rPr lang="es-ES" altLang="es-ES" sz="1700" u="sng" spc="85" dirty="0">
                <a:solidFill>
                  <a:srgbClr val="001D4D"/>
                </a:solidFill>
                <a:cs typeface="Trebuchet MS"/>
              </a:rPr>
              <a:t>la tramitación por la Administración p</a:t>
            </a:r>
            <a:r>
              <a:rPr lang="es-ES" altLang="es-ES" sz="1700" u="sng" spc="85" dirty="0" smtClean="0">
                <a:solidFill>
                  <a:srgbClr val="001D4D"/>
                </a:solidFill>
                <a:cs typeface="Trebuchet MS"/>
              </a:rPr>
              <a:t>ública </a:t>
            </a:r>
            <a:r>
              <a:rPr lang="es-ES" altLang="es-ES" sz="1700" u="sng" spc="85" dirty="0">
                <a:solidFill>
                  <a:srgbClr val="001D4D"/>
                </a:solidFill>
                <a:cs typeface="Trebuchet MS"/>
              </a:rPr>
              <a:t>competente de una medida cautelar que impida o paralice, o de una resolución que deniegue o imposibilite la instalación de la infraestructura de red o recursos asociados que cumpla los parámetros y requerimientos técnicos esenciales para garantizar el funcionamiento de las distintas redes y servicios de comunicaciones electrónicas</a:t>
            </a:r>
            <a:r>
              <a:rPr lang="es-ES" altLang="es-ES" sz="1700" spc="85" dirty="0">
                <a:solidFill>
                  <a:srgbClr val="001D4D"/>
                </a:solidFill>
                <a:cs typeface="Trebuchet MS"/>
              </a:rPr>
              <a:t> establecidos en el apartado 5 del artículo 49, excepto en edificaciones del patrimonio histórico-artístico con la categoría de bien de interés cultural, </a:t>
            </a:r>
            <a:r>
              <a:rPr lang="es-ES" altLang="es-ES" sz="1700" u="sng" spc="85" dirty="0">
                <a:solidFill>
                  <a:srgbClr val="001D4D"/>
                </a:solidFill>
                <a:cs typeface="Trebuchet MS"/>
              </a:rPr>
              <a:t>debe ser objeto de previo informe preceptivo del Ministerio</a:t>
            </a:r>
            <a:r>
              <a:rPr lang="es-ES" altLang="es-ES" sz="1700" spc="85" dirty="0">
                <a:solidFill>
                  <a:srgbClr val="001D4D"/>
                </a:solidFill>
                <a:cs typeface="Trebuchet MS"/>
              </a:rPr>
              <a:t> que dispone del plazo máximo de un mes para su emisión y que será evacuado, tras, en su caso, los intentos que procedan de encontrar una solución negociada con los órganos encargados de la tramitación de la citada medida o resolución. </a:t>
            </a:r>
            <a:endParaRPr lang="es-ES" altLang="es-ES" sz="1700" spc="85" dirty="0" smtClean="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A </a:t>
            </a:r>
            <a:r>
              <a:rPr lang="es-ES" altLang="es-ES" sz="1700" u="sng" spc="85" dirty="0">
                <a:solidFill>
                  <a:srgbClr val="001D4D"/>
                </a:solidFill>
                <a:cs typeface="Trebuchet MS"/>
              </a:rPr>
              <a:t>falta de solicitud del preceptivo informe, así como en el supuesto de que el informe no sea favorable, no se podrá aprobar la medida o resolución</a:t>
            </a:r>
            <a:r>
              <a:rPr lang="es-ES" altLang="es-ES" sz="17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96524" y="765271"/>
            <a:ext cx="12249315" cy="369332"/>
          </a:xfrm>
          <a:prstGeom prst="rect">
            <a:avLst/>
          </a:prstGeom>
          <a:noFill/>
        </p:spPr>
        <p:txBody>
          <a:bodyPr wrap="none" rtlCol="0">
            <a:spAutoFit/>
          </a:bodyPr>
          <a:lstStyle/>
          <a:p>
            <a:pPr algn="ctr"/>
            <a:r>
              <a:rPr lang="es-ES" altLang="es-ES" b="1" spc="85" dirty="0" smtClean="0">
                <a:solidFill>
                  <a:srgbClr val="001D4D"/>
                </a:solidFill>
                <a:cs typeface="Trebuchet MS"/>
              </a:rPr>
              <a:t>Adopción </a:t>
            </a:r>
            <a:r>
              <a:rPr lang="es-ES" altLang="es-ES" b="1" spc="85" dirty="0">
                <a:solidFill>
                  <a:srgbClr val="001D4D"/>
                </a:solidFill>
                <a:cs typeface="Trebuchet MS"/>
              </a:rPr>
              <a:t>de medidas cautelares restrictivas de la instalación de una red pública de comunicaciones electrónicas</a:t>
            </a:r>
            <a:endParaRPr lang="es-ES" dirty="0"/>
          </a:p>
        </p:txBody>
      </p:sp>
      <p:sp>
        <p:nvSpPr>
          <p:cNvPr id="25" name="CuadroTexto 24"/>
          <p:cNvSpPr txBox="1"/>
          <p:nvPr/>
        </p:nvSpPr>
        <p:spPr>
          <a:xfrm>
            <a:off x="48126" y="5935167"/>
            <a:ext cx="10942804"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5 del artículo 50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2891679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78</a:t>
            </a:fld>
            <a:endParaRPr spc="13"/>
          </a:p>
        </p:txBody>
      </p:sp>
      <p:sp>
        <p:nvSpPr>
          <p:cNvPr id="17" name="Rectangle 2"/>
          <p:cNvSpPr txBox="1">
            <a:spLocks noChangeArrowheads="1"/>
          </p:cNvSpPr>
          <p:nvPr/>
        </p:nvSpPr>
        <p:spPr bwMode="auto">
          <a:xfrm>
            <a:off x="304088" y="1813040"/>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 LGTEL, en su </a:t>
            </a:r>
            <a:r>
              <a:rPr lang="es-ES" altLang="es-ES" sz="1600" b="1" spc="85" dirty="0">
                <a:solidFill>
                  <a:srgbClr val="001D4D"/>
                </a:solidFill>
                <a:cs typeface="Trebuchet MS"/>
              </a:rPr>
              <a:t>artículo 49.2</a:t>
            </a:r>
            <a:r>
              <a:rPr lang="es-ES" altLang="es-ES" sz="1600" spc="85" dirty="0">
                <a:solidFill>
                  <a:srgbClr val="001D4D"/>
                </a:solidFill>
                <a:cs typeface="Trebuchet MS"/>
              </a:rPr>
              <a:t>, establece que </a:t>
            </a:r>
            <a:r>
              <a:rPr lang="es-ES" altLang="es-ES" sz="1600" spc="85" dirty="0" smtClean="0">
                <a:solidFill>
                  <a:srgbClr val="001D4D"/>
                </a:solidFill>
                <a:cs typeface="Trebuchet MS"/>
              </a:rPr>
              <a:t>las redes de telecomunicaciones “</a:t>
            </a:r>
            <a:r>
              <a:rPr lang="es-ES" altLang="es-ES" sz="1600" i="1" spc="85" dirty="0" smtClean="0">
                <a:solidFill>
                  <a:srgbClr val="001D4D"/>
                </a:solidFill>
                <a:cs typeface="Trebuchet MS"/>
              </a:rPr>
              <a:t>coadyuvan </a:t>
            </a:r>
            <a:r>
              <a:rPr lang="es-ES" altLang="es-ES" sz="1600" i="1" spc="85" dirty="0">
                <a:solidFill>
                  <a:srgbClr val="001D4D"/>
                </a:solidFill>
                <a:cs typeface="Trebuchet MS"/>
              </a:rPr>
              <a:t>a la consecución de un fin de interés general, constituyen equipamiento de carácter básico y su previsión en los instrumentos de planificación urbanística tiene el carácter de determinaciones estructurantes. Su instalación y despliegue constituyen obras de interés general.</a:t>
            </a:r>
            <a:r>
              <a:rPr lang="es-ES" altLang="es-ES" sz="1600" spc="85" dirty="0">
                <a:solidFill>
                  <a:srgbClr val="001D4D"/>
                </a:solidFill>
                <a:cs typeface="Trebuchet MS"/>
              </a:rPr>
              <a:t>”</a:t>
            </a:r>
            <a:r>
              <a:rPr lang="es-ES" altLang="es-ES" sz="1600" spc="85" dirty="0" smtClean="0">
                <a:solidFill>
                  <a:srgbClr val="001D4D"/>
                </a:solidFill>
                <a:cs typeface="Trebuchet MS"/>
              </a:rPr>
              <a:t>, </a:t>
            </a:r>
            <a:r>
              <a:rPr lang="es-ES" altLang="es-ES" sz="1600" u="sng" spc="85" dirty="0">
                <a:solidFill>
                  <a:srgbClr val="001D4D"/>
                </a:solidFill>
                <a:cs typeface="Trebuchet MS"/>
              </a:rPr>
              <a:t>por lo que </a:t>
            </a:r>
            <a:r>
              <a:rPr lang="es-ES" altLang="es-ES" sz="1600" u="sng" spc="85" dirty="0" smtClean="0">
                <a:solidFill>
                  <a:srgbClr val="001D4D"/>
                </a:solidFill>
                <a:cs typeface="Trebuchet MS"/>
              </a:rPr>
              <a:t>las redes y </a:t>
            </a:r>
            <a:r>
              <a:rPr lang="es-ES" altLang="es-ES" sz="1600" u="sng" spc="85" dirty="0">
                <a:solidFill>
                  <a:srgbClr val="001D4D"/>
                </a:solidFill>
                <a:cs typeface="Trebuchet MS"/>
              </a:rPr>
              <a:t>servicios de telecomunicaciones deben ser considerados servicios básicos</a:t>
            </a:r>
            <a:r>
              <a:rPr lang="es-ES" altLang="es-ES" sz="1600" spc="85" dirty="0">
                <a:solidFill>
                  <a:srgbClr val="001D4D"/>
                </a:solidFill>
                <a:cs typeface="Trebuchet MS"/>
              </a:rPr>
              <a:t> al igual que lo son los servicios de agua potable, saneamientos y energías (electricidad y/o gas) y, por tanto, la normativa elaborada por las AAPP debe dar el mismo trato a los servicios de telecomunicaciones que </a:t>
            </a:r>
            <a:r>
              <a:rPr lang="es-ES" altLang="es-ES" sz="1600" spc="85" dirty="0" smtClean="0">
                <a:solidFill>
                  <a:srgbClr val="001D4D"/>
                </a:solidFill>
                <a:cs typeface="Trebuchet MS"/>
              </a:rPr>
              <a:t>al resto de servicios. </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Por ello, </a:t>
            </a:r>
            <a:r>
              <a:rPr lang="es-ES" altLang="es-ES" sz="1600" b="1" spc="85" dirty="0" smtClean="0">
                <a:solidFill>
                  <a:srgbClr val="001D4D"/>
                </a:solidFill>
                <a:cs typeface="Trebuchet MS"/>
              </a:rPr>
              <a:t>las redes y servicios de telecomunicaciones no deben ser considerados </a:t>
            </a:r>
            <a:r>
              <a:rPr lang="es-ES" altLang="es-ES" sz="1600" b="1" spc="85" dirty="0">
                <a:solidFill>
                  <a:srgbClr val="001D4D"/>
                </a:solidFill>
                <a:cs typeface="Trebuchet MS"/>
              </a:rPr>
              <a:t>de uso prohibido y </a:t>
            </a:r>
            <a:r>
              <a:rPr lang="es-ES" altLang="es-ES" sz="1600" b="1" u="sng" spc="85" dirty="0">
                <a:solidFill>
                  <a:srgbClr val="001D4D"/>
                </a:solidFill>
                <a:cs typeface="Trebuchet MS"/>
              </a:rPr>
              <a:t>su uso </a:t>
            </a:r>
            <a:r>
              <a:rPr lang="es-ES" altLang="es-ES" sz="1600" b="1" u="sng" spc="85" dirty="0" smtClean="0">
                <a:solidFill>
                  <a:srgbClr val="001D4D"/>
                </a:solidFill>
                <a:cs typeface="Trebuchet MS"/>
              </a:rPr>
              <a:t>debe ser </a:t>
            </a:r>
            <a:r>
              <a:rPr lang="es-ES" altLang="es-ES" sz="1600" b="1" u="sng" spc="85" dirty="0">
                <a:solidFill>
                  <a:srgbClr val="001D4D"/>
                </a:solidFill>
                <a:cs typeface="Trebuchet MS"/>
              </a:rPr>
              <a:t>permitido o compatible o, si aplicara, autorizable</a:t>
            </a:r>
            <a:r>
              <a:rPr lang="es-ES" altLang="es-ES" sz="1600" spc="85" dirty="0">
                <a:solidFill>
                  <a:srgbClr val="001D4D"/>
                </a:solidFill>
                <a:cs typeface="Trebuchet MS"/>
              </a:rPr>
              <a:t>, en aras a respetar el derecho de ocupación del dominio público o privado por parte de los </a:t>
            </a:r>
            <a:r>
              <a:rPr lang="es-ES" altLang="es-ES" sz="1600" spc="85" dirty="0" smtClean="0">
                <a:solidFill>
                  <a:srgbClr val="001D4D"/>
                </a:solidFill>
                <a:cs typeface="Trebuchet MS"/>
              </a:rPr>
              <a:t>operadores.</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el </a:t>
            </a:r>
            <a:r>
              <a:rPr lang="es-ES" altLang="es-ES" sz="1600" b="1" spc="85" dirty="0" smtClean="0">
                <a:solidFill>
                  <a:srgbClr val="001D4D"/>
                </a:solidFill>
                <a:cs typeface="Trebuchet MS"/>
              </a:rPr>
              <a:t>artículo 51 </a:t>
            </a:r>
            <a:r>
              <a:rPr lang="es-ES" altLang="es-ES" sz="1600" spc="85" dirty="0" smtClean="0">
                <a:solidFill>
                  <a:srgbClr val="001D4D"/>
                </a:solidFill>
                <a:cs typeface="Trebuchet MS"/>
              </a:rPr>
              <a:t>de la LGTEL se establece </a:t>
            </a:r>
            <a:r>
              <a:rPr lang="es-ES" altLang="es-ES" sz="1600" spc="85" dirty="0">
                <a:solidFill>
                  <a:srgbClr val="001D4D"/>
                </a:solidFill>
                <a:cs typeface="Trebuchet MS"/>
              </a:rPr>
              <a:t>que </a:t>
            </a:r>
            <a:r>
              <a:rPr lang="es-ES" altLang="es-ES" sz="1600" spc="85" dirty="0" smtClean="0">
                <a:solidFill>
                  <a:srgbClr val="001D4D"/>
                </a:solidFill>
                <a:cs typeface="Trebuchet MS"/>
              </a:rPr>
              <a:t>cuando </a:t>
            </a:r>
            <a:r>
              <a:rPr lang="es-ES" altLang="es-ES" sz="1600" spc="85" dirty="0">
                <a:solidFill>
                  <a:srgbClr val="001D4D"/>
                </a:solidFill>
                <a:cs typeface="Trebuchet MS"/>
              </a:rPr>
              <a:t>se acometan proyectos de urbanización, </a:t>
            </a:r>
            <a:r>
              <a:rPr lang="es-ES" altLang="es-ES" sz="1600" u="sng" spc="85" dirty="0">
                <a:solidFill>
                  <a:srgbClr val="001D4D"/>
                </a:solidFill>
                <a:cs typeface="Trebuchet MS"/>
              </a:rPr>
              <a:t>el proyecto técnico de urbanización deberá ir acompañado de un proyecto específico de </a:t>
            </a:r>
            <a:r>
              <a:rPr lang="es-ES" altLang="es-ES" sz="1600" u="sng" spc="85" dirty="0" smtClean="0">
                <a:solidFill>
                  <a:srgbClr val="001D4D"/>
                </a:solidFill>
                <a:cs typeface="Trebuchet MS"/>
              </a:rPr>
              <a:t>telecomunicaciones</a:t>
            </a:r>
            <a:r>
              <a:rPr lang="es-ES" altLang="es-ES" sz="1600" spc="85" dirty="0" smtClean="0">
                <a:solidFill>
                  <a:srgbClr val="001D4D"/>
                </a:solidFill>
                <a:cs typeface="Trebuchet MS"/>
              </a:rPr>
              <a:t>.</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9" name="CuadroTexto 8"/>
          <p:cNvSpPr txBox="1"/>
          <p:nvPr/>
        </p:nvSpPr>
        <p:spPr>
          <a:xfrm>
            <a:off x="139757" y="765271"/>
            <a:ext cx="11776750" cy="646331"/>
          </a:xfrm>
          <a:prstGeom prst="rect">
            <a:avLst/>
          </a:prstGeom>
          <a:noFill/>
        </p:spPr>
        <p:txBody>
          <a:bodyPr wrap="none" rtlCol="0">
            <a:spAutoFit/>
          </a:bodyPr>
          <a:lstStyle/>
          <a:p>
            <a:pPr algn="ctr"/>
            <a:r>
              <a:rPr lang="es-ES" altLang="es-ES" b="1" spc="85" dirty="0" smtClean="0">
                <a:solidFill>
                  <a:srgbClr val="001D4D"/>
                </a:solidFill>
                <a:cs typeface="Trebuchet MS"/>
              </a:rPr>
              <a:t>Regulación </a:t>
            </a:r>
            <a:r>
              <a:rPr lang="es-ES" altLang="es-ES" b="1" spc="85" dirty="0">
                <a:solidFill>
                  <a:srgbClr val="001D4D"/>
                </a:solidFill>
                <a:cs typeface="Trebuchet MS"/>
              </a:rPr>
              <a:t>incorrecta de los usos del </a:t>
            </a:r>
            <a:r>
              <a:rPr lang="es-ES" altLang="es-ES" b="1" spc="85" dirty="0" smtClean="0">
                <a:solidFill>
                  <a:srgbClr val="001D4D"/>
                </a:solidFill>
                <a:cs typeface="Trebuchet MS"/>
              </a:rPr>
              <a:t>suelo</a:t>
            </a:r>
          </a:p>
          <a:p>
            <a:pPr algn="ctr"/>
            <a:r>
              <a:rPr lang="es-ES" b="1" spc="85" dirty="0">
                <a:solidFill>
                  <a:srgbClr val="001D4D"/>
                </a:solidFill>
                <a:cs typeface="Trebuchet MS"/>
              </a:rPr>
              <a:t>Infraestructuras de telecomunicaciones como determinación estructurante y equipamiento de carácter básico</a:t>
            </a:r>
          </a:p>
        </p:txBody>
      </p:sp>
      <p:sp>
        <p:nvSpPr>
          <p:cNvPr id="25" name="CuadroTexto 24"/>
          <p:cNvSpPr txBox="1"/>
          <p:nvPr/>
        </p:nvSpPr>
        <p:spPr>
          <a:xfrm>
            <a:off x="48126" y="5935167"/>
            <a:ext cx="11352851" cy="276999"/>
          </a:xfrm>
          <a:prstGeom prst="rect">
            <a:avLst/>
          </a:prstGeom>
          <a:noFill/>
          <a:ln>
            <a:solidFill>
              <a:schemeClr val="accent1"/>
            </a:solidFill>
          </a:ln>
        </p:spPr>
        <p:txBody>
          <a:bodyPr wrap="none" rtlCol="0">
            <a:spAutoFit/>
          </a:bodyPr>
          <a:lstStyle/>
          <a:p>
            <a:r>
              <a:rPr lang="es-ES" sz="1200" b="1" spc="85" dirty="0">
                <a:solidFill>
                  <a:srgbClr val="001D4D"/>
                </a:solidFill>
              </a:rPr>
              <a:t>*</a:t>
            </a:r>
            <a:r>
              <a:rPr lang="es-ES" sz="1200" dirty="0" smtClean="0"/>
              <a:t> </a:t>
            </a:r>
            <a:r>
              <a:rPr lang="es-ES" sz="1200" spc="85" dirty="0">
                <a:solidFill>
                  <a:srgbClr val="001D4D"/>
                </a:solidFill>
              </a:rPr>
              <a:t>Se incluye en Notas el contenido completo </a:t>
            </a:r>
            <a:r>
              <a:rPr lang="es-ES" sz="1200" spc="85" dirty="0" smtClean="0">
                <a:solidFill>
                  <a:srgbClr val="001D4D"/>
                </a:solidFill>
              </a:rPr>
              <a:t>del apartado 2 del artículo 49 y 51 de </a:t>
            </a:r>
            <a:r>
              <a:rPr lang="es-ES" sz="1200" spc="85" dirty="0">
                <a:solidFill>
                  <a:srgbClr val="001D4D"/>
                </a:solidFill>
              </a:rPr>
              <a:t>la LGTEL. Adicionalmente se incluye información adicional y ejemplos.</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2043774" y="89038"/>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Faltas de alineamiento </a:t>
            </a:r>
            <a:r>
              <a:rPr lang="es-ES" sz="2032" b="1" spc="85" dirty="0">
                <a:solidFill>
                  <a:schemeClr val="accent1">
                    <a:lumMod val="75000"/>
                  </a:schemeClr>
                </a:solidFill>
                <a:cs typeface="Calibri"/>
              </a:rPr>
              <a:t>más habituales con </a:t>
            </a:r>
            <a:r>
              <a:rPr lang="es-ES" sz="2032" b="1" spc="85" dirty="0" smtClean="0">
                <a:solidFill>
                  <a:schemeClr val="accent1">
                    <a:lumMod val="75000"/>
                  </a:schemeClr>
                </a:solidFill>
                <a:cs typeface="Calibri"/>
              </a:rPr>
              <a:t>LGTEL </a:t>
            </a:r>
          </a:p>
          <a:p>
            <a:pPr marL="10752" algn="ctr">
              <a:spcBef>
                <a:spcPts val="85"/>
              </a:spcBef>
            </a:pPr>
            <a:r>
              <a:rPr lang="es-ES" sz="2032" b="1" spc="85" dirty="0" smtClean="0">
                <a:solidFill>
                  <a:schemeClr val="accent1">
                    <a:lumMod val="75000"/>
                  </a:schemeClr>
                </a:solidFill>
                <a:cs typeface="Calibri"/>
              </a:rPr>
              <a:t>Disposiciones </a:t>
            </a:r>
            <a:r>
              <a:rPr lang="es-ES" sz="2032" b="1" spc="85" dirty="0">
                <a:solidFill>
                  <a:schemeClr val="accent1">
                    <a:lumMod val="75000"/>
                  </a:schemeClr>
                </a:solidFill>
                <a:cs typeface="Calibri"/>
              </a:rPr>
              <a:t>relevantes a cumplir</a:t>
            </a:r>
          </a:p>
        </p:txBody>
      </p:sp>
    </p:spTree>
    <p:extLst>
      <p:ext uri="{BB962C8B-B14F-4D97-AF65-F5344CB8AC3E}">
        <p14:creationId xmlns:p14="http://schemas.microsoft.com/office/powerpoint/2010/main" val="36265971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79</a:t>
            </a:fld>
            <a:endParaRPr spc="13"/>
          </a:p>
        </p:txBody>
      </p:sp>
      <p:sp>
        <p:nvSpPr>
          <p:cNvPr id="17" name="Rectangle 2"/>
          <p:cNvSpPr txBox="1">
            <a:spLocks noChangeArrowheads="1"/>
          </p:cNvSpPr>
          <p:nvPr/>
        </p:nvSpPr>
        <p:spPr bwMode="auto">
          <a:xfrm>
            <a:off x="540038" y="198224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En el </a:t>
            </a:r>
            <a:r>
              <a:rPr lang="es-ES" altLang="es-ES" sz="1700" b="1" spc="85" dirty="0" smtClean="0">
                <a:solidFill>
                  <a:srgbClr val="001D4D"/>
                </a:solidFill>
                <a:cs typeface="Trebuchet MS"/>
              </a:rPr>
              <a:t>artículo 49 </a:t>
            </a:r>
            <a:r>
              <a:rPr lang="es-ES" altLang="es-ES" sz="1700" spc="85" dirty="0" smtClean="0">
                <a:solidFill>
                  <a:srgbClr val="001D4D"/>
                </a:solidFill>
                <a:cs typeface="Trebuchet MS"/>
              </a:rPr>
              <a:t>de la LGTEL hay otras disposiciones que deben cumplir las AAPP y que son las siguientes: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 </a:t>
            </a:r>
            <a:r>
              <a:rPr lang="es-ES" altLang="es-ES" sz="1700" u="sng" spc="85" dirty="0" smtClean="0">
                <a:solidFill>
                  <a:srgbClr val="001D4D"/>
                </a:solidFill>
                <a:cs typeface="Trebuchet MS"/>
              </a:rPr>
              <a:t>Administración General del Estado </a:t>
            </a:r>
            <a:r>
              <a:rPr lang="es-ES" altLang="es-ES" sz="1700" u="sng" spc="85" dirty="0">
                <a:solidFill>
                  <a:srgbClr val="001D4D"/>
                </a:solidFill>
                <a:cs typeface="Trebuchet MS"/>
              </a:rPr>
              <a:t>y las demás </a:t>
            </a:r>
            <a:r>
              <a:rPr lang="es-ES" altLang="es-ES" sz="1700" u="sng" spc="85" dirty="0" smtClean="0">
                <a:solidFill>
                  <a:srgbClr val="001D4D"/>
                </a:solidFill>
                <a:cs typeface="Trebuchet MS"/>
              </a:rPr>
              <a:t>AAPP deberán colaborar</a:t>
            </a:r>
            <a:r>
              <a:rPr lang="es-ES" altLang="es-ES" sz="1700" spc="85" dirty="0" smtClean="0">
                <a:solidFill>
                  <a:srgbClr val="001D4D"/>
                </a:solidFill>
                <a:cs typeface="Trebuchet MS"/>
              </a:rPr>
              <a:t> para hacer efectivo el derecho de ocupación del dominio público y privado para realizar despliegues por parte de los operadores de telecomunicaciones (</a:t>
            </a:r>
            <a:r>
              <a:rPr lang="es-ES" altLang="es-ES" sz="1700" b="1" spc="85" dirty="0" smtClean="0">
                <a:solidFill>
                  <a:srgbClr val="001D4D"/>
                </a:solidFill>
                <a:cs typeface="Trebuchet MS"/>
              </a:rPr>
              <a:t>artículo 49.1</a:t>
            </a:r>
            <a:r>
              <a:rPr lang="es-ES" altLang="es-ES" sz="1700" spc="85" dirty="0" smtClean="0">
                <a:solidFill>
                  <a:srgbClr val="001D4D"/>
                </a:solidFill>
                <a:cs typeface="Trebuchet MS"/>
              </a:rPr>
              <a:t>). </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En aras de dicha colaboración</a:t>
            </a:r>
            <a:r>
              <a:rPr lang="es-ES" altLang="es-ES" sz="1700" spc="85" dirty="0" smtClean="0">
                <a:solidFill>
                  <a:srgbClr val="001D4D"/>
                </a:solidFill>
                <a:cs typeface="Trebuchet MS"/>
              </a:rPr>
              <a:t>, en las Notas de esta transparencia se </a:t>
            </a:r>
            <a:r>
              <a:rPr lang="es-ES" altLang="es-ES" sz="1700" spc="85" dirty="0">
                <a:solidFill>
                  <a:srgbClr val="001D4D"/>
                </a:solidFill>
                <a:cs typeface="Trebuchet MS"/>
              </a:rPr>
              <a:t>recogen consideraciones de carácter general respecto a la LGTEL a fin de promover la adecuación de </a:t>
            </a:r>
            <a:r>
              <a:rPr lang="es-ES" altLang="es-ES" sz="1700" spc="85" dirty="0" smtClean="0">
                <a:solidFill>
                  <a:srgbClr val="001D4D"/>
                </a:solidFill>
                <a:cs typeface="Trebuchet MS"/>
              </a:rPr>
              <a:t>la normativa y los </a:t>
            </a:r>
            <a:r>
              <a:rPr lang="es-ES" altLang="es-ES" sz="1700" spc="85" dirty="0">
                <a:solidFill>
                  <a:srgbClr val="001D4D"/>
                </a:solidFill>
                <a:cs typeface="Trebuchet MS"/>
              </a:rPr>
              <a:t>instrumentos de planificación territorial o urbanística que afecten al despliegue de las redes públicas de comunicaciones </a:t>
            </a:r>
            <a:r>
              <a:rPr lang="es-ES" altLang="es-ES" sz="1700" spc="85" dirty="0" smtClean="0">
                <a:solidFill>
                  <a:srgbClr val="001D4D"/>
                </a:solidFill>
                <a:cs typeface="Trebuchet MS"/>
              </a:rPr>
              <a:t>electrónicas.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a:t>
            </a:r>
            <a:r>
              <a:rPr lang="es-ES" altLang="es-ES" sz="1700" u="sng" spc="85" dirty="0" smtClean="0">
                <a:solidFill>
                  <a:srgbClr val="001D4D"/>
                </a:solidFill>
                <a:cs typeface="Trebuchet MS"/>
              </a:rPr>
              <a:t>a </a:t>
            </a:r>
            <a:r>
              <a:rPr lang="es-ES" altLang="es-ES" sz="1700" u="sng" spc="85" dirty="0">
                <a:solidFill>
                  <a:srgbClr val="001D4D"/>
                </a:solidFill>
                <a:cs typeface="Trebuchet MS"/>
              </a:rPr>
              <a:t>normativa y los instrumentos de planificación territorial o </a:t>
            </a:r>
            <a:r>
              <a:rPr lang="es-ES" altLang="es-ES" sz="1700" u="sng" spc="85" dirty="0" smtClean="0">
                <a:solidFill>
                  <a:srgbClr val="001D4D"/>
                </a:solidFill>
                <a:cs typeface="Trebuchet MS"/>
              </a:rPr>
              <a:t>urbanística </a:t>
            </a:r>
            <a:r>
              <a:rPr lang="es-ES" altLang="es-ES" sz="1700" u="sng" spc="85" dirty="0">
                <a:solidFill>
                  <a:srgbClr val="001D4D"/>
                </a:solidFill>
                <a:cs typeface="Trebuchet MS"/>
              </a:rPr>
              <a:t>deberán contemplar</a:t>
            </a:r>
            <a:r>
              <a:rPr lang="es-ES" altLang="es-ES" sz="1700" spc="85" dirty="0">
                <a:solidFill>
                  <a:srgbClr val="001D4D"/>
                </a:solidFill>
                <a:cs typeface="Trebuchet MS"/>
              </a:rPr>
              <a:t> la necesidad de instalar y explotar redes públicas de comunicaciones </a:t>
            </a:r>
            <a:r>
              <a:rPr lang="es-ES" altLang="es-ES" sz="1700" spc="85" dirty="0" smtClean="0">
                <a:solidFill>
                  <a:srgbClr val="001D4D"/>
                </a:solidFill>
                <a:cs typeface="Trebuchet MS"/>
              </a:rPr>
              <a:t>electrónicas, así </a:t>
            </a:r>
            <a:r>
              <a:rPr lang="es-ES" altLang="es-ES" sz="1700" spc="85" dirty="0">
                <a:solidFill>
                  <a:srgbClr val="001D4D"/>
                </a:solidFill>
                <a:cs typeface="Trebuchet MS"/>
              </a:rPr>
              <a:t>como reconocer el derecho de ocupación del dominio público o la propiedad privada para la instalación, despliegue o explotación de dichas redes y recursos </a:t>
            </a:r>
            <a:r>
              <a:rPr lang="es-ES" altLang="es-ES" sz="1700" spc="85" dirty="0" smtClean="0">
                <a:solidFill>
                  <a:srgbClr val="001D4D"/>
                </a:solidFill>
                <a:cs typeface="Trebuchet MS"/>
              </a:rPr>
              <a:t>asociados (</a:t>
            </a:r>
            <a:r>
              <a:rPr lang="es-ES" altLang="es-ES" sz="1700" b="1" spc="85" dirty="0">
                <a:solidFill>
                  <a:srgbClr val="001D4D"/>
                </a:solidFill>
                <a:cs typeface="Trebuchet MS"/>
              </a:rPr>
              <a:t>artículo </a:t>
            </a:r>
            <a:r>
              <a:rPr lang="es-ES" altLang="es-ES" sz="1700" b="1" spc="85" dirty="0" smtClean="0">
                <a:solidFill>
                  <a:srgbClr val="001D4D"/>
                </a:solidFill>
                <a:cs typeface="Trebuchet MS"/>
              </a:rPr>
              <a:t>49.3</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79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
        <p:nvSpPr>
          <p:cNvPr id="24" name="CuadroTexto 23"/>
          <p:cNvSpPr txBox="1"/>
          <p:nvPr/>
        </p:nvSpPr>
        <p:spPr>
          <a:xfrm>
            <a:off x="192467" y="5733457"/>
            <a:ext cx="10391691" cy="461665"/>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1 y 3 del artículo 49 de </a:t>
            </a:r>
            <a:r>
              <a:rPr lang="es-ES" sz="1200" spc="85" dirty="0">
                <a:solidFill>
                  <a:srgbClr val="001D4D"/>
                </a:solidFill>
              </a:rPr>
              <a:t>la LGTEL. Adicionalmente se incluyen consideraciones </a:t>
            </a:r>
            <a:endParaRPr lang="es-ES" sz="1200" spc="85" dirty="0" smtClean="0">
              <a:solidFill>
                <a:srgbClr val="001D4D"/>
              </a:solidFill>
            </a:endParaRPr>
          </a:p>
          <a:p>
            <a:r>
              <a:rPr lang="es-ES" sz="1200" spc="85" dirty="0" smtClean="0">
                <a:solidFill>
                  <a:srgbClr val="001D4D"/>
                </a:solidFill>
              </a:rPr>
              <a:t>de </a:t>
            </a:r>
            <a:r>
              <a:rPr lang="es-ES" sz="1200" spc="85" dirty="0">
                <a:solidFill>
                  <a:srgbClr val="001D4D"/>
                </a:solidFill>
              </a:rPr>
              <a:t>carácter general respecto a la LGTEL.</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1581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9"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a:t>
            </a:fld>
            <a:endParaRPr spc="13"/>
          </a:p>
        </p:txBody>
      </p:sp>
      <p:sp>
        <p:nvSpPr>
          <p:cNvPr id="17" name="Rectangle 2"/>
          <p:cNvSpPr txBox="1">
            <a:spLocks noChangeArrowheads="1"/>
          </p:cNvSpPr>
          <p:nvPr/>
        </p:nvSpPr>
        <p:spPr bwMode="auto">
          <a:xfrm>
            <a:off x="289051" y="854269"/>
            <a:ext cx="11518013" cy="52860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b="1" spc="85" dirty="0">
                <a:solidFill>
                  <a:srgbClr val="001D4D"/>
                </a:solidFill>
              </a:rPr>
              <a:t>Las telecomunicaciones son competencia exclusiva de la Administración General del Estado</a:t>
            </a:r>
            <a:r>
              <a:rPr lang="es-ES" altLang="es-ES" sz="2000" spc="85" dirty="0">
                <a:solidFill>
                  <a:srgbClr val="001D4D"/>
                </a:solidFill>
              </a:rPr>
              <a:t>, y en concreto </a:t>
            </a:r>
            <a:r>
              <a:rPr lang="es-ES" altLang="es-ES" sz="2000" spc="85" dirty="0" smtClean="0">
                <a:solidFill>
                  <a:srgbClr val="001D4D"/>
                </a:solidFill>
              </a:rPr>
              <a:t>del Ministerio de Asuntos Económicos y Transformación Digital, </a:t>
            </a:r>
            <a:r>
              <a:rPr lang="es-ES" altLang="es-ES" sz="2000" spc="85" dirty="0">
                <a:solidFill>
                  <a:srgbClr val="001D4D"/>
                </a:solidFill>
              </a:rPr>
              <a:t>tal y como establece la Constitución en su </a:t>
            </a:r>
            <a:r>
              <a:rPr lang="es-ES" altLang="es-ES" sz="2000" b="1" spc="85" dirty="0">
                <a:solidFill>
                  <a:srgbClr val="001D4D"/>
                </a:solidFill>
              </a:rPr>
              <a:t>artículo 149.1.21ª </a:t>
            </a:r>
            <a:r>
              <a:rPr lang="es-ES" altLang="es-ES" sz="2000" spc="85" dirty="0">
                <a:solidFill>
                  <a:srgbClr val="001D4D"/>
                </a:solidFill>
              </a:rPr>
              <a:t>y</a:t>
            </a:r>
            <a:r>
              <a:rPr lang="es-ES" altLang="es-ES" sz="2000" b="1" spc="85" dirty="0">
                <a:solidFill>
                  <a:srgbClr val="001D4D"/>
                </a:solidFill>
              </a:rPr>
              <a:t> la Ley 11/2022, de 28 de junio, General de </a:t>
            </a:r>
            <a:r>
              <a:rPr lang="es-ES" altLang="es-ES" sz="2000" b="1" spc="85" dirty="0" smtClean="0">
                <a:solidFill>
                  <a:srgbClr val="001D4D"/>
                </a:solidFill>
              </a:rPr>
              <a:t>Telecomunicaciones (LGTEL)</a:t>
            </a:r>
            <a:r>
              <a:rPr lang="es-ES" altLang="es-ES" sz="2000" spc="85" dirty="0" smtClean="0">
                <a:solidFill>
                  <a:srgbClr val="001D4D"/>
                </a:solidFill>
              </a:rPr>
              <a:t>.</a:t>
            </a:r>
            <a:endParaRPr lang="es-ES" altLang="es-ES" sz="2000" spc="85" dirty="0">
              <a:solidFill>
                <a:srgbClr val="001D4D"/>
              </a:solidFill>
            </a:endParaRP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Se destaca la legislación </a:t>
            </a:r>
            <a:r>
              <a:rPr lang="es-ES" altLang="es-ES" sz="2032" u="sng" spc="85" dirty="0" smtClean="0">
                <a:solidFill>
                  <a:srgbClr val="001D4D"/>
                </a:solidFill>
                <a:cs typeface="Trebuchet MS"/>
              </a:rPr>
              <a:t>más relevante</a:t>
            </a:r>
            <a:r>
              <a:rPr lang="es-ES" altLang="es-ES" sz="2032" spc="85" dirty="0" smtClean="0">
                <a:solidFill>
                  <a:srgbClr val="001D4D"/>
                </a:solidFill>
                <a:cs typeface="Trebuchet MS"/>
              </a:rPr>
              <a:t> del sector de las telecomunicaciones actualmente en vigor:</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La </a:t>
            </a:r>
            <a:r>
              <a:rPr lang="es-ES" altLang="es-ES" sz="2000" spc="85" dirty="0">
                <a:solidFill>
                  <a:srgbClr val="001D4D"/>
                </a:solidFill>
              </a:rPr>
              <a:t>Ley General de Telecomunicaciones actualmente en vigor es la </a:t>
            </a:r>
            <a:r>
              <a:rPr lang="es-ES" altLang="es-ES" sz="2000" b="1" spc="85" dirty="0">
                <a:solidFill>
                  <a:srgbClr val="001D4D"/>
                </a:solidFill>
                <a:hlinkClick r:id="rId5"/>
              </a:rPr>
              <a:t>Ley 11/2022, de 28 de junio</a:t>
            </a:r>
            <a:r>
              <a:rPr lang="es-ES" altLang="es-ES" sz="2000" spc="85" dirty="0">
                <a:solidFill>
                  <a:srgbClr val="001D4D"/>
                </a:solidFill>
              </a:rPr>
              <a:t>.</a:t>
            </a: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Normativa sobre </a:t>
            </a:r>
            <a:r>
              <a:rPr lang="es-ES" altLang="es-ES" sz="2000" spc="85" dirty="0">
                <a:solidFill>
                  <a:srgbClr val="001D4D"/>
                </a:solidFill>
              </a:rPr>
              <a:t>acceso a los servicios de telecomunicación en el interior de los </a:t>
            </a:r>
            <a:r>
              <a:rPr lang="es-ES" altLang="es-ES" sz="2000" spc="85" dirty="0" smtClean="0">
                <a:solidFill>
                  <a:srgbClr val="001D4D"/>
                </a:solidFill>
              </a:rPr>
              <a:t>edificios: constituida </a:t>
            </a:r>
            <a:r>
              <a:rPr lang="es-ES" altLang="es-ES" sz="2000" spc="85" dirty="0">
                <a:solidFill>
                  <a:srgbClr val="001D4D"/>
                </a:solidFill>
              </a:rPr>
              <a:t>por el </a:t>
            </a:r>
            <a:r>
              <a:rPr lang="es-ES" altLang="es-ES" sz="2000" b="1" spc="85" dirty="0">
                <a:solidFill>
                  <a:srgbClr val="001D4D"/>
                </a:solidFill>
                <a:hlinkClick r:id="rId6"/>
              </a:rPr>
              <a:t>Real Decreto-Ley 1/1998</a:t>
            </a:r>
            <a:r>
              <a:rPr lang="es-ES" altLang="es-ES" sz="2000" spc="85" dirty="0">
                <a:solidFill>
                  <a:srgbClr val="001D4D"/>
                </a:solidFill>
              </a:rPr>
              <a:t>, de 27 de febrero sobre </a:t>
            </a:r>
            <a:r>
              <a:rPr lang="es-ES" altLang="es-ES" sz="2000" u="sng" spc="85" dirty="0">
                <a:solidFill>
                  <a:srgbClr val="001D4D"/>
                </a:solidFill>
              </a:rPr>
              <a:t>infraestructuras comunes en los edificios para </a:t>
            </a:r>
            <a:r>
              <a:rPr lang="es-ES" altLang="es-ES" sz="2000" u="sng" spc="85" dirty="0" smtClean="0">
                <a:solidFill>
                  <a:srgbClr val="001D4D"/>
                </a:solidFill>
              </a:rPr>
              <a:t>acceso </a:t>
            </a:r>
            <a:r>
              <a:rPr lang="es-ES" altLang="es-ES" sz="2000" u="sng" spc="85" dirty="0">
                <a:solidFill>
                  <a:srgbClr val="001D4D"/>
                </a:solidFill>
              </a:rPr>
              <a:t>a los servicios de telecomunicación</a:t>
            </a:r>
            <a:r>
              <a:rPr lang="es-ES" altLang="es-ES" sz="2000" spc="85" dirty="0">
                <a:solidFill>
                  <a:srgbClr val="001D4D"/>
                </a:solidFill>
              </a:rPr>
              <a:t>, su Reglamento, aprobado mediante </a:t>
            </a:r>
            <a:r>
              <a:rPr lang="es-ES" altLang="es-ES" sz="2000" b="1" spc="85" dirty="0">
                <a:solidFill>
                  <a:srgbClr val="001D4D"/>
                </a:solidFill>
                <a:hlinkClick r:id="rId7"/>
              </a:rPr>
              <a:t>Real Decreto 346/2011</a:t>
            </a:r>
            <a:r>
              <a:rPr lang="es-ES" altLang="es-ES" sz="2000" spc="85" dirty="0">
                <a:solidFill>
                  <a:srgbClr val="001D4D"/>
                </a:solidFill>
              </a:rPr>
              <a:t>, de 11 de marzo, y la </a:t>
            </a:r>
            <a:r>
              <a:rPr lang="es-ES" altLang="es-ES" sz="2000" b="1" spc="85" dirty="0">
                <a:solidFill>
                  <a:srgbClr val="001D4D"/>
                </a:solidFill>
                <a:hlinkClick r:id="rId8"/>
              </a:rPr>
              <a:t>Orden ITC/1644/2011</a:t>
            </a:r>
            <a:r>
              <a:rPr lang="es-ES" altLang="es-ES" sz="2000" spc="85" dirty="0">
                <a:solidFill>
                  <a:srgbClr val="001D4D"/>
                </a:solidFill>
              </a:rPr>
              <a:t>, de 10 de junio</a:t>
            </a:r>
            <a:r>
              <a:rPr lang="es-ES" altLang="es-ES" sz="2000" spc="85" dirty="0" smtClean="0">
                <a:solidFill>
                  <a:srgbClr val="001D4D"/>
                </a:solidFill>
              </a:rPr>
              <a:t>.</a:t>
            </a:r>
            <a:endParaRPr lang="es-ES" altLang="es-ES" sz="2032" spc="85" dirty="0">
              <a:solidFill>
                <a:srgbClr val="001D4D"/>
              </a:solidFill>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a:solidFill>
                  <a:srgbClr val="001D4D"/>
                </a:solidFill>
                <a:hlinkClick r:id="rId9"/>
              </a:rPr>
              <a:t>Real Decreto 1066/2001</a:t>
            </a:r>
            <a:r>
              <a:rPr lang="es-ES" altLang="es-ES" sz="2000" spc="85" dirty="0">
                <a:solidFill>
                  <a:srgbClr val="001D4D"/>
                </a:solidFill>
              </a:rPr>
              <a:t>, de 28 de septiembre, por el que se aprobó el reglamento que establece las </a:t>
            </a:r>
            <a:r>
              <a:rPr lang="es-ES" altLang="es-ES" sz="2000" u="sng" spc="85" dirty="0">
                <a:solidFill>
                  <a:srgbClr val="001D4D"/>
                </a:solidFill>
              </a:rPr>
              <a:t>condiciones de protección del dominio público radioeléctrico, restricciones a las emisiones radioeléctricas y medidas de protección sanitaria frente a emisiones radioeléctricas</a:t>
            </a:r>
            <a:r>
              <a:rPr lang="es-ES" altLang="es-ES" sz="2000" spc="85" dirty="0">
                <a:solidFill>
                  <a:srgbClr val="001D4D"/>
                </a:solidFill>
              </a:rPr>
              <a:t>, el cual ha sido modificado por el </a:t>
            </a:r>
            <a:r>
              <a:rPr lang="es-ES" altLang="es-ES" sz="2000" b="1" spc="85" dirty="0">
                <a:solidFill>
                  <a:srgbClr val="001D4D"/>
                </a:solidFill>
                <a:hlinkClick r:id="rId10"/>
              </a:rPr>
              <a:t>Real Decreto 123/2017</a:t>
            </a:r>
            <a:r>
              <a:rPr lang="es-ES" altLang="es-ES" sz="2000" spc="85" dirty="0">
                <a:solidFill>
                  <a:srgbClr val="001D4D"/>
                </a:solidFill>
              </a:rPr>
              <a:t>, de 24 de febrero, por el que se aprueba el </a:t>
            </a:r>
            <a:r>
              <a:rPr lang="es-ES" altLang="es-ES" sz="2000" u="sng" spc="85" dirty="0">
                <a:solidFill>
                  <a:srgbClr val="001D4D"/>
                </a:solidFill>
              </a:rPr>
              <a:t>Reglamento sobre el uso del dominio público radioeléctrico</a:t>
            </a:r>
            <a:r>
              <a:rPr lang="es-ES" altLang="es-ES" sz="2000" spc="85" dirty="0">
                <a:solidFill>
                  <a:srgbClr val="001D4D"/>
                </a:solidFill>
              </a:rPr>
              <a:t>, y la </a:t>
            </a:r>
            <a:r>
              <a:rPr lang="es-ES" altLang="es-ES" sz="2000" b="1" spc="85" dirty="0">
                <a:solidFill>
                  <a:srgbClr val="001D4D"/>
                </a:solidFill>
                <a:hlinkClick r:id="rId11"/>
              </a:rPr>
              <a:t>Orden CTE/23/2002</a:t>
            </a:r>
            <a:r>
              <a:rPr lang="es-ES" altLang="es-ES" sz="2000" spc="85" dirty="0">
                <a:solidFill>
                  <a:srgbClr val="001D4D"/>
                </a:solidFill>
              </a:rPr>
              <a:t>, de 11 de enero, por la que se establecen </a:t>
            </a:r>
            <a:r>
              <a:rPr lang="es-ES" altLang="es-ES" sz="2000" u="sng" spc="85" dirty="0">
                <a:solidFill>
                  <a:srgbClr val="001D4D"/>
                </a:solidFill>
              </a:rPr>
              <a:t>condiciones para la presentación de determinados estudios y certificaciones por operadores de servicios de telecomunicaciones</a:t>
            </a:r>
            <a:r>
              <a:rPr lang="es-ES" altLang="es-ES" sz="2000" spc="85" dirty="0" smtClean="0">
                <a:solidFill>
                  <a:srgbClr val="001D4D"/>
                </a:solidFill>
              </a:rPr>
              <a:t>.</a:t>
            </a:r>
            <a:endParaRPr lang="es-ES" altLang="es-ES" sz="2000" spc="85" dirty="0">
              <a:solidFill>
                <a:srgbClr val="001D4D"/>
              </a:solidFill>
            </a:endParaRPr>
          </a:p>
        </p:txBody>
      </p:sp>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4"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15"/>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307789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80</a:t>
            </a:fld>
            <a:endParaRPr spc="13"/>
          </a:p>
        </p:txBody>
      </p:sp>
      <p:sp>
        <p:nvSpPr>
          <p:cNvPr id="17" name="Rectangle 2"/>
          <p:cNvSpPr txBox="1">
            <a:spLocks noChangeArrowheads="1"/>
          </p:cNvSpPr>
          <p:nvPr/>
        </p:nvSpPr>
        <p:spPr bwMode="auto">
          <a:xfrm>
            <a:off x="535691" y="205603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En el </a:t>
            </a:r>
            <a:r>
              <a:rPr lang="es-ES" altLang="es-ES" sz="1500" b="1" spc="85" dirty="0" smtClean="0">
                <a:solidFill>
                  <a:srgbClr val="001D4D"/>
                </a:solidFill>
                <a:cs typeface="Trebuchet MS"/>
              </a:rPr>
              <a:t>artículo 49 </a:t>
            </a:r>
            <a:r>
              <a:rPr lang="es-ES" altLang="es-ES" sz="1500" spc="85" dirty="0" smtClean="0">
                <a:solidFill>
                  <a:srgbClr val="001D4D"/>
                </a:solidFill>
                <a:cs typeface="Trebuchet MS"/>
              </a:rPr>
              <a:t>de la LGTEL hay otras disposiciones que deben cumplir las AAPP y que son las siguientes (cont.):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u="sng" spc="85" dirty="0">
                <a:solidFill>
                  <a:srgbClr val="001D4D"/>
                </a:solidFill>
                <a:cs typeface="Trebuchet MS"/>
              </a:rPr>
              <a:t>La normativa y los instrumentos de planificación territorial o urbanística </a:t>
            </a:r>
            <a:r>
              <a:rPr lang="es-ES" altLang="es-ES" sz="1500" u="sng" spc="85" dirty="0" smtClean="0">
                <a:solidFill>
                  <a:srgbClr val="001D4D"/>
                </a:solidFill>
                <a:cs typeface="Trebuchet MS"/>
              </a:rPr>
              <a:t>elaborados </a:t>
            </a:r>
            <a:r>
              <a:rPr lang="es-ES" altLang="es-ES" sz="1500" u="sng" spc="85" dirty="0">
                <a:solidFill>
                  <a:srgbClr val="001D4D"/>
                </a:solidFill>
                <a:cs typeface="Trebuchet MS"/>
              </a:rPr>
              <a:t>por las </a:t>
            </a:r>
            <a:r>
              <a:rPr lang="es-ES" altLang="es-ES" sz="1500" u="sng" spc="85" dirty="0" smtClean="0">
                <a:solidFill>
                  <a:srgbClr val="001D4D"/>
                </a:solidFill>
                <a:cs typeface="Trebuchet MS"/>
              </a:rPr>
              <a:t>AAPP</a:t>
            </a:r>
            <a:r>
              <a:rPr lang="es-ES" altLang="es-ES" sz="1500" spc="85" dirty="0" smtClean="0">
                <a:solidFill>
                  <a:srgbClr val="001D4D"/>
                </a:solidFill>
                <a:cs typeface="Trebuchet MS"/>
              </a:rPr>
              <a:t> en </a:t>
            </a:r>
            <a:r>
              <a:rPr lang="es-ES" altLang="es-ES" sz="1500" spc="85" dirty="0">
                <a:solidFill>
                  <a:srgbClr val="001D4D"/>
                </a:solidFill>
                <a:cs typeface="Trebuchet MS"/>
              </a:rPr>
              <a:t>el ejercicio de sus </a:t>
            </a:r>
            <a:r>
              <a:rPr lang="es-ES" altLang="es-ES" sz="1500" spc="85" dirty="0" smtClean="0">
                <a:solidFill>
                  <a:srgbClr val="001D4D"/>
                </a:solidFill>
                <a:cs typeface="Trebuchet MS"/>
              </a:rPr>
              <a:t>competencias </a:t>
            </a:r>
            <a:r>
              <a:rPr lang="es-ES" altLang="es-ES" sz="1500" u="sng" spc="85" dirty="0" smtClean="0">
                <a:solidFill>
                  <a:srgbClr val="001D4D"/>
                </a:solidFill>
                <a:cs typeface="Trebuchet MS"/>
              </a:rPr>
              <a:t>deberán </a:t>
            </a:r>
            <a:r>
              <a:rPr lang="es-ES" altLang="es-ES" sz="1500" u="sng" spc="85" dirty="0">
                <a:solidFill>
                  <a:srgbClr val="001D4D"/>
                </a:solidFill>
                <a:cs typeface="Trebuchet MS"/>
              </a:rPr>
              <a:t>cumplir, al menos, los siguientes </a:t>
            </a:r>
            <a:r>
              <a:rPr lang="es-ES" altLang="es-ES" sz="1500" u="sng" spc="85" dirty="0" smtClean="0">
                <a:solidFill>
                  <a:srgbClr val="001D4D"/>
                </a:solidFill>
                <a:cs typeface="Trebuchet MS"/>
              </a:rPr>
              <a:t>requisitos</a:t>
            </a:r>
            <a:r>
              <a:rPr lang="es-ES" altLang="es-ES" sz="1500" spc="85" dirty="0" smtClean="0">
                <a:solidFill>
                  <a:srgbClr val="001D4D"/>
                </a:solidFill>
                <a:cs typeface="Trebuchet MS"/>
              </a:rPr>
              <a:t> (</a:t>
            </a:r>
            <a:r>
              <a:rPr lang="es-ES" altLang="es-ES" sz="1500" b="1" spc="85" dirty="0" smtClean="0">
                <a:solidFill>
                  <a:srgbClr val="001D4D"/>
                </a:solidFill>
                <a:cs typeface="Trebuchet MS"/>
              </a:rPr>
              <a:t>artículo 49.6</a:t>
            </a:r>
            <a:r>
              <a:rPr lang="es-ES" altLang="es-ES" sz="15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Ser </a:t>
            </a:r>
            <a:r>
              <a:rPr lang="es-ES" altLang="es-ES" sz="1500" spc="85" dirty="0">
                <a:solidFill>
                  <a:srgbClr val="001D4D"/>
                </a:solidFill>
                <a:cs typeface="Trebuchet MS"/>
              </a:rPr>
              <a:t>publicadas en un diario </a:t>
            </a:r>
            <a:r>
              <a:rPr lang="es-ES" altLang="es-ES" sz="1500" spc="85" dirty="0" smtClean="0">
                <a:solidFill>
                  <a:srgbClr val="001D4D"/>
                </a:solidFill>
                <a:cs typeface="Trebuchet MS"/>
              </a:rPr>
              <a:t>oficial, </a:t>
            </a:r>
            <a:r>
              <a:rPr lang="es-ES" altLang="es-ES" sz="1500" spc="85" dirty="0">
                <a:solidFill>
                  <a:srgbClr val="001D4D"/>
                </a:solidFill>
                <a:cs typeface="Trebuchet MS"/>
              </a:rPr>
              <a:t>así como en la página web de dicha Administración </a:t>
            </a:r>
            <a:r>
              <a:rPr lang="es-ES" altLang="es-ES" sz="1500" spc="85" dirty="0" smtClean="0">
                <a:solidFill>
                  <a:srgbClr val="001D4D"/>
                </a:solidFill>
                <a:cs typeface="Trebuchet MS"/>
              </a:rPr>
              <a:t>pública </a:t>
            </a:r>
            <a:r>
              <a:rPr lang="es-ES" altLang="es-ES" sz="1500" spc="85" dirty="0">
                <a:solidFill>
                  <a:srgbClr val="001D4D"/>
                </a:solidFill>
                <a:cs typeface="Trebuchet MS"/>
              </a:rPr>
              <a:t>y, en todo caso, ser accesibles por medios </a:t>
            </a:r>
            <a:r>
              <a:rPr lang="es-ES" altLang="es-ES" sz="1500" spc="85" dirty="0" smtClean="0">
                <a:solidFill>
                  <a:srgbClr val="001D4D"/>
                </a:solidFill>
                <a:cs typeface="Trebuchet MS"/>
              </a:rPr>
              <a:t>electrónicos</a:t>
            </a:r>
            <a:r>
              <a:rPr lang="es-ES" altLang="es-ES" sz="1500" spc="85" dirty="0">
                <a:solidFill>
                  <a:srgbClr val="001D4D"/>
                </a:solidFill>
                <a:cs typeface="Trebuchet MS"/>
              </a:rPr>
              <a:t>.</a:t>
            </a:r>
            <a:endParaRPr lang="es-ES" altLang="es-ES" sz="1500" spc="85" dirty="0" smtClean="0">
              <a:solidFill>
                <a:srgbClr val="001D4D"/>
              </a:solidFill>
              <a:cs typeface="Trebuchet MS"/>
            </a:endParaRP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Prever </a:t>
            </a:r>
            <a:r>
              <a:rPr lang="es-ES" altLang="es-ES" sz="1500" spc="85" dirty="0">
                <a:solidFill>
                  <a:srgbClr val="001D4D"/>
                </a:solidFill>
                <a:cs typeface="Trebuchet MS"/>
              </a:rPr>
              <a:t>un procedimiento rápido, sencillo, eficiente y no discriminatorio de resolución de las solicitudes de ocupación, que </a:t>
            </a:r>
            <a:r>
              <a:rPr lang="es-ES" altLang="es-ES" sz="1500" u="sng" spc="85" dirty="0">
                <a:solidFill>
                  <a:srgbClr val="001D4D"/>
                </a:solidFill>
                <a:cs typeface="Trebuchet MS"/>
              </a:rPr>
              <a:t>no podrá exceder de cuatro meses contados a partir de la presentación de la </a:t>
            </a:r>
            <a:r>
              <a:rPr lang="es-ES" altLang="es-ES" sz="1500" u="sng" spc="85" dirty="0" smtClean="0">
                <a:solidFill>
                  <a:srgbClr val="001D4D"/>
                </a:solidFill>
                <a:cs typeface="Trebuchet MS"/>
              </a:rPr>
              <a:t>solicitud (tres meses en </a:t>
            </a:r>
            <a:r>
              <a:rPr lang="es-ES" altLang="es-ES" sz="1500" u="sng" spc="85" dirty="0">
                <a:solidFill>
                  <a:srgbClr val="001D4D"/>
                </a:solidFill>
                <a:cs typeface="Trebuchet MS"/>
              </a:rPr>
              <a:t>el caso de redes públicas de comunicaciones electrónicas de alta o muy alta </a:t>
            </a:r>
            <a:r>
              <a:rPr lang="es-ES" altLang="es-ES" sz="1500" u="sng" spc="85" dirty="0" smtClean="0">
                <a:solidFill>
                  <a:srgbClr val="001D4D"/>
                </a:solidFill>
                <a:cs typeface="Trebuchet MS"/>
              </a:rPr>
              <a:t>capacidad)</a:t>
            </a:r>
            <a:r>
              <a:rPr lang="es-ES" altLang="es-ES" sz="15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spc="85" dirty="0" smtClean="0">
                <a:solidFill>
                  <a:srgbClr val="001D4D"/>
                </a:solidFill>
                <a:cs typeface="Trebuchet MS"/>
              </a:rPr>
              <a:t>Garantizar </a:t>
            </a:r>
            <a:r>
              <a:rPr lang="es-ES" altLang="es-ES" sz="1500" spc="85" dirty="0">
                <a:solidFill>
                  <a:srgbClr val="001D4D"/>
                </a:solidFill>
                <a:cs typeface="Trebuchet MS"/>
              </a:rPr>
              <a:t>la transparencia de los procedimientos y que las normas aplicables fomenten una competencia leal y efectiva entre los </a:t>
            </a:r>
            <a:r>
              <a:rPr lang="es-ES" altLang="es-ES" sz="1500" spc="85" dirty="0" smtClean="0">
                <a:solidFill>
                  <a:srgbClr val="001D4D"/>
                </a:solidFill>
                <a:cs typeface="Trebuchet MS"/>
              </a:rPr>
              <a:t>operadores.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500" u="sng" spc="85" dirty="0" smtClean="0">
                <a:solidFill>
                  <a:srgbClr val="001D4D"/>
                </a:solidFill>
                <a:cs typeface="Trebuchet MS"/>
              </a:rPr>
              <a:t>Garantizar </a:t>
            </a:r>
            <a:r>
              <a:rPr lang="es-ES" altLang="es-ES" sz="1500" u="sng" spc="85" dirty="0">
                <a:solidFill>
                  <a:srgbClr val="001D4D"/>
                </a:solidFill>
                <a:cs typeface="Trebuchet MS"/>
              </a:rPr>
              <a:t>el respeto de los límites impuestos a la intervención administrativa</a:t>
            </a:r>
            <a:r>
              <a:rPr lang="es-ES" altLang="es-ES" sz="1500" spc="85" dirty="0">
                <a:solidFill>
                  <a:srgbClr val="001D4D"/>
                </a:solidFill>
                <a:cs typeface="Trebuchet MS"/>
              </a:rPr>
              <a:t>: la exigencia de documentación que los operadores deban aportar deberá ser motivada, tener una justificación objetiva, ser proporcionada al fin perseguido y limitarse a lo estrictamente necesario y al principio de reducción de cargas </a:t>
            </a:r>
            <a:r>
              <a:rPr lang="es-ES" altLang="es-ES" sz="1500" spc="85" dirty="0" smtClean="0">
                <a:solidFill>
                  <a:srgbClr val="001D4D"/>
                </a:solidFill>
                <a:cs typeface="Trebuchet MS"/>
              </a:rPr>
              <a:t>administrativas.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947497"/>
            <a:ext cx="6511206"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apartado 6 del artículo 49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24217232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81</a:t>
            </a:fld>
            <a:endParaRPr spc="13"/>
          </a:p>
        </p:txBody>
      </p:sp>
      <p:sp>
        <p:nvSpPr>
          <p:cNvPr id="17" name="Rectangle 2"/>
          <p:cNvSpPr txBox="1">
            <a:spLocks noChangeArrowheads="1"/>
          </p:cNvSpPr>
          <p:nvPr/>
        </p:nvSpPr>
        <p:spPr bwMode="auto">
          <a:xfrm>
            <a:off x="535691" y="2082672"/>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el </a:t>
            </a:r>
            <a:r>
              <a:rPr lang="es-ES" altLang="es-ES" sz="1600" b="1" spc="85" dirty="0" smtClean="0">
                <a:solidFill>
                  <a:srgbClr val="001D4D"/>
                </a:solidFill>
                <a:cs typeface="Trebuchet MS"/>
              </a:rPr>
              <a:t>artículo 49 </a:t>
            </a:r>
            <a:r>
              <a:rPr lang="es-ES" altLang="es-ES" sz="1600" spc="85" dirty="0" smtClean="0">
                <a:solidFill>
                  <a:srgbClr val="001D4D"/>
                </a:solidFill>
                <a:cs typeface="Trebuchet MS"/>
              </a:rPr>
              <a:t>de la LGTEL hay otras disposiciones que deben cumplir las AAPP y que son las siguientes (cont.):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operadores no tendrán obligación de aportar la documentación o información de cualquier naturaleza que ya obre en poder de la Administración</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49.7</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Cuando las </a:t>
            </a:r>
            <a:r>
              <a:rPr lang="es-ES" altLang="es-ES" sz="1600" spc="85" dirty="0" smtClean="0">
                <a:solidFill>
                  <a:srgbClr val="001D4D"/>
                </a:solidFill>
                <a:cs typeface="Trebuchet MS"/>
              </a:rPr>
              <a:t>AAPP elaboren </a:t>
            </a:r>
            <a:r>
              <a:rPr lang="es-ES" altLang="es-ES" sz="1600" spc="85" dirty="0">
                <a:solidFill>
                  <a:srgbClr val="001D4D"/>
                </a:solidFill>
                <a:cs typeface="Trebuchet MS"/>
              </a:rPr>
              <a:t>proyectos que impliquen la </a:t>
            </a:r>
            <a:r>
              <a:rPr lang="es-ES" altLang="es-ES" sz="1600" u="sng" spc="85" dirty="0">
                <a:solidFill>
                  <a:srgbClr val="001D4D"/>
                </a:solidFill>
                <a:cs typeface="Trebuchet MS"/>
              </a:rPr>
              <a:t>variación en la ubicación de una infraestructura o un elemento de la red de transmisión de comunicaciones electrónicas, deberán dar audiencia previa al operador</a:t>
            </a:r>
            <a:r>
              <a:rPr lang="es-ES" altLang="es-ES" sz="1600" spc="85" dirty="0">
                <a:solidFill>
                  <a:srgbClr val="001D4D"/>
                </a:solidFill>
                <a:cs typeface="Trebuchet MS"/>
              </a:rPr>
              <a:t> titular de la infraestructura afectada, a fin de que realice las alegaciones pertinentes sobre los aspectos técnicos, económicos y de cualquier otra índole respecto a la variación </a:t>
            </a:r>
            <a:r>
              <a:rPr lang="es-ES" altLang="es-ES" sz="1600" spc="85" dirty="0" smtClean="0">
                <a:solidFill>
                  <a:srgbClr val="001D4D"/>
                </a:solidFill>
                <a:cs typeface="Trebuchet MS"/>
              </a:rPr>
              <a:t>proyectada (</a:t>
            </a:r>
            <a:r>
              <a:rPr lang="es-ES" altLang="es-ES" sz="1600" b="1" spc="85" dirty="0" smtClean="0">
                <a:solidFill>
                  <a:srgbClr val="001D4D"/>
                </a:solidFill>
                <a:cs typeface="Trebuchet MS"/>
              </a:rPr>
              <a:t>artículo 49.12</a:t>
            </a:r>
            <a:r>
              <a:rPr lang="es-ES" altLang="es-ES" sz="1600" spc="85" dirty="0" smtClean="0">
                <a:solidFill>
                  <a:srgbClr val="001D4D"/>
                </a:solidFill>
                <a:cs typeface="Trebuchet MS"/>
              </a:rPr>
              <a:t>).</a:t>
            </a:r>
            <a:endParaRPr lang="es-ES" altLang="es-ES" sz="1600" spc="85" dirty="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Si </a:t>
            </a:r>
            <a:r>
              <a:rPr lang="es-ES" altLang="es-ES" sz="1600" spc="85" dirty="0">
                <a:solidFill>
                  <a:srgbClr val="001D4D"/>
                </a:solidFill>
                <a:cs typeface="Trebuchet MS"/>
              </a:rPr>
              <a:t>las </a:t>
            </a:r>
            <a:r>
              <a:rPr lang="es-ES" altLang="es-ES" sz="1600" spc="85" dirty="0" smtClean="0">
                <a:solidFill>
                  <a:srgbClr val="001D4D"/>
                </a:solidFill>
                <a:cs typeface="Trebuchet MS"/>
              </a:rPr>
              <a:t>AAPP reguladoras </a:t>
            </a:r>
            <a:r>
              <a:rPr lang="es-ES" altLang="es-ES" sz="1600" spc="85" dirty="0">
                <a:solidFill>
                  <a:srgbClr val="001D4D"/>
                </a:solidFill>
                <a:cs typeface="Trebuchet MS"/>
              </a:rPr>
              <a:t>o titulares del dominio público ostentan la propiedad, total o parcial, o ejercen el control directo o indirecto de operadores que explotan redes públicas de comunicaciones electrónicas o servicios de comunicaciones electrónicas disponibles para el público, </a:t>
            </a:r>
            <a:r>
              <a:rPr lang="es-ES" altLang="es-ES" sz="1600" u="sng" spc="85" dirty="0">
                <a:solidFill>
                  <a:srgbClr val="001D4D"/>
                </a:solidFill>
                <a:cs typeface="Trebuchet MS"/>
              </a:rPr>
              <a:t>deberán mantener una separación estructural entre dichos operadores y los órganos encargados de la regulación y gestión de los derechos de utilización del dominio público </a:t>
            </a:r>
            <a:r>
              <a:rPr lang="es-ES" altLang="es-ES" sz="1600" u="sng" spc="85" dirty="0" smtClean="0">
                <a:solidFill>
                  <a:srgbClr val="001D4D"/>
                </a:solidFill>
                <a:cs typeface="Trebuchet MS"/>
              </a:rPr>
              <a:t>correspondiente</a:t>
            </a:r>
            <a:r>
              <a:rPr lang="es-ES" altLang="es-ES" sz="1600" spc="85" dirty="0" smtClean="0">
                <a:solidFill>
                  <a:srgbClr val="001D4D"/>
                </a:solidFill>
                <a:cs typeface="Trebuchet MS"/>
              </a:rPr>
              <a:t> </a:t>
            </a:r>
            <a:r>
              <a:rPr lang="es-ES" altLang="es-ES" sz="1600" spc="85" dirty="0">
                <a:solidFill>
                  <a:srgbClr val="001D4D"/>
                </a:solidFill>
                <a:cs typeface="Trebuchet MS"/>
              </a:rPr>
              <a:t>(</a:t>
            </a:r>
            <a:r>
              <a:rPr lang="es-ES" altLang="es-ES" sz="1600" b="1" spc="85" dirty="0">
                <a:solidFill>
                  <a:srgbClr val="001D4D"/>
                </a:solidFill>
                <a:cs typeface="Trebuchet MS"/>
              </a:rPr>
              <a:t>artículo </a:t>
            </a:r>
            <a:r>
              <a:rPr lang="es-ES" altLang="es-ES" sz="1600" b="1" spc="85" dirty="0" smtClean="0">
                <a:solidFill>
                  <a:srgbClr val="001D4D"/>
                </a:solidFill>
                <a:cs typeface="Trebuchet MS"/>
              </a:rPr>
              <a:t>49.13</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9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81</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192467" y="5894229"/>
            <a:ext cx="7465313"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7, 12 y 13 del artículo 49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52773" y="7162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Otras disposiciones de la LGTEL</a:t>
            </a:r>
          </a:p>
          <a:p>
            <a:pPr marL="10752" algn="ctr">
              <a:spcBef>
                <a:spcPts val="85"/>
              </a:spcBef>
            </a:pPr>
            <a:r>
              <a:rPr lang="es-ES" sz="2032" b="1" spc="85" dirty="0">
                <a:solidFill>
                  <a:schemeClr val="accent1">
                    <a:lumMod val="75000"/>
                  </a:schemeClr>
                </a:solidFill>
                <a:cs typeface="Calibri"/>
              </a:rPr>
              <a:t>a</a:t>
            </a:r>
            <a:r>
              <a:rPr lang="es-ES" sz="2032" b="1" spc="85" dirty="0" smtClean="0">
                <a:solidFill>
                  <a:schemeClr val="accent1">
                    <a:lumMod val="75000"/>
                  </a:schemeClr>
                </a:solidFill>
                <a:cs typeface="Calibri"/>
              </a:rPr>
              <a:t> cumplir por las AAPP</a:t>
            </a:r>
            <a:endParaRPr lang="es-ES" sz="2032" b="1" spc="85" dirty="0">
              <a:solidFill>
                <a:schemeClr val="accent1">
                  <a:lumMod val="75000"/>
                </a:schemeClr>
              </a:solidFill>
              <a:cs typeface="Calibri"/>
            </a:endParaRPr>
          </a:p>
        </p:txBody>
      </p:sp>
    </p:spTree>
    <p:extLst>
      <p:ext uri="{BB962C8B-B14F-4D97-AF65-F5344CB8AC3E}">
        <p14:creationId xmlns:p14="http://schemas.microsoft.com/office/powerpoint/2010/main" val="41983756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82</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82</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0797" y="-27820"/>
            <a:ext cx="6955746" cy="636284"/>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Alineación de instrumentos de planificación territorial o urbanística con LGTEL: informe preceptivo</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48856" y="1261310"/>
            <a:ext cx="3056920" cy="2342437"/>
          </a:xfrm>
          <a:prstGeom prst="borderCallout2">
            <a:avLst>
              <a:gd name="adj1" fmla="val 61965"/>
              <a:gd name="adj2" fmla="val 101620"/>
              <a:gd name="adj3" fmla="val 70592"/>
              <a:gd name="adj4" fmla="val 113419"/>
              <a:gd name="adj5" fmla="val 79727"/>
              <a:gd name="adj6" fmla="val 158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Obligación de solicitud de informe </a:t>
            </a:r>
          </a:p>
          <a:p>
            <a:pPr algn="ctr"/>
            <a:r>
              <a:rPr lang="es-ES" sz="1300" dirty="0" smtClean="0">
                <a:solidFill>
                  <a:schemeClr val="tx1"/>
                </a:solidFill>
              </a:rPr>
              <a:t>Cualquier instrumento o normativa de planificación territorial o urbanística que afecte al despliegue de las redes públicas de comunicaciones electrónicas </a:t>
            </a:r>
            <a:r>
              <a:rPr lang="es-ES" sz="1300" b="1" dirty="0" smtClean="0">
                <a:solidFill>
                  <a:srgbClr val="00B0F0"/>
                </a:solidFill>
              </a:rPr>
              <a:t>antes de su aprobación final la Administración competente debe solicitar el informe preceptivo y vinculante</a:t>
            </a:r>
            <a:endParaRPr lang="es-ES" sz="1300" b="1" dirty="0">
              <a:solidFill>
                <a:srgbClr val="00B0F0"/>
              </a:solidFill>
            </a:endParaRPr>
          </a:p>
        </p:txBody>
      </p:sp>
      <p:sp>
        <p:nvSpPr>
          <p:cNvPr id="31" name="Llamada con línea 2 30"/>
          <p:cNvSpPr/>
          <p:nvPr/>
        </p:nvSpPr>
        <p:spPr>
          <a:xfrm>
            <a:off x="8607721" y="3593140"/>
            <a:ext cx="3456878" cy="2256505"/>
          </a:xfrm>
          <a:prstGeom prst="borderCallout2">
            <a:avLst>
              <a:gd name="adj1" fmla="val 27238"/>
              <a:gd name="adj2" fmla="val -3166"/>
              <a:gd name="adj3" fmla="val -10374"/>
              <a:gd name="adj4" fmla="val -35787"/>
              <a:gd name="adj5" fmla="val -3839"/>
              <a:gd name="adj6" fmla="val -6066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 muy importante evitar faltas de alineamiento con la LGTEL…</a:t>
            </a:r>
            <a:endParaRPr lang="es-ES" sz="1300" b="1" dirty="0">
              <a:solidFill>
                <a:srgbClr val="00B0F0"/>
              </a:solidFill>
            </a:endParaRPr>
          </a:p>
          <a:p>
            <a:pPr algn="ctr"/>
            <a:r>
              <a:rPr lang="es-ES" sz="1300" dirty="0" smtClean="0">
                <a:solidFill>
                  <a:schemeClr val="tx1"/>
                </a:solidFill>
              </a:rPr>
              <a:t>... en la elaboración de los instrumentos o normativas  de planificación territorial o urbanística. Seguir pautas de la </a:t>
            </a:r>
            <a:r>
              <a:rPr lang="es-ES" sz="1300" dirty="0" smtClean="0">
                <a:hlinkClick r:id="rId9"/>
              </a:rPr>
              <a:t>Guía para mejorar la adecuación de normativa e instrumentos urbanísticos y territoriales de las AAPP a la Ley General de Telecomunicaciones</a:t>
            </a:r>
            <a:r>
              <a:rPr lang="es-ES" sz="1300" dirty="0" smtClean="0">
                <a:solidFill>
                  <a:schemeClr val="tx1"/>
                </a:solidFill>
              </a:rPr>
              <a:t> </a:t>
            </a:r>
            <a:endParaRPr lang="es-ES" sz="1300" dirty="0">
              <a:solidFill>
                <a:schemeClr val="tx1"/>
              </a:solidFill>
            </a:endParaRPr>
          </a:p>
        </p:txBody>
      </p:sp>
      <p:sp>
        <p:nvSpPr>
          <p:cNvPr id="33" name="Llamada con línea 2 32"/>
          <p:cNvSpPr/>
          <p:nvPr/>
        </p:nvSpPr>
        <p:spPr>
          <a:xfrm>
            <a:off x="148856" y="3926253"/>
            <a:ext cx="3056920" cy="2309042"/>
          </a:xfrm>
          <a:prstGeom prst="borderCallout2">
            <a:avLst>
              <a:gd name="adj1" fmla="val 39077"/>
              <a:gd name="adj2" fmla="val 102181"/>
              <a:gd name="adj3" fmla="val 135"/>
              <a:gd name="adj4" fmla="val 113966"/>
              <a:gd name="adj5" fmla="val -23963"/>
              <a:gd name="adj6" fmla="val 1598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Quién puede solicitar el informe</a:t>
            </a:r>
          </a:p>
          <a:p>
            <a:pPr algn="ctr"/>
            <a:r>
              <a:rPr lang="es-ES" sz="1300" b="1" dirty="0" smtClean="0">
                <a:solidFill>
                  <a:srgbClr val="00B0F0"/>
                </a:solidFill>
              </a:rPr>
              <a:t>Únicamente los órganos responsables de los procedimientos de aprobación, modificación o revisión de los instrumentos o normativas</a:t>
            </a:r>
            <a:r>
              <a:rPr lang="es-ES" sz="1300" dirty="0" smtClean="0">
                <a:solidFill>
                  <a:schemeClr val="tx1"/>
                </a:solidFill>
              </a:rPr>
              <a:t>  de planificación territorial o urbanística que afecten al despliegue de las redes públicas de comunicaciones electrónicas</a:t>
            </a:r>
          </a:p>
        </p:txBody>
      </p:sp>
      <p:sp>
        <p:nvSpPr>
          <p:cNvPr id="24" name="Llamada con línea 2 23"/>
          <p:cNvSpPr/>
          <p:nvPr/>
        </p:nvSpPr>
        <p:spPr>
          <a:xfrm>
            <a:off x="3514394" y="618156"/>
            <a:ext cx="4542047" cy="1796933"/>
          </a:xfrm>
          <a:prstGeom prst="borderCallout2">
            <a:avLst>
              <a:gd name="adj1" fmla="val 103090"/>
              <a:gd name="adj2" fmla="val 48175"/>
              <a:gd name="adj3" fmla="val 104835"/>
              <a:gd name="adj4" fmla="val 44254"/>
              <a:gd name="adj5" fmla="val 113177"/>
              <a:gd name="adj6" fmla="val 4374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Se debe cumplir </a:t>
            </a:r>
            <a:r>
              <a:rPr lang="es-ES" b="1" dirty="0" smtClean="0">
                <a:solidFill>
                  <a:schemeClr val="tx1"/>
                </a:solidFill>
              </a:rPr>
              <a:t>que… </a:t>
            </a:r>
            <a:endParaRPr lang="es-ES" b="1" dirty="0">
              <a:solidFill>
                <a:schemeClr val="tx1"/>
              </a:solidFill>
            </a:endParaRPr>
          </a:p>
          <a:p>
            <a:pPr algn="ctr"/>
            <a:r>
              <a:rPr lang="es-ES" sz="1300" dirty="0" smtClean="0">
                <a:solidFill>
                  <a:schemeClr val="tx1"/>
                </a:solidFill>
              </a:rPr>
              <a:t>... </a:t>
            </a:r>
            <a:r>
              <a:rPr lang="es-ES" sz="1300" dirty="0">
                <a:solidFill>
                  <a:schemeClr val="tx1"/>
                </a:solidFill>
              </a:rPr>
              <a:t>l</a:t>
            </a:r>
            <a:r>
              <a:rPr lang="es-ES" sz="1300" dirty="0" smtClean="0">
                <a:solidFill>
                  <a:schemeClr val="tx1"/>
                </a:solidFill>
              </a:rPr>
              <a:t>a normativa y los instrumentos de planificación territorial o urbanística </a:t>
            </a:r>
            <a:r>
              <a:rPr lang="es-ES" sz="1300" b="1" dirty="0" smtClean="0">
                <a:solidFill>
                  <a:srgbClr val="00B0F0"/>
                </a:solidFill>
              </a:rPr>
              <a:t>deben prever un procedimiento rápido, sencillo, eficiente y no discriminatorio de resolución</a:t>
            </a:r>
            <a:r>
              <a:rPr lang="es-ES" sz="1300" dirty="0" smtClean="0">
                <a:solidFill>
                  <a:schemeClr val="tx1"/>
                </a:solidFill>
              </a:rPr>
              <a:t> de las solicitudes de ocupación, </a:t>
            </a:r>
            <a:r>
              <a:rPr lang="es-ES" sz="1300" b="1" dirty="0" smtClean="0">
                <a:solidFill>
                  <a:srgbClr val="00B0F0"/>
                </a:solidFill>
              </a:rPr>
              <a:t>que no podrá exceder de cuatro meses contados a partir de la presentación de la solicitud </a:t>
            </a:r>
            <a:r>
              <a:rPr lang="es-ES" sz="1300" dirty="0">
                <a:solidFill>
                  <a:schemeClr val="tx1"/>
                </a:solidFill>
              </a:rPr>
              <a:t>(</a:t>
            </a:r>
            <a:r>
              <a:rPr lang="es-ES" sz="1300" b="1" dirty="0">
                <a:solidFill>
                  <a:srgbClr val="00B0F0"/>
                </a:solidFill>
              </a:rPr>
              <a:t>3 meses en caso de redes de alta o muy alta capacidad</a:t>
            </a:r>
            <a:r>
              <a:rPr lang="es-ES" sz="1300" dirty="0">
                <a:solidFill>
                  <a:schemeClr val="tx1"/>
                </a:solidFill>
              </a:rPr>
              <a:t>)</a:t>
            </a:r>
          </a:p>
          <a:p>
            <a:pPr algn="ctr"/>
            <a:endParaRPr lang="es-ES" sz="1300" b="1" dirty="0">
              <a:solidFill>
                <a:srgbClr val="00B0F0"/>
              </a:solidFill>
            </a:endParaRPr>
          </a:p>
        </p:txBody>
      </p:sp>
      <p:sp>
        <p:nvSpPr>
          <p:cNvPr id="25" name="Llamada con línea 2 24"/>
          <p:cNvSpPr/>
          <p:nvPr/>
        </p:nvSpPr>
        <p:spPr>
          <a:xfrm>
            <a:off x="3954812" y="4436441"/>
            <a:ext cx="4239858" cy="1756524"/>
          </a:xfrm>
          <a:prstGeom prst="borderCallout2">
            <a:avLst>
              <a:gd name="adj1" fmla="val -31765"/>
              <a:gd name="adj2" fmla="val 42504"/>
              <a:gd name="adj3" fmla="val -17402"/>
              <a:gd name="adj4" fmla="val 39866"/>
              <a:gd name="adj5" fmla="val -6534"/>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Y destacar que se </a:t>
            </a:r>
            <a:r>
              <a:rPr lang="es-ES" b="1" dirty="0">
                <a:solidFill>
                  <a:schemeClr val="tx1"/>
                </a:solidFill>
              </a:rPr>
              <a:t>debe cumplir </a:t>
            </a:r>
            <a:r>
              <a:rPr lang="es-ES" b="1" dirty="0" smtClean="0">
                <a:solidFill>
                  <a:schemeClr val="tx1"/>
                </a:solidFill>
              </a:rPr>
              <a:t>que… </a:t>
            </a:r>
            <a:endParaRPr lang="es-ES" b="1" dirty="0">
              <a:solidFill>
                <a:schemeClr val="tx1"/>
              </a:solidFill>
            </a:endParaRPr>
          </a:p>
          <a:p>
            <a:r>
              <a:rPr lang="es-ES" sz="1300" dirty="0" smtClean="0">
                <a:solidFill>
                  <a:schemeClr val="tx1"/>
                </a:solidFill>
              </a:rPr>
              <a:t>... la normativa y los instrumentos de planificación territorial o urbanística </a:t>
            </a:r>
            <a:r>
              <a:rPr lang="es-ES" sz="1300" b="1" dirty="0" smtClean="0">
                <a:solidFill>
                  <a:srgbClr val="00B0F0"/>
                </a:solidFill>
              </a:rPr>
              <a:t>deben garantizar el respeto de los límites impuestos a la intervención administrativa</a:t>
            </a:r>
            <a:r>
              <a:rPr lang="es-ES" sz="1300" dirty="0" smtClean="0">
                <a:solidFill>
                  <a:schemeClr val="tx1"/>
                </a:solidFill>
              </a:rPr>
              <a:t> (exigencia de documentación, justificación objetiva, proporcionada al fin perseguido, limitarse a lo estrictamente necesario).</a:t>
            </a:r>
            <a:r>
              <a:rPr lang="es-ES" sz="1300" b="1" dirty="0" smtClean="0">
                <a:solidFill>
                  <a:srgbClr val="00B0F0"/>
                </a:solidFill>
              </a:rPr>
              <a:t> Los operadores no tienen que aportar documentación que ya obre en poder de la Administración</a:t>
            </a:r>
            <a:r>
              <a:rPr lang="es-ES" sz="1300" dirty="0" smtClean="0">
                <a:solidFill>
                  <a:schemeClr val="tx1"/>
                </a:solidFill>
              </a:rPr>
              <a:t>.</a:t>
            </a:r>
            <a:endParaRPr lang="es-ES" sz="1300" b="1" dirty="0">
              <a:solidFill>
                <a:srgbClr val="00B0F0"/>
              </a:solidFill>
            </a:endParaRPr>
          </a:p>
        </p:txBody>
      </p:sp>
      <p:sp>
        <p:nvSpPr>
          <p:cNvPr id="34" name="CuadroTexto 33"/>
          <p:cNvSpPr txBox="1"/>
          <p:nvPr/>
        </p:nvSpPr>
        <p:spPr>
          <a:xfrm>
            <a:off x="138223" y="1254889"/>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5" name="CuadroTexto 34"/>
          <p:cNvSpPr txBox="1"/>
          <p:nvPr/>
        </p:nvSpPr>
        <p:spPr>
          <a:xfrm>
            <a:off x="127590" y="3928038"/>
            <a:ext cx="1074333" cy="261610"/>
          </a:xfrm>
          <a:prstGeom prst="rect">
            <a:avLst/>
          </a:prstGeom>
          <a:noFill/>
          <a:ln>
            <a:noFill/>
          </a:ln>
        </p:spPr>
        <p:txBody>
          <a:bodyPr wrap="none" rtlCol="0">
            <a:spAutoFit/>
          </a:bodyPr>
          <a:lstStyle/>
          <a:p>
            <a:r>
              <a:rPr lang="es-ES" sz="1100" b="1" dirty="0" smtClean="0"/>
              <a:t>Art. 50.2 LGTEL</a:t>
            </a:r>
            <a:endParaRPr lang="es-ES" sz="1100" b="1" dirty="0"/>
          </a:p>
        </p:txBody>
      </p:sp>
      <p:sp>
        <p:nvSpPr>
          <p:cNvPr id="36" name="CuadroTexto 35"/>
          <p:cNvSpPr txBox="1"/>
          <p:nvPr/>
        </p:nvSpPr>
        <p:spPr>
          <a:xfrm>
            <a:off x="8607721" y="3629574"/>
            <a:ext cx="1160895" cy="261610"/>
          </a:xfrm>
          <a:prstGeom prst="rect">
            <a:avLst/>
          </a:prstGeom>
          <a:noFill/>
          <a:ln>
            <a:noFill/>
          </a:ln>
        </p:spPr>
        <p:txBody>
          <a:bodyPr wrap="none" rtlCol="0">
            <a:spAutoFit/>
          </a:bodyPr>
          <a:lstStyle/>
          <a:p>
            <a:r>
              <a:rPr lang="es-ES" sz="1100" b="1" dirty="0" smtClean="0"/>
              <a:t>Capítulo II LGTEL</a:t>
            </a:r>
            <a:endParaRPr lang="es-ES" sz="1100" b="1" dirty="0"/>
          </a:p>
        </p:txBody>
      </p:sp>
      <p:sp>
        <p:nvSpPr>
          <p:cNvPr id="9" name="Proceso 8"/>
          <p:cNvSpPr/>
          <p:nvPr/>
        </p:nvSpPr>
        <p:spPr>
          <a:xfrm>
            <a:off x="8424516" y="999852"/>
            <a:ext cx="3579696" cy="2231529"/>
          </a:xfrm>
          <a:prstGeom prst="flowChartProcess">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 quién y cómo solicitar el informe</a:t>
            </a:r>
          </a:p>
          <a:p>
            <a:r>
              <a:rPr lang="es-ES" sz="1400" dirty="0">
                <a:solidFill>
                  <a:schemeClr val="tx1"/>
                </a:solidFill>
              </a:rPr>
              <a:t>La solicitud de informe, o en su caso, la respuesta a un escrito de subsanación, se puede realizar a través de:</a:t>
            </a:r>
          </a:p>
          <a:p>
            <a:pPr marL="342900" indent="-342900">
              <a:buAutoNum type="arabicPeriod"/>
            </a:pPr>
            <a:r>
              <a:rPr lang="es-ES" altLang="es-ES" sz="1400" dirty="0">
                <a:solidFill>
                  <a:schemeClr val="tx1"/>
                </a:solidFill>
              </a:rPr>
              <a:t>Formulario </a:t>
            </a:r>
            <a:r>
              <a:rPr lang="es-ES" altLang="es-ES" sz="1400" dirty="0" smtClean="0">
                <a:solidFill>
                  <a:schemeClr val="tx1"/>
                </a:solidFill>
              </a:rPr>
              <a:t>electrónico </a:t>
            </a:r>
            <a:r>
              <a:rPr lang="es-ES" altLang="es-ES" sz="1400" dirty="0">
                <a:solidFill>
                  <a:schemeClr val="tx1"/>
                </a:solidFill>
              </a:rPr>
              <a:t>en sede: </a:t>
            </a:r>
            <a:r>
              <a:rPr lang="es-ES" altLang="es-ES" sz="1400" dirty="0">
                <a:solidFill>
                  <a:schemeClr val="tx1"/>
                </a:solidFill>
                <a:hlinkClick r:id="rId10"/>
              </a:rPr>
              <a:t>Enlace a Formulario Electrónico</a:t>
            </a:r>
            <a:r>
              <a:rPr lang="es-ES" altLang="es-ES" sz="1400" dirty="0">
                <a:solidFill>
                  <a:schemeClr val="tx1"/>
                </a:solidFill>
              </a:rPr>
              <a:t> (código SIA: 206227)</a:t>
            </a:r>
          </a:p>
          <a:p>
            <a:pPr marL="342900" indent="-342900">
              <a:buAutoNum type="arabicPeriod"/>
            </a:pPr>
            <a:r>
              <a:rPr lang="es-ES" sz="1400" dirty="0">
                <a:solidFill>
                  <a:schemeClr val="tx1"/>
                </a:solidFill>
              </a:rPr>
              <a:t>“Comunicación Electrónica” a la oficina SIR con código </a:t>
            </a:r>
            <a:r>
              <a:rPr lang="es-ES" sz="1400" dirty="0" smtClean="0">
                <a:solidFill>
                  <a:schemeClr val="tx1"/>
                </a:solidFill>
              </a:rPr>
              <a:t>EA0042733</a:t>
            </a:r>
            <a:endParaRPr lang="es-ES" sz="1400" dirty="0">
              <a:solidFill>
                <a:schemeClr val="tx1"/>
              </a:solidFill>
            </a:endParaRPr>
          </a:p>
        </p:txBody>
      </p:sp>
      <p:sp>
        <p:nvSpPr>
          <p:cNvPr id="38" name="CuadroTexto 37"/>
          <p:cNvSpPr txBox="1"/>
          <p:nvPr/>
        </p:nvSpPr>
        <p:spPr>
          <a:xfrm>
            <a:off x="3479327" y="610909"/>
            <a:ext cx="1188146" cy="261610"/>
          </a:xfrm>
          <a:prstGeom prst="rect">
            <a:avLst/>
          </a:prstGeom>
          <a:noFill/>
          <a:ln>
            <a:noFill/>
          </a:ln>
        </p:spPr>
        <p:txBody>
          <a:bodyPr wrap="none" rtlCol="0">
            <a:spAutoFit/>
          </a:bodyPr>
          <a:lstStyle/>
          <a:p>
            <a:r>
              <a:rPr lang="es-ES" sz="1100" b="1" dirty="0" smtClean="0"/>
              <a:t>Art. 49.6.b LGTEL</a:t>
            </a:r>
            <a:endParaRPr lang="es-ES" sz="1100" b="1" dirty="0"/>
          </a:p>
        </p:txBody>
      </p:sp>
      <p:sp>
        <p:nvSpPr>
          <p:cNvPr id="39" name="CuadroTexto 38"/>
          <p:cNvSpPr txBox="1"/>
          <p:nvPr/>
        </p:nvSpPr>
        <p:spPr>
          <a:xfrm>
            <a:off x="3869605" y="4204790"/>
            <a:ext cx="1574470" cy="261610"/>
          </a:xfrm>
          <a:prstGeom prst="rect">
            <a:avLst/>
          </a:prstGeom>
          <a:noFill/>
          <a:ln>
            <a:noFill/>
          </a:ln>
        </p:spPr>
        <p:txBody>
          <a:bodyPr wrap="none" rtlCol="0">
            <a:spAutoFit/>
          </a:bodyPr>
          <a:lstStyle/>
          <a:p>
            <a:r>
              <a:rPr lang="es-ES" sz="1100" b="1" dirty="0" smtClean="0"/>
              <a:t>Art. 49.6.d y 49.7 LGTEL</a:t>
            </a:r>
            <a:endParaRPr lang="es-ES" sz="1100" b="1" dirty="0"/>
          </a:p>
        </p:txBody>
      </p:sp>
      <p:sp>
        <p:nvSpPr>
          <p:cNvPr id="40" name="CuadroTexto 39"/>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pic>
        <p:nvPicPr>
          <p:cNvPr id="42" name="Imagen 4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19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80">
                                          <p:stCondLst>
                                            <p:cond delay="0"/>
                                          </p:stCondLst>
                                        </p:cTn>
                                        <p:tgtEl>
                                          <p:spTgt spid="35"/>
                                        </p:tgtEl>
                                      </p:cBhvr>
                                    </p:animEffect>
                                    <p:anim calcmode="lin" valueType="num">
                                      <p:cBhvr>
                                        <p:cTn id="4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7" dur="26">
                                          <p:stCondLst>
                                            <p:cond delay="650"/>
                                          </p:stCondLst>
                                        </p:cTn>
                                        <p:tgtEl>
                                          <p:spTgt spid="35"/>
                                        </p:tgtEl>
                                      </p:cBhvr>
                                      <p:to x="100000" y="60000"/>
                                    </p:animScale>
                                    <p:animScale>
                                      <p:cBhvr>
                                        <p:cTn id="48" dur="166" decel="50000">
                                          <p:stCondLst>
                                            <p:cond delay="676"/>
                                          </p:stCondLst>
                                        </p:cTn>
                                        <p:tgtEl>
                                          <p:spTgt spid="35"/>
                                        </p:tgtEl>
                                      </p:cBhvr>
                                      <p:to x="100000" y="100000"/>
                                    </p:animScale>
                                    <p:animScale>
                                      <p:cBhvr>
                                        <p:cTn id="49" dur="26">
                                          <p:stCondLst>
                                            <p:cond delay="1312"/>
                                          </p:stCondLst>
                                        </p:cTn>
                                        <p:tgtEl>
                                          <p:spTgt spid="35"/>
                                        </p:tgtEl>
                                      </p:cBhvr>
                                      <p:to x="100000" y="80000"/>
                                    </p:animScale>
                                    <p:animScale>
                                      <p:cBhvr>
                                        <p:cTn id="50" dur="166" decel="50000">
                                          <p:stCondLst>
                                            <p:cond delay="1338"/>
                                          </p:stCondLst>
                                        </p:cTn>
                                        <p:tgtEl>
                                          <p:spTgt spid="35"/>
                                        </p:tgtEl>
                                      </p:cBhvr>
                                      <p:to x="100000" y="100000"/>
                                    </p:animScale>
                                    <p:animScale>
                                      <p:cBhvr>
                                        <p:cTn id="51" dur="26">
                                          <p:stCondLst>
                                            <p:cond delay="1642"/>
                                          </p:stCondLst>
                                        </p:cTn>
                                        <p:tgtEl>
                                          <p:spTgt spid="35"/>
                                        </p:tgtEl>
                                      </p:cBhvr>
                                      <p:to x="100000" y="90000"/>
                                    </p:animScale>
                                    <p:animScale>
                                      <p:cBhvr>
                                        <p:cTn id="52" dur="166" decel="50000">
                                          <p:stCondLst>
                                            <p:cond delay="1668"/>
                                          </p:stCondLst>
                                        </p:cTn>
                                        <p:tgtEl>
                                          <p:spTgt spid="35"/>
                                        </p:tgtEl>
                                      </p:cBhvr>
                                      <p:to x="100000" y="100000"/>
                                    </p:animScale>
                                    <p:animScale>
                                      <p:cBhvr>
                                        <p:cTn id="53" dur="26">
                                          <p:stCondLst>
                                            <p:cond delay="1808"/>
                                          </p:stCondLst>
                                        </p:cTn>
                                        <p:tgtEl>
                                          <p:spTgt spid="35"/>
                                        </p:tgtEl>
                                      </p:cBhvr>
                                      <p:to x="100000" y="95000"/>
                                    </p:animScale>
                                    <p:animScale>
                                      <p:cBhvr>
                                        <p:cTn id="54" dur="166" decel="50000">
                                          <p:stCondLst>
                                            <p:cond delay="1834"/>
                                          </p:stCondLst>
                                        </p:cTn>
                                        <p:tgtEl>
                                          <p:spTgt spid="3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3" grpId="0" animBg="1"/>
      <p:bldP spid="24" grpId="0" animBg="1"/>
      <p:bldP spid="25" grpId="0" animBg="1"/>
      <p:bldP spid="34" grpId="0"/>
      <p:bldP spid="35" grpId="0"/>
      <p:bldP spid="36" grpId="0"/>
      <p:bldP spid="9" grpId="0" animBg="1"/>
      <p:bldP spid="38" grpId="0"/>
      <p:bldP spid="3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83</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83</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404994"/>
            <a:ext cx="7494494" cy="1734025"/>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6</a:t>
            </a:r>
            <a:r>
              <a:rPr lang="es-ES" sz="4000" b="1" spc="-13" dirty="0" smtClean="0">
                <a:solidFill>
                  <a:srgbClr val="25408F"/>
                </a:solidFill>
                <a:latin typeface="Arial"/>
                <a:cs typeface="Arial"/>
              </a:rPr>
              <a:t>. Otros </a:t>
            </a:r>
            <a:r>
              <a:rPr lang="es-ES" sz="4000" b="1" spc="-13" dirty="0">
                <a:solidFill>
                  <a:srgbClr val="25408F"/>
                </a:solidFill>
                <a:latin typeface="Arial"/>
                <a:cs typeface="Arial"/>
              </a:rPr>
              <a:t>mecanismos de colaboración entre </a:t>
            </a:r>
            <a:r>
              <a:rPr lang="es-ES" sz="4000" b="1" spc="-13" dirty="0" smtClean="0">
                <a:solidFill>
                  <a:srgbClr val="25408F"/>
                </a:solidFill>
                <a:latin typeface="Arial"/>
                <a:cs typeface="Arial"/>
              </a:rPr>
              <a:t>la Administración </a:t>
            </a:r>
            <a:r>
              <a:rPr lang="es-ES" sz="4000" b="1" spc="-13" dirty="0">
                <a:solidFill>
                  <a:srgbClr val="25408F"/>
                </a:solidFill>
                <a:latin typeface="Arial"/>
                <a:cs typeface="Arial"/>
              </a:rPr>
              <a:t>Central y resto de AAPP</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008423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84</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84</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6</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sp>
        <p:nvSpPr>
          <p:cNvPr id="60" name="Rectangle 2"/>
          <p:cNvSpPr txBox="1">
            <a:spLocks noChangeArrowheads="1"/>
          </p:cNvSpPr>
          <p:nvPr/>
        </p:nvSpPr>
        <p:spPr bwMode="auto">
          <a:xfrm>
            <a:off x="5930354" y="1510347"/>
            <a:ext cx="6245114" cy="4386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0" action="ppaction://hlinksldjump"/>
              </a:rPr>
              <a:t>Mecanismos de colaboración: </a:t>
            </a:r>
            <a:r>
              <a:rPr lang="es-ES" altLang="es-ES" sz="2032" b="1" spc="85" dirty="0" smtClean="0">
                <a:solidFill>
                  <a:srgbClr val="001D4D"/>
                </a:solidFill>
                <a:cs typeface="Trebuchet MS"/>
                <a:hlinkClick r:id="rId20" action="ppaction://hlinksldjump"/>
              </a:rPr>
              <a:t>Administración </a:t>
            </a:r>
            <a:r>
              <a:rPr lang="es-ES" altLang="es-ES" sz="2032" b="1" spc="85" dirty="0">
                <a:solidFill>
                  <a:srgbClr val="001D4D"/>
                </a:solidFill>
                <a:cs typeface="Trebuchet MS"/>
                <a:hlinkClick r:id="rId20" action="ppaction://hlinksldjump"/>
              </a:rPr>
              <a:t>Central vs </a:t>
            </a:r>
            <a:r>
              <a:rPr lang="es-ES" altLang="es-ES" sz="2032" b="1" spc="85" dirty="0" smtClean="0">
                <a:solidFill>
                  <a:srgbClr val="001D4D"/>
                </a:solidFill>
                <a:cs typeface="Trebuchet MS"/>
                <a:hlinkClick r:id="rId20" action="ppaction://hlinksldjump"/>
              </a:rPr>
              <a:t>AAPP</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1" action="ppaction://hlinksldjump"/>
              </a:rPr>
              <a:t>Deber de recíproca información y </a:t>
            </a:r>
            <a:r>
              <a:rPr lang="es-ES" altLang="es-ES" sz="2032" b="1" spc="85" dirty="0" smtClean="0">
                <a:solidFill>
                  <a:srgbClr val="001D4D"/>
                </a:solidFill>
                <a:cs typeface="Trebuchet MS"/>
                <a:hlinkClick r:id="rId21" action="ppaction://hlinksldjump"/>
              </a:rPr>
              <a:t>colaboración. Obligación </a:t>
            </a:r>
            <a:r>
              <a:rPr lang="es-ES" altLang="es-ES" sz="2032" b="1" spc="85" dirty="0">
                <a:solidFill>
                  <a:srgbClr val="001D4D"/>
                </a:solidFill>
                <a:cs typeface="Trebuchet MS"/>
                <a:hlinkClick r:id="rId21" action="ppaction://hlinksldjump"/>
              </a:rPr>
              <a:t>de facilitar </a:t>
            </a:r>
            <a:r>
              <a:rPr lang="es-ES" altLang="es-ES" sz="2032" b="1" spc="85" dirty="0" smtClean="0">
                <a:solidFill>
                  <a:srgbClr val="001D4D"/>
                </a:solidFill>
                <a:cs typeface="Trebuchet MS"/>
                <a:hlinkClick r:id="rId21" action="ppaction://hlinksldjump"/>
              </a:rPr>
              <a:t>despliegues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2" action="ppaction://hlinksldjump"/>
              </a:rPr>
              <a:t>Modelos tipo de declaración </a:t>
            </a:r>
            <a:r>
              <a:rPr lang="es-ES" altLang="es-ES" sz="2032" b="1" spc="85" dirty="0" smtClean="0">
                <a:solidFill>
                  <a:srgbClr val="001D4D"/>
                </a:solidFill>
                <a:cs typeface="Trebuchet MS"/>
                <a:hlinkClick r:id="rId22" action="ppaction://hlinksldjump"/>
              </a:rPr>
              <a:t>responsable, recomendaciones </a:t>
            </a:r>
            <a:r>
              <a:rPr lang="es-ES" altLang="es-ES" sz="2032" b="1" spc="85" dirty="0">
                <a:solidFill>
                  <a:srgbClr val="001D4D"/>
                </a:solidFill>
                <a:cs typeface="Trebuchet MS"/>
                <a:hlinkClick r:id="rId22" action="ppaction://hlinksldjump"/>
              </a:rPr>
              <a:t>y modelos de ordenanzas </a:t>
            </a:r>
            <a:r>
              <a:rPr lang="es-ES" altLang="es-ES" sz="2032" b="1" spc="85" dirty="0" smtClean="0">
                <a:solidFill>
                  <a:srgbClr val="001D4D"/>
                </a:solidFill>
                <a:cs typeface="Trebuchet MS"/>
                <a:hlinkClick r:id="rId22" action="ppaction://hlinksldjump"/>
              </a:rPr>
              <a:t>municipales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3" action="ppaction://hlinksldjump"/>
              </a:rPr>
              <a:t>Punto </a:t>
            </a:r>
            <a:r>
              <a:rPr lang="es-ES" altLang="es-ES" sz="2032" b="1" spc="85" dirty="0">
                <a:solidFill>
                  <a:srgbClr val="001D4D"/>
                </a:solidFill>
                <a:cs typeface="Trebuchet MS"/>
                <a:hlinkClick r:id="rId23" action="ppaction://hlinksldjump"/>
              </a:rPr>
              <a:t>de Gestión </a:t>
            </a:r>
            <a:r>
              <a:rPr lang="es-ES" altLang="es-ES" sz="2032" b="1" spc="85" dirty="0" smtClean="0">
                <a:solidFill>
                  <a:srgbClr val="001D4D"/>
                </a:solidFill>
                <a:cs typeface="Trebuchet MS"/>
                <a:hlinkClick r:id="rId23" action="ppaction://hlinksldjump"/>
              </a:rPr>
              <a:t>Único</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4" action="ppaction://hlinksldjump"/>
              </a:rPr>
              <a:t>Creación de la Comisión Interministerial para la agilización de los mecanismos de </a:t>
            </a:r>
            <a:r>
              <a:rPr lang="es-ES" altLang="es-ES" sz="2032" b="1" spc="85" dirty="0" smtClean="0">
                <a:solidFill>
                  <a:srgbClr val="001D4D"/>
                </a:solidFill>
                <a:cs typeface="Trebuchet MS"/>
                <a:hlinkClick r:id="rId24" action="ppaction://hlinksldjump"/>
              </a:rPr>
              <a:t>colaboración</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25" action="ppaction://hlinksldjump"/>
              </a:rPr>
              <a:t>Puntos relevantes a destacar</a:t>
            </a:r>
            <a:endParaRPr lang="es-ES" altLang="es-ES" sz="2032" b="1" spc="85" dirty="0" smtClean="0">
              <a:solidFill>
                <a:srgbClr val="001D4D"/>
              </a:solidFill>
              <a:cs typeface="Trebuchet MS"/>
            </a:endParaRPr>
          </a:p>
        </p:txBody>
      </p:sp>
      <p:pic>
        <p:nvPicPr>
          <p:cNvPr id="57" name="Imagen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7"/>
          <a:stretch>
            <a:fillRect/>
          </a:stretch>
        </p:blipFill>
        <p:spPr>
          <a:xfrm>
            <a:off x="1486909" y="2308668"/>
            <a:ext cx="1929183" cy="309849"/>
          </a:xfrm>
          <a:prstGeom prst="rect">
            <a:avLst/>
          </a:prstGeom>
        </p:spPr>
      </p:pic>
      <p:pic>
        <p:nvPicPr>
          <p:cNvPr id="63" name="Imagen 62"/>
          <p:cNvPicPr>
            <a:picLocks noChangeAspect="1"/>
          </p:cNvPicPr>
          <p:nvPr/>
        </p:nvPicPr>
        <p:blipFill>
          <a:blip r:embed="rId27"/>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7221020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85</a:t>
            </a:fld>
            <a:endParaRPr spc="13"/>
          </a:p>
        </p:txBody>
      </p:sp>
      <p:sp>
        <p:nvSpPr>
          <p:cNvPr id="17" name="Rectangle 2"/>
          <p:cNvSpPr txBox="1">
            <a:spLocks noChangeArrowheads="1"/>
          </p:cNvSpPr>
          <p:nvPr/>
        </p:nvSpPr>
        <p:spPr bwMode="auto">
          <a:xfrm>
            <a:off x="385764" y="2196546"/>
            <a:ext cx="1135151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a:t>
            </a:r>
            <a:r>
              <a:rPr lang="es-ES" altLang="es-ES" sz="1600" b="1" spc="85" dirty="0">
                <a:solidFill>
                  <a:srgbClr val="001D4D"/>
                </a:solidFill>
                <a:cs typeface="Trebuchet MS"/>
              </a:rPr>
              <a:t>Mecanismos de colaboración </a:t>
            </a:r>
            <a:r>
              <a:rPr lang="es-ES" altLang="es-ES" sz="1600" b="1" spc="85" dirty="0" smtClean="0">
                <a:solidFill>
                  <a:srgbClr val="001D4D"/>
                </a:solidFill>
                <a:cs typeface="Trebuchet MS"/>
              </a:rPr>
              <a:t>entre el Ministerio de Asuntos Económicos y Transformación Digital y </a:t>
            </a:r>
            <a:r>
              <a:rPr lang="es-ES" altLang="es-ES" sz="1600" b="1" spc="85" dirty="0">
                <a:solidFill>
                  <a:srgbClr val="001D4D"/>
                </a:solidFill>
                <a:cs typeface="Trebuchet MS"/>
              </a:rPr>
              <a:t>las Administraciones </a:t>
            </a:r>
            <a:r>
              <a:rPr lang="es-ES" altLang="es-ES" sz="1600" b="1" spc="85" dirty="0" smtClean="0">
                <a:solidFill>
                  <a:srgbClr val="001D4D"/>
                </a:solidFill>
                <a:cs typeface="Trebuchet MS"/>
              </a:rPr>
              <a:t>Públicas </a:t>
            </a:r>
            <a:r>
              <a:rPr lang="es-ES" altLang="es-ES" sz="1600" b="1" spc="85" dirty="0">
                <a:solidFill>
                  <a:srgbClr val="001D4D"/>
                </a:solidFill>
                <a:cs typeface="Trebuchet MS"/>
              </a:rPr>
              <a:t>para la instalación y explotación de las redes públicas de comunicaciones </a:t>
            </a:r>
            <a:r>
              <a:rPr lang="es-ES" altLang="es-ES" sz="1600" b="1" spc="85" dirty="0" smtClean="0">
                <a:solidFill>
                  <a:srgbClr val="001D4D"/>
                </a:solidFill>
                <a:cs typeface="Trebuchet MS"/>
              </a:rPr>
              <a:t>electrónicas</a:t>
            </a:r>
            <a:r>
              <a:rPr lang="es-ES" altLang="es-ES" sz="1600" spc="85" dirty="0" smtClean="0">
                <a:solidFill>
                  <a:srgbClr val="001D4D"/>
                </a:solidFill>
                <a:cs typeface="Trebuchet MS"/>
              </a:rPr>
              <a:t> se regulan en el </a:t>
            </a:r>
            <a:r>
              <a:rPr lang="es-ES" altLang="es-ES" sz="1600" b="1" spc="85" dirty="0" smtClean="0">
                <a:solidFill>
                  <a:srgbClr val="001D4D"/>
                </a:solidFill>
                <a:cs typeface="Trebuchet MS"/>
              </a:rPr>
              <a:t>artículo 50 </a:t>
            </a:r>
            <a:r>
              <a:rPr lang="es-ES" altLang="es-ES" sz="1600" spc="85" dirty="0" smtClean="0">
                <a:solidFill>
                  <a:srgbClr val="001D4D"/>
                </a:solidFill>
                <a:cs typeface="Trebuchet MS"/>
              </a:rPr>
              <a:t>de la LGTEL.</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En esta sección se describen los mecanismos de colaboración que no se han explicado en anteriores secciones del curso.</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mecanismos de colaboración que ya se han explicado en anteriores secciones son los siguientes: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u="sng" spc="85" dirty="0" smtClean="0">
                <a:solidFill>
                  <a:srgbClr val="001D4D"/>
                </a:solidFill>
                <a:cs typeface="Trebuchet MS"/>
              </a:rPr>
              <a:t>Informe preceptivo del  Ministerio</a:t>
            </a:r>
            <a:r>
              <a:rPr lang="es-ES" altLang="es-ES" sz="1400" spc="85" dirty="0" smtClean="0">
                <a:solidFill>
                  <a:srgbClr val="001D4D"/>
                </a:solidFill>
                <a:cs typeface="Trebuchet MS"/>
              </a:rPr>
              <a:t> de adecuación a la LGTEL de la normativa y/o </a:t>
            </a:r>
            <a:r>
              <a:rPr lang="es-ES" altLang="es-ES" sz="1400" spc="85" dirty="0">
                <a:solidFill>
                  <a:srgbClr val="001D4D"/>
                </a:solidFill>
                <a:cs typeface="Trebuchet MS"/>
              </a:rPr>
              <a:t>instrumentos de planificación territorial o </a:t>
            </a:r>
            <a:r>
              <a:rPr lang="es-ES" altLang="es-ES" sz="1400" spc="85" dirty="0" smtClean="0">
                <a:solidFill>
                  <a:srgbClr val="001D4D"/>
                </a:solidFill>
                <a:cs typeface="Trebuchet MS"/>
              </a:rPr>
              <a:t>urbanística  dependiente </a:t>
            </a:r>
            <a:r>
              <a:rPr lang="es-ES" altLang="es-ES" sz="1400" spc="85" dirty="0">
                <a:solidFill>
                  <a:srgbClr val="001D4D"/>
                </a:solidFill>
                <a:cs typeface="Trebuchet MS"/>
              </a:rPr>
              <a:t>de las AAPP que afecten a la instalación o explotación de las redes públicas de comunicaciones electrónicas y recursos </a:t>
            </a:r>
            <a:r>
              <a:rPr lang="es-ES" altLang="es-ES" sz="1400" spc="85" dirty="0" smtClean="0">
                <a:solidFill>
                  <a:srgbClr val="001D4D"/>
                </a:solidFill>
                <a:cs typeface="Trebuchet MS"/>
              </a:rPr>
              <a:t>asociados (</a:t>
            </a:r>
            <a:r>
              <a:rPr lang="es-ES" altLang="es-ES" sz="1400" b="1" spc="85" dirty="0" smtClean="0">
                <a:solidFill>
                  <a:srgbClr val="001D4D"/>
                </a:solidFill>
                <a:cs typeface="Trebuchet MS"/>
              </a:rPr>
              <a:t>artículo 50.2</a:t>
            </a:r>
            <a:r>
              <a:rPr lang="es-ES" altLang="es-ES" sz="1400" spc="85" dirty="0" smtClean="0">
                <a:solidFill>
                  <a:srgbClr val="001D4D"/>
                </a:solidFill>
                <a:cs typeface="Trebuchet MS"/>
              </a:rPr>
              <a:t>): tratado en detalle en la </a:t>
            </a:r>
            <a:r>
              <a:rPr lang="es-ES" altLang="es-ES" sz="1400" spc="85" dirty="0">
                <a:solidFill>
                  <a:srgbClr val="001D4D"/>
                </a:solidFill>
                <a:cs typeface="Trebuchet MS"/>
              </a:rPr>
              <a:t>sección </a:t>
            </a:r>
            <a:r>
              <a:rPr lang="es-ES" altLang="es-ES" sz="1400" b="1" spc="85" dirty="0" smtClean="0">
                <a:solidFill>
                  <a:srgbClr val="001D4D"/>
                </a:solidFill>
                <a:cs typeface="Trebuchet MS"/>
                <a:hlinkClick r:id="rId6" action="ppaction://hlinksldjump"/>
              </a:rPr>
              <a:t>Alineación instrumentos de planificación territorial o urbanística con LGTEL: informe preceptivo</a:t>
            </a:r>
            <a:endParaRPr lang="es-ES" altLang="es-ES" sz="1400" b="1"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400" u="sng" spc="85" dirty="0" smtClean="0">
                <a:solidFill>
                  <a:srgbClr val="001D4D"/>
                </a:solidFill>
                <a:cs typeface="Trebuchet MS"/>
              </a:rPr>
              <a:t>Informe preceptivo del Ministerio</a:t>
            </a:r>
            <a:r>
              <a:rPr lang="es-ES" altLang="es-ES" sz="1400" spc="85" dirty="0" smtClean="0">
                <a:solidFill>
                  <a:srgbClr val="001D4D"/>
                </a:solidFill>
                <a:cs typeface="Trebuchet MS"/>
              </a:rPr>
              <a:t> para la tramitación </a:t>
            </a:r>
            <a:r>
              <a:rPr lang="es-ES" altLang="es-ES" sz="1400" spc="85" dirty="0">
                <a:solidFill>
                  <a:srgbClr val="001D4D"/>
                </a:solidFill>
                <a:cs typeface="Trebuchet MS"/>
              </a:rPr>
              <a:t>por </a:t>
            </a:r>
            <a:r>
              <a:rPr lang="es-ES" altLang="es-ES" sz="1400" spc="85" dirty="0" smtClean="0">
                <a:solidFill>
                  <a:srgbClr val="001D4D"/>
                </a:solidFill>
                <a:cs typeface="Trebuchet MS"/>
              </a:rPr>
              <a:t>la Administración pública competente </a:t>
            </a:r>
            <a:r>
              <a:rPr lang="es-ES" altLang="es-ES" sz="1400" spc="85" dirty="0">
                <a:solidFill>
                  <a:srgbClr val="001D4D"/>
                </a:solidFill>
                <a:cs typeface="Trebuchet MS"/>
              </a:rPr>
              <a:t>de una medida cautelar que impida o paralice o de una resolución que deniegue o imposibilite la instalación de la infraestructura de red o recursos asociados que cumpla los parámetros y requerimientos técnicos </a:t>
            </a:r>
            <a:r>
              <a:rPr lang="es-ES" altLang="es-ES" sz="1400" spc="85" dirty="0" smtClean="0">
                <a:solidFill>
                  <a:srgbClr val="001D4D"/>
                </a:solidFill>
                <a:cs typeface="Trebuchet MS"/>
              </a:rPr>
              <a:t>esenciales (</a:t>
            </a:r>
            <a:r>
              <a:rPr lang="es-ES" altLang="es-ES" sz="1400" b="1" spc="85" dirty="0" smtClean="0">
                <a:solidFill>
                  <a:srgbClr val="001D4D"/>
                </a:solidFill>
                <a:cs typeface="Trebuchet MS"/>
              </a:rPr>
              <a:t>artículo 50.5</a:t>
            </a:r>
            <a:r>
              <a:rPr lang="es-ES" altLang="es-ES" sz="1400" spc="85" dirty="0" smtClean="0">
                <a:solidFill>
                  <a:srgbClr val="001D4D"/>
                </a:solidFill>
                <a:cs typeface="Trebuchet MS"/>
              </a:rPr>
              <a:t>): tratado en detalle en </a:t>
            </a:r>
            <a:r>
              <a:rPr lang="es-ES" altLang="es-ES" sz="1400" spc="85" dirty="0">
                <a:solidFill>
                  <a:srgbClr val="001D4D"/>
                </a:solidFill>
                <a:cs typeface="Trebuchet MS"/>
              </a:rPr>
              <a:t>la transparencia </a:t>
            </a:r>
            <a:r>
              <a:rPr lang="es-ES" altLang="es-ES" sz="1400" b="1" spc="85" dirty="0">
                <a:solidFill>
                  <a:srgbClr val="001D4D"/>
                </a:solidFill>
                <a:cs typeface="Trebuchet MS"/>
                <a:hlinkClick r:id="rId7" action="ppaction://hlinksldjump"/>
              </a:rPr>
              <a:t>Adopción de medidas cautelares restrictivas de la instalación de una red pública de comunicaciones electrónicas</a:t>
            </a:r>
            <a:endParaRPr lang="es-ES" altLang="es-ES" sz="1400" b="1"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0"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75155" y="41911"/>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Mecanismos de colaboración: </a:t>
            </a:r>
          </a:p>
          <a:p>
            <a:pPr marL="10752" algn="ctr">
              <a:spcBef>
                <a:spcPts val="85"/>
              </a:spcBef>
            </a:pPr>
            <a:r>
              <a:rPr lang="es-ES" sz="2032" b="1" spc="85" dirty="0" smtClean="0">
                <a:solidFill>
                  <a:schemeClr val="accent1">
                    <a:lumMod val="75000"/>
                  </a:schemeClr>
                </a:solidFill>
                <a:cs typeface="Calibri"/>
              </a:rPr>
              <a:t>Administración Central</a:t>
            </a:r>
            <a:r>
              <a:rPr lang="es-ES" sz="2032" b="1" spc="85" dirty="0">
                <a:solidFill>
                  <a:schemeClr val="accent1">
                    <a:lumMod val="75000"/>
                  </a:schemeClr>
                </a:solidFill>
                <a:cs typeface="Calibri"/>
              </a:rPr>
              <a:t> </a:t>
            </a:r>
            <a:r>
              <a:rPr lang="es-ES" sz="2032" b="1" spc="85" dirty="0" smtClean="0">
                <a:solidFill>
                  <a:schemeClr val="accent1">
                    <a:lumMod val="75000"/>
                  </a:schemeClr>
                </a:solidFill>
                <a:cs typeface="Calibri"/>
              </a:rPr>
              <a:t>vs AAPP</a:t>
            </a:r>
          </a:p>
        </p:txBody>
      </p:sp>
      <p:pic>
        <p:nvPicPr>
          <p:cNvPr id="22" name="Imagen 21"/>
          <p:cNvPicPr>
            <a:picLocks noChangeAspect="1"/>
          </p:cNvPicPr>
          <p:nvPr/>
        </p:nvPicPr>
        <p:blipFill>
          <a:blip r:embed="rId1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950863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86</a:t>
            </a:fld>
            <a:endParaRPr spc="13"/>
          </a:p>
        </p:txBody>
      </p:sp>
      <p:sp>
        <p:nvSpPr>
          <p:cNvPr id="17" name="Rectangle 2"/>
          <p:cNvSpPr txBox="1">
            <a:spLocks noChangeArrowheads="1"/>
          </p:cNvSpPr>
          <p:nvPr/>
        </p:nvSpPr>
        <p:spPr bwMode="auto">
          <a:xfrm>
            <a:off x="304088" y="187454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El Ministerio </a:t>
            </a:r>
            <a:r>
              <a:rPr lang="es-ES" altLang="es-ES" sz="1600" spc="85" dirty="0" smtClean="0">
                <a:solidFill>
                  <a:srgbClr val="001D4D"/>
                </a:solidFill>
                <a:cs typeface="Trebuchet MS"/>
              </a:rPr>
              <a:t>y </a:t>
            </a:r>
            <a:r>
              <a:rPr lang="es-ES" altLang="es-ES" sz="1600" spc="85" dirty="0">
                <a:solidFill>
                  <a:srgbClr val="001D4D"/>
                </a:solidFill>
                <a:cs typeface="Trebuchet MS"/>
              </a:rPr>
              <a:t>las </a:t>
            </a:r>
            <a:r>
              <a:rPr lang="es-ES" altLang="es-ES" sz="1600" spc="85" dirty="0" smtClean="0">
                <a:solidFill>
                  <a:srgbClr val="001D4D"/>
                </a:solidFill>
                <a:cs typeface="Trebuchet MS"/>
              </a:rPr>
              <a:t>AAPP </a:t>
            </a:r>
            <a:r>
              <a:rPr lang="es-ES" altLang="es-ES" sz="1600" u="sng" spc="85" dirty="0">
                <a:solidFill>
                  <a:srgbClr val="001D4D"/>
                </a:solidFill>
                <a:cs typeface="Trebuchet MS"/>
              </a:rPr>
              <a:t>tienen los deberes de recíproca información y de colaboración y cooperación mutuas</a:t>
            </a:r>
            <a:r>
              <a:rPr lang="es-ES" altLang="es-ES" sz="1600" spc="85" dirty="0">
                <a:solidFill>
                  <a:srgbClr val="001D4D"/>
                </a:solidFill>
                <a:cs typeface="Trebuchet MS"/>
              </a:rPr>
              <a:t> en el ejercicio de sus actuaciones de regulación y que puedan afectar a las </a:t>
            </a:r>
            <a:r>
              <a:rPr lang="es-ES" altLang="es-ES" sz="1600" spc="85" dirty="0" smtClean="0">
                <a:solidFill>
                  <a:srgbClr val="001D4D"/>
                </a:solidFill>
                <a:cs typeface="Trebuchet MS"/>
              </a:rPr>
              <a:t>telecomunicaciones. Esta </a:t>
            </a:r>
            <a:r>
              <a:rPr lang="es-ES" altLang="es-ES" sz="1600" spc="85" dirty="0">
                <a:solidFill>
                  <a:srgbClr val="001D4D"/>
                </a:solidFill>
                <a:cs typeface="Trebuchet MS"/>
              </a:rPr>
              <a:t>colaboración se articulará, entre otros, a través de los mecanismos establecidos en </a:t>
            </a:r>
            <a:r>
              <a:rPr lang="es-ES" altLang="es-ES" sz="1600" spc="85" dirty="0" smtClean="0">
                <a:solidFill>
                  <a:srgbClr val="001D4D"/>
                </a:solidFill>
                <a:cs typeface="Trebuchet MS"/>
              </a:rPr>
              <a:t>el artículo 50, </a:t>
            </a:r>
            <a:r>
              <a:rPr lang="es-ES" altLang="es-ES" sz="1600" spc="85" dirty="0">
                <a:solidFill>
                  <a:srgbClr val="001D4D"/>
                </a:solidFill>
                <a:cs typeface="Trebuchet MS"/>
              </a:rPr>
              <a:t>que </a:t>
            </a:r>
            <a:r>
              <a:rPr lang="es-ES" altLang="es-ES" sz="1600" u="sng" spc="85" dirty="0">
                <a:solidFill>
                  <a:srgbClr val="001D4D"/>
                </a:solidFill>
                <a:cs typeface="Trebuchet MS"/>
              </a:rPr>
              <a:t>podrán ser complementados mediante acuerdos de coordinación y </a:t>
            </a:r>
            <a:r>
              <a:rPr lang="es-ES" altLang="es-ES" sz="1600" u="sng" spc="85" dirty="0" smtClean="0">
                <a:solidFill>
                  <a:srgbClr val="001D4D"/>
                </a:solidFill>
                <a:cs typeface="Trebuchet MS"/>
              </a:rPr>
              <a:t>cooperación</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50.1</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 instalación y despliegue de las redes de comunicaciones electrónicas y recursos asociados </a:t>
            </a:r>
            <a:r>
              <a:rPr lang="es-ES" altLang="es-ES" sz="1600" b="1" spc="85" dirty="0">
                <a:solidFill>
                  <a:srgbClr val="001D4D"/>
                </a:solidFill>
                <a:cs typeface="Trebuchet MS"/>
              </a:rPr>
              <a:t>constituyen obras de interés </a:t>
            </a:r>
            <a:r>
              <a:rPr lang="es-ES" altLang="es-ES" sz="1600" b="1" spc="85" dirty="0" smtClean="0">
                <a:solidFill>
                  <a:srgbClr val="001D4D"/>
                </a:solidFill>
                <a:cs typeface="Trebuchet MS"/>
              </a:rPr>
              <a:t>general</a:t>
            </a:r>
            <a:r>
              <a:rPr lang="es-ES" altLang="es-ES" sz="1600" spc="85" dirty="0">
                <a:solidFill>
                  <a:srgbClr val="001D4D"/>
                </a:solidFill>
                <a:cs typeface="Trebuchet MS"/>
              </a:rPr>
              <a:t>, por ello, </a:t>
            </a:r>
            <a:r>
              <a:rPr lang="es-ES" altLang="es-ES" sz="1600" u="sng" spc="85" dirty="0">
                <a:solidFill>
                  <a:srgbClr val="001D4D"/>
                </a:solidFill>
                <a:cs typeface="Trebuchet MS"/>
              </a:rPr>
              <a:t>el conjunto de </a:t>
            </a:r>
            <a:r>
              <a:rPr lang="es-ES" altLang="es-ES" sz="1600" u="sng" spc="85" dirty="0" smtClean="0">
                <a:solidFill>
                  <a:srgbClr val="001D4D"/>
                </a:solidFill>
                <a:cs typeface="Trebuchet MS"/>
              </a:rPr>
              <a:t>AAPP tienen </a:t>
            </a:r>
            <a:r>
              <a:rPr lang="es-ES" altLang="es-ES" sz="1600" u="sng" spc="85" dirty="0">
                <a:solidFill>
                  <a:srgbClr val="001D4D"/>
                </a:solidFill>
                <a:cs typeface="Trebuchet MS"/>
              </a:rPr>
              <a:t>la obligación de facilitar el despliegue de infraestructuras de redes </a:t>
            </a:r>
            <a:r>
              <a:rPr lang="es-ES" altLang="es-ES" sz="1600" u="sng" spc="85" dirty="0" smtClean="0">
                <a:solidFill>
                  <a:srgbClr val="001D4D"/>
                </a:solidFill>
                <a:cs typeface="Trebuchet MS"/>
              </a:rPr>
              <a:t>en </a:t>
            </a:r>
            <a:r>
              <a:rPr lang="es-ES" altLang="es-ES" sz="1600" u="sng" spc="85" dirty="0">
                <a:solidFill>
                  <a:srgbClr val="001D4D"/>
                </a:solidFill>
                <a:cs typeface="Trebuchet MS"/>
              </a:rPr>
              <a:t>su ámbito territorial, para lo cual deben dar debido cumplimiento a los deberes de recíproca información y de colaboración y cooperación mutuas en el ejercicio de sus actuaciones y de sus </a:t>
            </a:r>
            <a:r>
              <a:rPr lang="es-ES" altLang="es-ES" sz="1600" u="sng" spc="85" dirty="0" smtClean="0">
                <a:solidFill>
                  <a:srgbClr val="001D4D"/>
                </a:solidFill>
                <a:cs typeface="Trebuchet MS"/>
              </a:rPr>
              <a:t>competencias</a:t>
            </a:r>
            <a:r>
              <a:rPr lang="es-ES" altLang="es-ES" sz="1600" spc="85" dirty="0" smtClean="0">
                <a:solidFill>
                  <a:srgbClr val="001D4D"/>
                </a:solidFill>
                <a:cs typeface="Trebuchet MS"/>
              </a:rPr>
              <a:t> (</a:t>
            </a:r>
            <a:r>
              <a:rPr lang="es-ES" altLang="es-ES" sz="1600" b="1" spc="85" dirty="0" smtClean="0">
                <a:solidFill>
                  <a:srgbClr val="001D4D"/>
                </a:solidFill>
                <a:cs typeface="Trebuchet MS"/>
              </a:rPr>
              <a:t>artículo 50.4</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b="1" spc="85" dirty="0" smtClean="0">
                <a:solidFill>
                  <a:srgbClr val="001D4D"/>
                </a:solidFill>
                <a:cs typeface="Trebuchet MS"/>
              </a:rPr>
              <a:t>Sólo si no hay acuerdo </a:t>
            </a:r>
            <a:r>
              <a:rPr lang="es-ES" altLang="es-ES" sz="1600" b="1" spc="85" dirty="0">
                <a:solidFill>
                  <a:srgbClr val="001D4D"/>
                </a:solidFill>
                <a:cs typeface="Trebuchet MS"/>
              </a:rPr>
              <a:t>entre las </a:t>
            </a:r>
            <a:r>
              <a:rPr lang="es-ES" altLang="es-ES" sz="1600" b="1" spc="85" dirty="0" smtClean="0">
                <a:solidFill>
                  <a:srgbClr val="001D4D"/>
                </a:solidFill>
                <a:cs typeface="Trebuchet MS"/>
              </a:rPr>
              <a:t>AAPP</a:t>
            </a:r>
            <a:r>
              <a:rPr lang="es-ES" altLang="es-ES" sz="1600" spc="85" dirty="0" smtClean="0">
                <a:solidFill>
                  <a:srgbClr val="001D4D"/>
                </a:solidFill>
                <a:cs typeface="Trebuchet MS"/>
              </a:rPr>
              <a:t>, </a:t>
            </a:r>
            <a:r>
              <a:rPr lang="es-ES" altLang="es-ES" sz="1600" u="sng" spc="85" dirty="0">
                <a:solidFill>
                  <a:srgbClr val="001D4D"/>
                </a:solidFill>
                <a:cs typeface="Trebuchet MS"/>
              </a:rPr>
              <a:t>cuando quede plenamente justificada la necesidad de redes públicas de comunicaciones electrónicas</a:t>
            </a:r>
            <a:r>
              <a:rPr lang="es-ES" altLang="es-ES" sz="1600" spc="85" dirty="0">
                <a:solidFill>
                  <a:srgbClr val="001D4D"/>
                </a:solidFill>
                <a:cs typeface="Trebuchet MS"/>
              </a:rPr>
              <a:t>, y siempre y cuando se cumplan los parámetros y requerimientos técnicos esenciales para garantizar el funcionamiento de las redes y servicios </a:t>
            </a:r>
            <a:r>
              <a:rPr lang="es-ES" altLang="es-ES" sz="1600" spc="85" dirty="0" smtClean="0">
                <a:solidFill>
                  <a:srgbClr val="001D4D"/>
                </a:solidFill>
                <a:cs typeface="Trebuchet MS"/>
              </a:rPr>
              <a:t>establecidos </a:t>
            </a:r>
            <a:r>
              <a:rPr lang="es-ES" altLang="es-ES" sz="1600" spc="85" dirty="0">
                <a:solidFill>
                  <a:srgbClr val="001D4D"/>
                </a:solidFill>
                <a:cs typeface="Trebuchet MS"/>
              </a:rPr>
              <a:t>en </a:t>
            </a:r>
            <a:r>
              <a:rPr lang="es-ES" altLang="es-ES" sz="1600" spc="85" dirty="0" smtClean="0">
                <a:solidFill>
                  <a:srgbClr val="001D4D"/>
                </a:solidFill>
                <a:cs typeface="Trebuchet MS"/>
              </a:rPr>
              <a:t>el artículo 49.5, </a:t>
            </a:r>
            <a:r>
              <a:rPr lang="es-ES" altLang="es-ES" sz="1600" u="sng" spc="85" dirty="0">
                <a:solidFill>
                  <a:srgbClr val="001D4D"/>
                </a:solidFill>
                <a:cs typeface="Trebuchet MS"/>
              </a:rPr>
              <a:t>el Consejo de Ministros podrá autorizar la ubicación o el itinerario concreto de una infraestructura de red</a:t>
            </a:r>
            <a:r>
              <a:rPr lang="es-ES" altLang="es-ES" sz="1600" spc="85" dirty="0">
                <a:solidFill>
                  <a:srgbClr val="001D4D"/>
                </a:solidFill>
                <a:cs typeface="Trebuchet MS"/>
              </a:rPr>
              <a:t> </a:t>
            </a:r>
            <a:r>
              <a:rPr lang="es-ES" altLang="es-ES" sz="1600" spc="85" dirty="0" smtClean="0">
                <a:solidFill>
                  <a:srgbClr val="001D4D"/>
                </a:solidFill>
                <a:cs typeface="Trebuchet MS"/>
              </a:rPr>
              <a:t>(</a:t>
            </a:r>
            <a:r>
              <a:rPr lang="es-ES" altLang="es-ES" sz="1600" b="1" spc="85" dirty="0">
                <a:solidFill>
                  <a:srgbClr val="001D4D"/>
                </a:solidFill>
                <a:cs typeface="Trebuchet MS"/>
              </a:rPr>
              <a:t>artículo 50.4</a:t>
            </a:r>
            <a:r>
              <a:rPr lang="es-ES" altLang="es-ES" sz="1600" spc="85" dirty="0">
                <a:solidFill>
                  <a:srgbClr val="001D4D"/>
                </a:solidFill>
                <a:cs typeface="Trebuchet MS"/>
              </a:rPr>
              <a:t>).</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88065" y="88292"/>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Deber </a:t>
            </a:r>
            <a:r>
              <a:rPr lang="es-ES" sz="2032" b="1" spc="85" dirty="0">
                <a:solidFill>
                  <a:schemeClr val="accent1">
                    <a:lumMod val="75000"/>
                  </a:schemeClr>
                </a:solidFill>
                <a:cs typeface="Calibri"/>
              </a:rPr>
              <a:t>de recíproca información y </a:t>
            </a:r>
            <a:r>
              <a:rPr lang="es-ES" sz="2032" b="1" spc="85" dirty="0" smtClean="0">
                <a:solidFill>
                  <a:schemeClr val="accent1">
                    <a:lumMod val="75000"/>
                  </a:schemeClr>
                </a:solidFill>
                <a:cs typeface="Calibri"/>
              </a:rPr>
              <a:t>colaboración.</a:t>
            </a:r>
          </a:p>
          <a:p>
            <a:pPr marL="10752" algn="ctr">
              <a:spcBef>
                <a:spcPts val="85"/>
              </a:spcBef>
            </a:pPr>
            <a:r>
              <a:rPr lang="es-ES" sz="2032" b="1" spc="85" dirty="0" smtClean="0">
                <a:solidFill>
                  <a:schemeClr val="accent1">
                    <a:lumMod val="75000"/>
                  </a:schemeClr>
                </a:solidFill>
                <a:cs typeface="Calibri"/>
              </a:rPr>
              <a:t>Obligación de facilitar despliegues</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7055265"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1 y 4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9178219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87</a:t>
            </a:fld>
            <a:endParaRPr spc="13"/>
          </a:p>
        </p:txBody>
      </p:sp>
      <p:sp>
        <p:nvSpPr>
          <p:cNvPr id="17" name="Rectangle 2"/>
          <p:cNvSpPr txBox="1">
            <a:spLocks noChangeArrowheads="1"/>
          </p:cNvSpPr>
          <p:nvPr/>
        </p:nvSpPr>
        <p:spPr bwMode="auto">
          <a:xfrm>
            <a:off x="304088" y="158162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El Ministerio promoverá con la asociación de entidades locales de ámbito estatal con mayor implantación </a:t>
            </a:r>
            <a:r>
              <a:rPr lang="es-ES" altLang="es-ES" u="sng" spc="85" dirty="0">
                <a:solidFill>
                  <a:srgbClr val="001D4D"/>
                </a:solidFill>
                <a:cs typeface="Trebuchet MS"/>
              </a:rPr>
              <a:t>la elaboración de un modelo tipo de declaración responsable</a:t>
            </a:r>
            <a:r>
              <a:rPr lang="es-ES" altLang="es-ES" spc="85" dirty="0">
                <a:solidFill>
                  <a:srgbClr val="001D4D"/>
                </a:solidFill>
                <a:cs typeface="Trebuchet MS"/>
              </a:rPr>
              <a:t> </a:t>
            </a:r>
            <a:r>
              <a:rPr lang="es-ES" altLang="es-ES" spc="85" dirty="0" smtClean="0">
                <a:solidFill>
                  <a:srgbClr val="001D4D"/>
                </a:solidFill>
                <a:cs typeface="Trebuchet MS"/>
              </a:rPr>
              <a:t>al </a:t>
            </a:r>
            <a:r>
              <a:rPr lang="es-ES" altLang="es-ES" spc="85" dirty="0">
                <a:solidFill>
                  <a:srgbClr val="001D4D"/>
                </a:solidFill>
                <a:cs typeface="Trebuchet MS"/>
              </a:rPr>
              <a:t>que se refiere el artículo 49.9 (</a:t>
            </a:r>
            <a:r>
              <a:rPr lang="es-ES" altLang="es-ES" b="1" spc="85" dirty="0">
                <a:solidFill>
                  <a:srgbClr val="001D4D"/>
                </a:solidFill>
                <a:cs typeface="Trebuchet MS"/>
              </a:rPr>
              <a:t>artículo 50.6</a:t>
            </a:r>
            <a:r>
              <a:rPr lang="es-ES" altLang="es-ES"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smtClean="0">
                <a:solidFill>
                  <a:srgbClr val="001D4D"/>
                </a:solidFill>
                <a:cs typeface="Trebuchet MS"/>
              </a:rPr>
              <a:t>El </a:t>
            </a:r>
            <a:r>
              <a:rPr lang="es-ES" altLang="es-ES" spc="85" dirty="0">
                <a:solidFill>
                  <a:srgbClr val="001D4D"/>
                </a:solidFill>
                <a:cs typeface="Trebuchet MS"/>
              </a:rPr>
              <a:t>Ministerio </a:t>
            </a:r>
            <a:r>
              <a:rPr lang="es-ES" altLang="es-ES" u="sng" spc="85" dirty="0" smtClean="0">
                <a:solidFill>
                  <a:srgbClr val="001D4D"/>
                </a:solidFill>
                <a:cs typeface="Trebuchet MS"/>
              </a:rPr>
              <a:t>aprobará </a:t>
            </a:r>
            <a:r>
              <a:rPr lang="es-ES" altLang="es-ES" u="sng" spc="85" dirty="0">
                <a:solidFill>
                  <a:srgbClr val="001D4D"/>
                </a:solidFill>
                <a:cs typeface="Trebuchet MS"/>
              </a:rPr>
              <a:t>recomendaciones</a:t>
            </a:r>
            <a:r>
              <a:rPr lang="es-ES" altLang="es-ES" spc="85" dirty="0">
                <a:solidFill>
                  <a:srgbClr val="001D4D"/>
                </a:solidFill>
                <a:cs typeface="Trebuchet MS"/>
              </a:rPr>
              <a:t> para la elaboración por parte de las </a:t>
            </a:r>
            <a:r>
              <a:rPr lang="es-ES" altLang="es-ES" spc="85" dirty="0" smtClean="0">
                <a:solidFill>
                  <a:srgbClr val="001D4D"/>
                </a:solidFill>
                <a:cs typeface="Trebuchet MS"/>
              </a:rPr>
              <a:t>AAPP </a:t>
            </a:r>
            <a:r>
              <a:rPr lang="es-ES" altLang="es-ES" spc="85" dirty="0">
                <a:solidFill>
                  <a:srgbClr val="001D4D"/>
                </a:solidFill>
                <a:cs typeface="Trebuchet MS"/>
              </a:rPr>
              <a:t>competentes de las normas o instrumentos contemplados en la presente sección, </a:t>
            </a:r>
            <a:r>
              <a:rPr lang="es-ES" altLang="es-ES" u="sng" spc="85" dirty="0">
                <a:solidFill>
                  <a:srgbClr val="001D4D"/>
                </a:solidFill>
                <a:cs typeface="Trebuchet MS"/>
              </a:rPr>
              <a:t>que podrán contener modelos de ordenanzas municipales elaborados conjuntamente con la asociación de entidades locales de ámbito estatal con mayor </a:t>
            </a:r>
            <a:r>
              <a:rPr lang="es-ES" altLang="es-ES" u="sng" spc="85" dirty="0" smtClean="0">
                <a:solidFill>
                  <a:srgbClr val="001D4D"/>
                </a:solidFill>
                <a:cs typeface="Trebuchet MS"/>
              </a:rPr>
              <a:t>implantación</a:t>
            </a:r>
            <a:r>
              <a:rPr lang="es-ES" altLang="es-ES" spc="85" dirty="0" smtClean="0">
                <a:solidFill>
                  <a:srgbClr val="001D4D"/>
                </a:solidFill>
                <a:cs typeface="Trebuchet MS"/>
              </a:rPr>
              <a:t> (</a:t>
            </a:r>
            <a:r>
              <a:rPr lang="es-ES" altLang="es-ES" b="1" spc="85" dirty="0" smtClean="0">
                <a:solidFill>
                  <a:srgbClr val="001D4D"/>
                </a:solidFill>
                <a:cs typeface="Trebuchet MS"/>
              </a:rPr>
              <a:t>artículo 50.7</a:t>
            </a:r>
            <a:r>
              <a:rPr lang="es-ES" altLang="es-ES"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pc="85" dirty="0">
                <a:solidFill>
                  <a:srgbClr val="001D4D"/>
                </a:solidFill>
                <a:cs typeface="Trebuchet MS"/>
              </a:rPr>
              <a:t>En el caso de municipios </a:t>
            </a:r>
            <a:r>
              <a:rPr lang="es-ES" altLang="es-ES" u="sng" spc="85" dirty="0">
                <a:solidFill>
                  <a:srgbClr val="001D4D"/>
                </a:solidFill>
                <a:cs typeface="Trebuchet MS"/>
              </a:rPr>
              <a:t>se podrá reemplazar la solicitud de informe a que se refiere el apartado 2 de este artículo por la presentación al Ministerio </a:t>
            </a:r>
            <a:r>
              <a:rPr lang="es-ES" altLang="es-ES" u="sng" spc="85" dirty="0" smtClean="0">
                <a:solidFill>
                  <a:srgbClr val="001D4D"/>
                </a:solidFill>
                <a:cs typeface="Trebuchet MS"/>
              </a:rPr>
              <a:t>del </a:t>
            </a:r>
            <a:r>
              <a:rPr lang="es-ES" altLang="es-ES" u="sng" spc="85" dirty="0">
                <a:solidFill>
                  <a:srgbClr val="001D4D"/>
                </a:solidFill>
                <a:cs typeface="Trebuchet MS"/>
              </a:rPr>
              <a:t>proyecto de instrumento acompañado de la declaración del Alcalde del municipio acreditando el cumplimiento de dichas </a:t>
            </a:r>
            <a:r>
              <a:rPr lang="es-ES" altLang="es-ES" u="sng" spc="85" dirty="0" smtClean="0">
                <a:solidFill>
                  <a:srgbClr val="001D4D"/>
                </a:solidFill>
                <a:cs typeface="Trebuchet MS"/>
              </a:rPr>
              <a:t>recomendaciones</a:t>
            </a:r>
            <a:r>
              <a:rPr lang="es-ES" altLang="es-ES" spc="85" dirty="0" smtClean="0">
                <a:solidFill>
                  <a:srgbClr val="001D4D"/>
                </a:solidFill>
                <a:cs typeface="Trebuchet MS"/>
              </a:rPr>
              <a:t> </a:t>
            </a:r>
            <a:r>
              <a:rPr lang="es-ES" altLang="es-ES" spc="85" dirty="0">
                <a:solidFill>
                  <a:srgbClr val="001D4D"/>
                </a:solidFill>
                <a:cs typeface="Trebuchet MS"/>
              </a:rPr>
              <a:t>(</a:t>
            </a:r>
            <a:r>
              <a:rPr lang="es-ES" altLang="es-ES" b="1" spc="85" dirty="0">
                <a:solidFill>
                  <a:srgbClr val="001D4D"/>
                </a:solidFill>
                <a:cs typeface="Trebuchet MS"/>
              </a:rPr>
              <a:t>artículo </a:t>
            </a:r>
            <a:r>
              <a:rPr lang="es-ES" altLang="es-ES" b="1" spc="85" dirty="0" smtClean="0">
                <a:solidFill>
                  <a:srgbClr val="001D4D"/>
                </a:solidFill>
                <a:cs typeface="Trebuchet MS"/>
              </a:rPr>
              <a:t>50.7</a:t>
            </a:r>
            <a:r>
              <a:rPr lang="es-ES" altLang="es-ES" spc="85" dirty="0" smtClean="0">
                <a:solidFill>
                  <a:srgbClr val="001D4D"/>
                </a:solidFill>
                <a:cs typeface="Trebuchet MS"/>
              </a:rPr>
              <a:t>).</a:t>
            </a:r>
            <a:endParaRPr lang="es-ES" altLang="es-ES"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36039"/>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Modelos tipo de declaración responsable,</a:t>
            </a:r>
          </a:p>
          <a:p>
            <a:pPr marL="10752" algn="ctr">
              <a:spcBef>
                <a:spcPts val="85"/>
              </a:spcBef>
            </a:pPr>
            <a:r>
              <a:rPr lang="es-ES" sz="2032" b="1" spc="85" dirty="0">
                <a:solidFill>
                  <a:schemeClr val="accent1">
                    <a:lumMod val="75000"/>
                  </a:schemeClr>
                </a:solidFill>
                <a:cs typeface="Calibri"/>
              </a:rPr>
              <a:t>r</a:t>
            </a:r>
            <a:r>
              <a:rPr lang="es-ES" sz="2032" b="1" spc="85" dirty="0" smtClean="0">
                <a:solidFill>
                  <a:schemeClr val="accent1">
                    <a:lumMod val="75000"/>
                  </a:schemeClr>
                </a:solidFill>
                <a:cs typeface="Calibri"/>
              </a:rPr>
              <a:t>ecomendaciones y modelos de ordenanzas municipales</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7055265"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 los apartados </a:t>
            </a:r>
            <a:r>
              <a:rPr lang="es-ES" sz="1200" spc="85" dirty="0">
                <a:solidFill>
                  <a:srgbClr val="001D4D"/>
                </a:solidFill>
              </a:rPr>
              <a:t>6</a:t>
            </a:r>
            <a:r>
              <a:rPr lang="es-ES" sz="1200" spc="85" dirty="0" smtClean="0">
                <a:solidFill>
                  <a:srgbClr val="001D4D"/>
                </a:solidFill>
              </a:rPr>
              <a:t> y 7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386924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88</a:t>
            </a:fld>
            <a:endParaRPr spc="13"/>
          </a:p>
        </p:txBody>
      </p:sp>
      <p:sp>
        <p:nvSpPr>
          <p:cNvPr id="17" name="Rectangle 2"/>
          <p:cNvSpPr txBox="1">
            <a:spLocks noChangeArrowheads="1"/>
          </p:cNvSpPr>
          <p:nvPr/>
        </p:nvSpPr>
        <p:spPr bwMode="auto">
          <a:xfrm>
            <a:off x="419462" y="1558996"/>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El punto de gestión único se regula en el </a:t>
            </a:r>
            <a:r>
              <a:rPr lang="es-ES" altLang="es-ES" sz="1700" b="1" spc="85" dirty="0" smtClean="0">
                <a:solidFill>
                  <a:srgbClr val="001D4D"/>
                </a:solidFill>
                <a:cs typeface="Trebuchet MS"/>
              </a:rPr>
              <a:t>artículo 50.8</a:t>
            </a:r>
            <a:r>
              <a:rPr lang="es-ES" altLang="es-ES" sz="1700" spc="85" dirty="0" smtClean="0">
                <a:solidFill>
                  <a:srgbClr val="001D4D"/>
                </a:solidFill>
                <a:cs typeface="Trebuchet MS"/>
              </a:rPr>
              <a:t>. Se destaca lo siguiente:</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El </a:t>
            </a:r>
            <a:r>
              <a:rPr lang="es-ES" altLang="es-ES" sz="1600" u="sng" spc="85" dirty="0">
                <a:solidFill>
                  <a:srgbClr val="001D4D"/>
                </a:solidFill>
                <a:cs typeface="Trebuchet MS"/>
              </a:rPr>
              <a:t>Ministerio </a:t>
            </a:r>
            <a:r>
              <a:rPr lang="es-ES" altLang="es-ES" sz="1600" u="sng" spc="85" dirty="0" smtClean="0">
                <a:solidFill>
                  <a:srgbClr val="001D4D"/>
                </a:solidFill>
                <a:cs typeface="Trebuchet MS"/>
              </a:rPr>
              <a:t>creará </a:t>
            </a:r>
            <a:r>
              <a:rPr lang="es-ES" altLang="es-ES" sz="1600" u="sng" spc="85" dirty="0">
                <a:solidFill>
                  <a:srgbClr val="001D4D"/>
                </a:solidFill>
                <a:cs typeface="Trebuchet MS"/>
              </a:rPr>
              <a:t>un punto de gestión único</a:t>
            </a:r>
            <a:r>
              <a:rPr lang="es-ES" altLang="es-ES" sz="1600" spc="85" dirty="0">
                <a:solidFill>
                  <a:srgbClr val="001D4D"/>
                </a:solidFill>
                <a:cs typeface="Trebuchet MS"/>
              </a:rPr>
              <a:t> a través del cual los operadores </a:t>
            </a:r>
            <a:r>
              <a:rPr lang="es-ES" altLang="es-ES" sz="1600" spc="85" dirty="0" smtClean="0">
                <a:solidFill>
                  <a:srgbClr val="001D4D"/>
                </a:solidFill>
                <a:cs typeface="Trebuchet MS"/>
              </a:rPr>
              <a:t>de telecomunicaciones </a:t>
            </a:r>
            <a:r>
              <a:rPr lang="es-ES" altLang="es-ES" sz="1600" u="sng" spc="85" dirty="0">
                <a:solidFill>
                  <a:srgbClr val="001D4D"/>
                </a:solidFill>
                <a:cs typeface="Trebuchet MS"/>
              </a:rPr>
              <a:t>accederán</a:t>
            </a:r>
            <a:r>
              <a:rPr lang="es-ES" altLang="es-ES" sz="1600" spc="85" dirty="0">
                <a:solidFill>
                  <a:srgbClr val="001D4D"/>
                </a:solidFill>
                <a:cs typeface="Trebuchet MS"/>
              </a:rPr>
              <a:t> por vía electrónica a toda la </a:t>
            </a:r>
            <a:r>
              <a:rPr lang="es-ES" altLang="es-ES" sz="1600" u="sng" spc="85" dirty="0">
                <a:solidFill>
                  <a:srgbClr val="001D4D"/>
                </a:solidFill>
                <a:cs typeface="Trebuchet MS"/>
              </a:rPr>
              <a:t>información relativa sobre las condiciones y procedimientos aplicables para la instalación y despliegue de redes de comunicaciones electrónicas y sus recursos asociados</a:t>
            </a:r>
            <a:r>
              <a:rPr lang="es-ES" altLang="es-ES" sz="1600" spc="85" dirty="0">
                <a:solidFill>
                  <a:srgbClr val="001D4D"/>
                </a:solidFill>
                <a:cs typeface="Trebuchet MS"/>
              </a:rPr>
              <a:t>, así como a la </a:t>
            </a:r>
            <a:r>
              <a:rPr lang="es-ES" altLang="es-ES" sz="1600" u="sng" spc="85" dirty="0">
                <a:solidFill>
                  <a:srgbClr val="001D4D"/>
                </a:solidFill>
                <a:cs typeface="Trebuchet MS"/>
              </a:rPr>
              <a:t>información para el cumplimiento de las obligaciones tributarias</a:t>
            </a:r>
            <a:r>
              <a:rPr lang="es-ES" altLang="es-ES" sz="1600" spc="85" dirty="0">
                <a:solidFill>
                  <a:srgbClr val="001D4D"/>
                </a:solidFill>
                <a:cs typeface="Trebuchet MS"/>
              </a:rPr>
              <a:t> específicas de ámbito autonómico y local, </a:t>
            </a:r>
            <a:r>
              <a:rPr lang="es-ES" altLang="es-ES" sz="1600" u="sng" spc="85" dirty="0">
                <a:solidFill>
                  <a:srgbClr val="001D4D"/>
                </a:solidFill>
                <a:cs typeface="Trebuchet MS"/>
              </a:rPr>
              <a:t>a través de los enlaces de las </a:t>
            </a:r>
            <a:r>
              <a:rPr lang="es-ES" altLang="es-ES" sz="1600" u="sng" spc="85" dirty="0" smtClean="0">
                <a:solidFill>
                  <a:srgbClr val="001D4D"/>
                </a:solidFill>
                <a:cs typeface="Trebuchet MS"/>
              </a:rPr>
              <a:t>Administraciones públicas correspondientes</a:t>
            </a:r>
            <a:r>
              <a:rPr lang="es-ES" altLang="es-ES" sz="1600" spc="85" dirty="0" smtClean="0">
                <a:solidFill>
                  <a:srgbClr val="001D4D"/>
                </a:solidFill>
                <a:cs typeface="Trebuchet MS"/>
              </a:rPr>
              <a:t>.</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Las </a:t>
            </a:r>
            <a:r>
              <a:rPr lang="es-ES" altLang="es-ES" sz="1600" u="sng" spc="85" dirty="0" smtClean="0">
                <a:solidFill>
                  <a:srgbClr val="001D4D"/>
                </a:solidFill>
                <a:cs typeface="Trebuchet MS"/>
              </a:rPr>
              <a:t>CCAA y EELL </a:t>
            </a:r>
            <a:r>
              <a:rPr lang="es-ES" altLang="es-ES" sz="1600" u="sng" spc="85" dirty="0">
                <a:solidFill>
                  <a:srgbClr val="001D4D"/>
                </a:solidFill>
                <a:cs typeface="Trebuchet MS"/>
              </a:rPr>
              <a:t>podrán, mediante la suscripción del oportuno convenio de colaboración con el </a:t>
            </a:r>
            <a:r>
              <a:rPr lang="es-ES" altLang="es-ES" sz="1600" u="sng" spc="85" dirty="0" smtClean="0">
                <a:solidFill>
                  <a:srgbClr val="001D4D"/>
                </a:solidFill>
                <a:cs typeface="Trebuchet MS"/>
              </a:rPr>
              <a:t>Ministerio</a:t>
            </a:r>
            <a:r>
              <a:rPr lang="es-ES" altLang="es-ES" sz="1600" spc="85" dirty="0" smtClean="0">
                <a:solidFill>
                  <a:srgbClr val="001D4D"/>
                </a:solidFill>
                <a:cs typeface="Trebuchet MS"/>
              </a:rPr>
              <a:t>, </a:t>
            </a:r>
            <a:r>
              <a:rPr lang="es-ES" altLang="es-ES" sz="1600" u="sng" spc="85" dirty="0">
                <a:solidFill>
                  <a:srgbClr val="001D4D"/>
                </a:solidFill>
                <a:cs typeface="Trebuchet MS"/>
              </a:rPr>
              <a:t>adherirse al punto de gestión </a:t>
            </a:r>
            <a:r>
              <a:rPr lang="es-ES" altLang="es-ES" sz="1600" u="sng" spc="85" dirty="0" smtClean="0">
                <a:solidFill>
                  <a:srgbClr val="001D4D"/>
                </a:solidFill>
                <a:cs typeface="Trebuchet MS"/>
              </a:rPr>
              <a:t>único</a:t>
            </a:r>
            <a:r>
              <a:rPr lang="es-ES" altLang="es-ES" sz="1600" spc="85" dirty="0" smtClean="0">
                <a:solidFill>
                  <a:srgbClr val="001D4D"/>
                </a:solidFill>
                <a:cs typeface="Trebuchet MS"/>
              </a:rPr>
              <a:t>, en </a:t>
            </a:r>
            <a:r>
              <a:rPr lang="es-ES" altLang="es-ES" sz="1600" spc="85" dirty="0">
                <a:solidFill>
                  <a:srgbClr val="001D4D"/>
                </a:solidFill>
                <a:cs typeface="Trebuchet MS"/>
              </a:rPr>
              <a:t>cuyo caso, los operadores de </a:t>
            </a:r>
            <a:r>
              <a:rPr lang="es-ES" altLang="es-ES" sz="1600" spc="85" dirty="0" smtClean="0">
                <a:solidFill>
                  <a:srgbClr val="001D4D"/>
                </a:solidFill>
                <a:cs typeface="Trebuchet MS"/>
              </a:rPr>
              <a:t>telecomunicaciones deberán </a:t>
            </a:r>
            <a:r>
              <a:rPr lang="es-ES" altLang="es-ES" sz="1600" spc="85" dirty="0">
                <a:solidFill>
                  <a:srgbClr val="001D4D"/>
                </a:solidFill>
                <a:cs typeface="Trebuchet MS"/>
              </a:rPr>
              <a:t>presentar en formato electrónico a través de dicho punto las declaraciones responsables a que se refiere el </a:t>
            </a:r>
            <a:r>
              <a:rPr lang="es-ES" altLang="es-ES" sz="1600" spc="85" dirty="0" smtClean="0">
                <a:solidFill>
                  <a:srgbClr val="001D4D"/>
                </a:solidFill>
                <a:cs typeface="Trebuchet MS"/>
              </a:rPr>
              <a:t>artículo 49.9 </a:t>
            </a:r>
            <a:r>
              <a:rPr lang="es-ES" altLang="es-ES" sz="1600" spc="85" dirty="0">
                <a:solidFill>
                  <a:srgbClr val="001D4D"/>
                </a:solidFill>
                <a:cs typeface="Trebuchet MS"/>
              </a:rPr>
              <a:t>y permisos de toda índole para el despliegue de dichas redes que vayan </a:t>
            </a:r>
            <a:r>
              <a:rPr lang="es-ES" altLang="es-ES" sz="1600" spc="85" dirty="0" smtClean="0">
                <a:solidFill>
                  <a:srgbClr val="001D4D"/>
                </a:solidFill>
                <a:cs typeface="Trebuchet MS"/>
              </a:rPr>
              <a:t>dirigidas a esas AAPP. </a:t>
            </a:r>
            <a:r>
              <a:rPr lang="es-ES" altLang="es-ES" sz="1600" spc="85" dirty="0">
                <a:solidFill>
                  <a:srgbClr val="001D4D"/>
                </a:solidFill>
                <a:cs typeface="Trebuchet MS"/>
              </a:rPr>
              <a:t>En el ámbito tributario, el punto de gestión único permitirá la conexión con la sede electrónica de dichas Administraciones, al objeto de que se pueda disponer de información de manera </a:t>
            </a:r>
            <a:r>
              <a:rPr lang="es-ES" altLang="es-ES" sz="1600" spc="85" dirty="0" smtClean="0">
                <a:solidFill>
                  <a:srgbClr val="001D4D"/>
                </a:solidFill>
                <a:cs typeface="Trebuchet MS"/>
              </a:rPr>
              <a:t>centralizada.</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7272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Punto de Gestión Único</a:t>
            </a:r>
            <a:endParaRPr lang="es-ES" sz="2032" b="1" spc="85" dirty="0">
              <a:solidFill>
                <a:schemeClr val="accent1">
                  <a:lumMod val="75000"/>
                </a:schemeClr>
              </a:solidFill>
              <a:cs typeface="Calibri"/>
            </a:endParaRPr>
          </a:p>
        </p:txBody>
      </p:sp>
      <p:sp>
        <p:nvSpPr>
          <p:cNvPr id="24" name="CuadroTexto 23"/>
          <p:cNvSpPr txBox="1"/>
          <p:nvPr/>
        </p:nvSpPr>
        <p:spPr>
          <a:xfrm>
            <a:off x="192467" y="5948547"/>
            <a:ext cx="6557373"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apartado 8 del artículo 50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40295924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89</a:t>
            </a:fld>
            <a:endParaRPr spc="13"/>
          </a:p>
        </p:txBody>
      </p:sp>
      <p:sp>
        <p:nvSpPr>
          <p:cNvPr id="17" name="Rectangle 2"/>
          <p:cNvSpPr txBox="1">
            <a:spLocks noChangeArrowheads="1"/>
          </p:cNvSpPr>
          <p:nvPr/>
        </p:nvSpPr>
        <p:spPr bwMode="auto">
          <a:xfrm>
            <a:off x="564846" y="174894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a:solidFill>
                  <a:srgbClr val="001D4D"/>
                </a:solidFill>
                <a:cs typeface="Trebuchet MS"/>
              </a:rPr>
              <a:t>En la </a:t>
            </a:r>
            <a:r>
              <a:rPr lang="es-ES" altLang="es-ES" sz="2000" b="1" spc="85" dirty="0">
                <a:solidFill>
                  <a:srgbClr val="001D4D"/>
                </a:solidFill>
                <a:cs typeface="Trebuchet MS"/>
              </a:rPr>
              <a:t>Disposición adicional vigésima </a:t>
            </a:r>
            <a:r>
              <a:rPr lang="es-ES" altLang="es-ES" sz="2000" b="1" spc="85" dirty="0" smtClean="0">
                <a:solidFill>
                  <a:srgbClr val="001D4D"/>
                </a:solidFill>
                <a:cs typeface="Trebuchet MS"/>
              </a:rPr>
              <a:t>octava</a:t>
            </a:r>
            <a:r>
              <a:rPr lang="es-ES" altLang="es-ES" sz="2000" spc="85" dirty="0" smtClean="0">
                <a:solidFill>
                  <a:srgbClr val="001D4D"/>
                </a:solidFill>
                <a:cs typeface="Trebuchet MS"/>
              </a:rPr>
              <a:t> de la LGTEL</a:t>
            </a:r>
            <a:r>
              <a:rPr lang="es-ES" altLang="es-ES" sz="2000" spc="85" dirty="0">
                <a:solidFill>
                  <a:srgbClr val="001D4D"/>
                </a:solidFill>
                <a:cs typeface="Trebuchet MS"/>
              </a:rPr>
              <a:t>, “</a:t>
            </a:r>
            <a:r>
              <a:rPr lang="es-ES" altLang="es-ES" sz="2000" b="1" i="1" spc="85" dirty="0">
                <a:solidFill>
                  <a:srgbClr val="001D4D"/>
                </a:solidFill>
                <a:cs typeface="Trebuchet MS"/>
              </a:rPr>
              <a:t>Creación de la Comisión Interministerial para la agilización de los mecanismos de colaboración entre Administraciones públicas para la instalación y explotación de las redes públicas de comunicaciones </a:t>
            </a:r>
            <a:r>
              <a:rPr lang="es-ES" altLang="es-ES" sz="2000" b="1" i="1" spc="85" dirty="0" smtClean="0">
                <a:solidFill>
                  <a:srgbClr val="001D4D"/>
                </a:solidFill>
                <a:cs typeface="Trebuchet MS"/>
              </a:rPr>
              <a:t>electrónicas</a:t>
            </a:r>
            <a:r>
              <a:rPr lang="es-ES" altLang="es-ES" sz="2000" spc="85" dirty="0" smtClean="0">
                <a:solidFill>
                  <a:srgbClr val="001D4D"/>
                </a:solidFill>
                <a:cs typeface="Trebuchet MS"/>
              </a:rPr>
              <a:t>, dispone lo siguiente:</a:t>
            </a: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rPr>
              <a:t>«</a:t>
            </a:r>
            <a:r>
              <a:rPr lang="es-ES" altLang="es-ES" sz="1600" spc="85" dirty="0">
                <a:solidFill>
                  <a:srgbClr val="001D4D"/>
                </a:solidFill>
                <a:cs typeface="Trebuchet MS"/>
              </a:rPr>
              <a:t>Mediante real decreto se regulará la composición, organización y funciones de la Comisión Interministerial para la agilización de los mecanismos de colaboración entre Administraciones públicas para la instalación y explotación de las redes públicas de comunicaciones electrónicas, </a:t>
            </a:r>
            <a:r>
              <a:rPr lang="es-ES" altLang="es-ES" sz="1600" b="1" u="sng" spc="85" dirty="0">
                <a:solidFill>
                  <a:srgbClr val="001D4D"/>
                </a:solidFill>
                <a:cs typeface="Trebuchet MS"/>
              </a:rPr>
              <a:t>cuya misión es el impulso de la resolución ágil y eficiente de las solicitudes de ocupación del dominio público y la propiedad privada presentadas por los operadores ante las diferentes Administraciones públicas al amparo del artículo 49 de la presente ley, garantizando el cumplimiento de los plazos legalmente establecidos y minimizando los retrasos y las incidencias asociadas a la tramitación y resolución de dichas solicitudes de ocupación</a:t>
            </a:r>
            <a:r>
              <a:rPr lang="es-ES" altLang="es-ES" sz="1600" spc="85" dirty="0">
                <a:solidFill>
                  <a:srgbClr val="001D4D"/>
                </a:solidFill>
                <a:cs typeface="Trebuchet MS"/>
              </a:rPr>
              <a:t>. De la Comisión Interministerial formarán parte en todo caso el Ministerio de Asuntos Económicos y Transformación Digital, el Ministerio de Transportes, Movilidad y Agenda Urbana y el Ministerio para la Transición Ecológica y el Reto Demográfico.</a:t>
            </a:r>
            <a:r>
              <a:rPr lang="es-ES" altLang="es-ES" sz="1600" spc="85" dirty="0" smtClean="0">
                <a:solidFill>
                  <a:srgbClr val="001D4D"/>
                </a:solidFill>
              </a:rPr>
              <a:t>»</a:t>
            </a:r>
            <a:endParaRPr lang="es-ES" altLang="es-ES" sz="1600" spc="85" dirty="0">
              <a:solidFill>
                <a:srgbClr val="001D4D"/>
              </a:solidFill>
              <a:cs typeface="Trebuchet MS"/>
            </a:endParaRPr>
          </a:p>
          <a:p>
            <a:pPr>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89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43895"/>
            <a:ext cx="6955746" cy="649108"/>
          </a:xfrm>
          <a:prstGeom prst="rect">
            <a:avLst/>
          </a:prstGeom>
        </p:spPr>
        <p:txBody>
          <a:bodyPr vert="horz" wrap="square" lIns="0" tIns="10751" rIns="0" bIns="0" rtlCol="0">
            <a:spAutoFit/>
          </a:bodyPr>
          <a:lstStyle/>
          <a:p>
            <a:pPr marL="10752" algn="ctr">
              <a:spcBef>
                <a:spcPts val="85"/>
              </a:spcBef>
            </a:pPr>
            <a:r>
              <a:rPr lang="es-ES" sz="2032" b="1" spc="85" dirty="0">
                <a:solidFill>
                  <a:schemeClr val="accent1">
                    <a:lumMod val="75000"/>
                  </a:schemeClr>
                </a:solidFill>
                <a:cs typeface="Calibri"/>
              </a:rPr>
              <a:t>Creación de la Comisión Interministerial para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la </a:t>
            </a:r>
            <a:r>
              <a:rPr lang="es-ES" sz="2032" b="1" spc="85" dirty="0">
                <a:solidFill>
                  <a:schemeClr val="accent1">
                    <a:lumMod val="75000"/>
                  </a:schemeClr>
                </a:solidFill>
                <a:cs typeface="Calibri"/>
              </a:rPr>
              <a:t>agilización de los mecanismos de colaboración</a:t>
            </a: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546918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a:t>
            </a:fld>
            <a:endParaRPr spc="13"/>
          </a:p>
        </p:txBody>
      </p:sp>
      <p:sp>
        <p:nvSpPr>
          <p:cNvPr id="17" name="Rectangle 2"/>
          <p:cNvSpPr txBox="1">
            <a:spLocks noChangeArrowheads="1"/>
          </p:cNvSpPr>
          <p:nvPr/>
        </p:nvSpPr>
        <p:spPr bwMode="auto">
          <a:xfrm>
            <a:off x="385764" y="1054394"/>
            <a:ext cx="11518013" cy="52860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fontScale="925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Se destaca la legislación </a:t>
            </a:r>
            <a:r>
              <a:rPr lang="es-ES" altLang="es-ES" sz="2032" u="sng" spc="85" dirty="0" smtClean="0">
                <a:solidFill>
                  <a:srgbClr val="001D4D"/>
                </a:solidFill>
                <a:cs typeface="Trebuchet MS"/>
              </a:rPr>
              <a:t>más relevante </a:t>
            </a:r>
            <a:r>
              <a:rPr lang="es-ES" altLang="es-ES" sz="2032" spc="85" dirty="0" smtClean="0">
                <a:solidFill>
                  <a:srgbClr val="001D4D"/>
                </a:solidFill>
                <a:cs typeface="Trebuchet MS"/>
              </a:rPr>
              <a:t>del sector de telecomunicaciones actualmente en vigor (cont.):</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00" spc="85" dirty="0" smtClean="0">
                <a:solidFill>
                  <a:srgbClr val="001D4D"/>
                </a:solidFill>
              </a:rPr>
              <a:t>El </a:t>
            </a:r>
            <a:r>
              <a:rPr lang="es-ES" altLang="es-ES" sz="2000" b="1" spc="85" dirty="0" smtClean="0">
                <a:solidFill>
                  <a:srgbClr val="001D4D"/>
                </a:solidFill>
                <a:hlinkClick r:id="rId5"/>
              </a:rPr>
              <a:t>Real Decreto 330/2016</a:t>
            </a:r>
            <a:r>
              <a:rPr lang="es-ES" altLang="es-ES" sz="2000" spc="85" dirty="0" smtClean="0">
                <a:solidFill>
                  <a:srgbClr val="001D4D"/>
                </a:solidFill>
              </a:rPr>
              <a:t>, de 9 de septiembre, </a:t>
            </a:r>
            <a:r>
              <a:rPr lang="es-ES" altLang="es-ES" sz="2000" u="sng" spc="85" dirty="0" smtClean="0">
                <a:solidFill>
                  <a:srgbClr val="001D4D"/>
                </a:solidFill>
              </a:rPr>
              <a:t>relativo a medidas para reducir el coste del despliegue de las redes de comunicaciones electrónicas de alta velocidad</a:t>
            </a:r>
            <a:r>
              <a:rPr lang="es-ES" altLang="es-ES" sz="2000" spc="85" dirty="0" smtClean="0">
                <a:solidFill>
                  <a:srgbClr val="001D4D"/>
                </a:solidFill>
              </a:rPr>
              <a:t>. </a:t>
            </a:r>
            <a:r>
              <a:rPr lang="es-ES" altLang="es-ES" sz="2000" b="1" spc="85" dirty="0">
                <a:solidFill>
                  <a:srgbClr val="001D4D"/>
                </a:solidFill>
              </a:rPr>
              <a:t>P</a:t>
            </a:r>
            <a:r>
              <a:rPr lang="es-ES" altLang="es-ES" sz="2000" b="1" spc="85" dirty="0" smtClean="0">
                <a:solidFill>
                  <a:srgbClr val="001D4D"/>
                </a:solidFill>
              </a:rPr>
              <a:t>arte del articulado incorporado en la nueva LGTEL</a:t>
            </a:r>
            <a:r>
              <a:rPr lang="es-ES" altLang="es-ES" sz="2000" spc="85" dirty="0" smtClean="0">
                <a:solidFill>
                  <a:srgbClr val="001D4D"/>
                </a:solidFill>
              </a:rPr>
              <a:t>, aunque no se deroga y sigue vigente.</a:t>
            </a:r>
          </a:p>
          <a:p>
            <a:pPr marL="342900" indent="-342900" algn="just">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spc="85" dirty="0" smtClean="0">
                <a:solidFill>
                  <a:srgbClr val="001D4D"/>
                </a:solidFill>
                <a:cs typeface="Trebuchet MS"/>
              </a:rPr>
              <a:t>La </a:t>
            </a:r>
            <a:r>
              <a:rPr lang="es-ES" altLang="es-ES" sz="2032" b="1" spc="85" dirty="0" smtClean="0">
                <a:solidFill>
                  <a:srgbClr val="001D4D"/>
                </a:solidFill>
                <a:cs typeface="Trebuchet MS"/>
              </a:rPr>
              <a:t>Disposición </a:t>
            </a:r>
            <a:r>
              <a:rPr lang="es-ES" altLang="es-ES" sz="2032" b="1" spc="85" dirty="0">
                <a:solidFill>
                  <a:srgbClr val="001D4D"/>
                </a:solidFill>
                <a:cs typeface="Trebuchet MS"/>
              </a:rPr>
              <a:t>transitoria </a:t>
            </a:r>
            <a:r>
              <a:rPr lang="es-ES" altLang="es-ES" sz="2032" b="1" spc="85" dirty="0" smtClean="0">
                <a:solidFill>
                  <a:srgbClr val="001D4D"/>
                </a:solidFill>
                <a:cs typeface="Trebuchet MS"/>
              </a:rPr>
              <a:t>primera </a:t>
            </a:r>
            <a:r>
              <a:rPr lang="es-ES" altLang="es-ES" sz="2032" spc="85" dirty="0">
                <a:solidFill>
                  <a:srgbClr val="001D4D"/>
                </a:solidFill>
                <a:cs typeface="Trebuchet MS"/>
              </a:rPr>
              <a:t>de la vigente LGTEL</a:t>
            </a:r>
            <a:r>
              <a:rPr lang="es-ES" altLang="es-ES" sz="2032" b="1" spc="85" dirty="0" smtClean="0">
                <a:solidFill>
                  <a:srgbClr val="001D4D"/>
                </a:solidFill>
                <a:cs typeface="Trebuchet MS"/>
              </a:rPr>
              <a:t> </a:t>
            </a:r>
            <a:r>
              <a:rPr lang="es-ES" altLang="es-ES" sz="2032" spc="85" dirty="0" smtClean="0">
                <a:solidFill>
                  <a:srgbClr val="001D4D"/>
                </a:solidFill>
                <a:cs typeface="Trebuchet MS"/>
              </a:rPr>
              <a:t>“</a:t>
            </a:r>
            <a:r>
              <a:rPr lang="es-ES" altLang="es-ES" sz="2032" b="1" i="1" spc="85" dirty="0" smtClean="0">
                <a:solidFill>
                  <a:srgbClr val="001D4D"/>
                </a:solidFill>
                <a:cs typeface="Trebuchet MS"/>
              </a:rPr>
              <a:t>Normativa </a:t>
            </a:r>
            <a:r>
              <a:rPr lang="es-ES" altLang="es-ES" sz="2032" b="1" i="1" spc="85" dirty="0">
                <a:solidFill>
                  <a:srgbClr val="001D4D"/>
                </a:solidFill>
                <a:cs typeface="Trebuchet MS"/>
              </a:rPr>
              <a:t>anterior a la entrada en vigor de esta </a:t>
            </a:r>
            <a:r>
              <a:rPr lang="es-ES" altLang="es-ES" sz="2032" b="1" i="1" spc="85" dirty="0" smtClean="0">
                <a:solidFill>
                  <a:srgbClr val="001D4D"/>
                </a:solidFill>
                <a:cs typeface="Trebuchet MS"/>
              </a:rPr>
              <a:t>ley</a:t>
            </a:r>
            <a:r>
              <a:rPr lang="es-ES" altLang="es-ES" sz="2032" spc="85" dirty="0" smtClean="0">
                <a:solidFill>
                  <a:srgbClr val="001D4D"/>
                </a:solidFill>
                <a:cs typeface="Trebuchet MS"/>
              </a:rPr>
              <a:t>” dispone lo siguiente:</a:t>
            </a:r>
            <a:endParaRPr lang="es-ES" altLang="es-ES" sz="2032" spc="85" dirty="0">
              <a:solidFill>
                <a:srgbClr val="001D4D"/>
              </a:solidFill>
              <a:cs typeface="Trebuchet MS"/>
            </a:endParaRPr>
          </a:p>
          <a:p>
            <a:pPr lvl="1" algn="just">
              <a:lnSpc>
                <a:spcPct val="150000"/>
              </a:lnSpc>
              <a:spcAft>
                <a:spcPts val="720"/>
              </a:spcAft>
              <a:buSzPct val="100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400" spc="85" dirty="0" smtClean="0">
                <a:solidFill>
                  <a:srgbClr val="001D4D"/>
                </a:solidFill>
              </a:rPr>
              <a:t>«</a:t>
            </a:r>
            <a:r>
              <a:rPr lang="es-ES" altLang="es-ES" sz="2032" u="sng" spc="85" dirty="0" smtClean="0">
                <a:solidFill>
                  <a:srgbClr val="001D4D"/>
                </a:solidFill>
                <a:cs typeface="Trebuchet MS"/>
              </a:rPr>
              <a:t>Las </a:t>
            </a:r>
            <a:r>
              <a:rPr lang="es-ES" altLang="es-ES" sz="2032" u="sng" spc="85" dirty="0">
                <a:solidFill>
                  <a:srgbClr val="001D4D"/>
                </a:solidFill>
                <a:cs typeface="Trebuchet MS"/>
              </a:rPr>
              <a:t>normas reglamentarias en materia de telecomunicaciones</a:t>
            </a:r>
            <a:r>
              <a:rPr lang="es-ES" altLang="es-ES" sz="2032" spc="85" dirty="0">
                <a:solidFill>
                  <a:srgbClr val="001D4D"/>
                </a:solidFill>
                <a:cs typeface="Trebuchet MS"/>
              </a:rPr>
              <a:t> vigentes con anterioridad a la entrada en vigor de la presente ley o dictadas en desarrollo de la </a:t>
            </a:r>
            <a:r>
              <a:rPr lang="es-ES" altLang="es-ES" sz="2032" u="sng" spc="85" dirty="0">
                <a:solidFill>
                  <a:srgbClr val="001D4D"/>
                </a:solidFill>
                <a:cs typeface="Trebuchet MS"/>
              </a:rPr>
              <a:t>Ley 32/2003</a:t>
            </a:r>
            <a:r>
              <a:rPr lang="es-ES" altLang="es-ES" sz="2032" spc="85" dirty="0">
                <a:solidFill>
                  <a:srgbClr val="001D4D"/>
                </a:solidFill>
                <a:cs typeface="Trebuchet MS"/>
              </a:rPr>
              <a:t>, de 3 de noviembre, General de Telecomunicaciones o de la </a:t>
            </a:r>
            <a:r>
              <a:rPr lang="es-ES" altLang="es-ES" sz="2032" u="sng" spc="85" dirty="0">
                <a:solidFill>
                  <a:srgbClr val="001D4D"/>
                </a:solidFill>
                <a:cs typeface="Trebuchet MS"/>
              </a:rPr>
              <a:t>Ley 9/2014</a:t>
            </a:r>
            <a:r>
              <a:rPr lang="es-ES" altLang="es-ES" sz="2032" spc="85" dirty="0">
                <a:solidFill>
                  <a:srgbClr val="001D4D"/>
                </a:solidFill>
                <a:cs typeface="Trebuchet MS"/>
              </a:rPr>
              <a:t>, de 9 de mayo, General de Telecomunicaciones, </a:t>
            </a:r>
            <a:r>
              <a:rPr lang="es-ES" altLang="es-ES" sz="2032" u="sng" spc="85" dirty="0">
                <a:solidFill>
                  <a:srgbClr val="001D4D"/>
                </a:solidFill>
                <a:cs typeface="Trebuchet MS"/>
              </a:rPr>
              <a:t>continuarán vigentes en lo que no se opongan a esta ley, hasta que se apruebe su normativa de desarrollo</a:t>
            </a:r>
            <a:r>
              <a:rPr lang="es-ES" altLang="es-ES" sz="2032" spc="85" dirty="0" smtClean="0">
                <a:solidFill>
                  <a:srgbClr val="001D4D"/>
                </a:solidFill>
                <a:cs typeface="Trebuchet MS"/>
              </a:rPr>
              <a:t>.</a:t>
            </a:r>
            <a:r>
              <a:rPr lang="es-ES" altLang="es-ES" sz="2400" spc="85" dirty="0" smtClean="0">
                <a:solidFill>
                  <a:srgbClr val="001D4D"/>
                </a:solidFill>
              </a:rPr>
              <a:t>»</a:t>
            </a:r>
            <a:endParaRPr lang="es-ES" altLang="es-ES" sz="2032" spc="85" dirty="0">
              <a:solidFill>
                <a:srgbClr val="001D4D"/>
              </a:solidFill>
              <a:cs typeface="Trebuchet MS"/>
            </a:endParaRPr>
          </a:p>
          <a:p>
            <a:pPr marL="800100" lvl="1" indent="-342900" algn="just">
              <a:lnSpc>
                <a:spcPct val="150000"/>
              </a:lnSpc>
              <a:spcAft>
                <a:spcPts val="720"/>
              </a:spcAft>
              <a:buSzPct val="100000"/>
              <a:buFont typeface="Courier New" panose="02070309020205020404" pitchFamily="49" charset="0"/>
              <a:buChar char="o"/>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2000" spc="85" dirty="0">
              <a:solidFill>
                <a:srgbClr val="001D4D"/>
              </a:solidFill>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4" name="object 29"/>
          <p:cNvSpPr txBox="1"/>
          <p:nvPr/>
        </p:nvSpPr>
        <p:spPr>
          <a:xfrm>
            <a:off x="3470130" y="141217"/>
            <a:ext cx="4506302" cy="323570"/>
          </a:xfrm>
          <a:prstGeom prst="rect">
            <a:avLst/>
          </a:prstGeom>
        </p:spPr>
        <p:txBody>
          <a:bodyPr vert="horz" wrap="square" lIns="0" tIns="10751" rIns="0" bIns="0" rtlCol="0">
            <a:spAutoFit/>
          </a:bodyPr>
          <a:lstStyle/>
          <a:p>
            <a:pPr marL="10752">
              <a:spcBef>
                <a:spcPts val="85"/>
              </a:spcBef>
            </a:pPr>
            <a:r>
              <a:rPr lang="es-ES" sz="2032" b="1" spc="85" dirty="0" smtClean="0">
                <a:solidFill>
                  <a:schemeClr val="accent1">
                    <a:lumMod val="75000"/>
                  </a:schemeClr>
                </a:solidFill>
                <a:cs typeface="Calibri"/>
              </a:rPr>
              <a:t>Marco </a:t>
            </a:r>
            <a:r>
              <a:rPr lang="es-ES" sz="2032" b="1" spc="85" dirty="0">
                <a:solidFill>
                  <a:schemeClr val="accent1">
                    <a:lumMod val="75000"/>
                  </a:schemeClr>
                </a:solidFill>
                <a:cs typeface="Calibri"/>
              </a:rPr>
              <a:t>legal: Normativa de aplicación</a:t>
            </a:r>
          </a:p>
        </p:txBody>
      </p:sp>
    </p:spTree>
    <p:extLst>
      <p:ext uri="{BB962C8B-B14F-4D97-AF65-F5344CB8AC3E}">
        <p14:creationId xmlns:p14="http://schemas.microsoft.com/office/powerpoint/2010/main" val="1127124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90</a:t>
            </a:fld>
            <a:endParaRPr spc="13"/>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90</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883949" y="0"/>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Otros mecanismos de colaboración entre la </a:t>
            </a:r>
          </a:p>
          <a:p>
            <a:pPr marL="10752" algn="ctr">
              <a:spcBef>
                <a:spcPts val="85"/>
              </a:spcBef>
            </a:pPr>
            <a:r>
              <a:rPr lang="es-ES" sz="2032" b="1" spc="85" dirty="0" smtClean="0">
                <a:solidFill>
                  <a:schemeClr val="accent1">
                    <a:lumMod val="75000"/>
                  </a:schemeClr>
                </a:solidFill>
                <a:cs typeface="Calibri"/>
              </a:rPr>
              <a:t>Administración Central y resto de AAPP</a:t>
            </a:r>
            <a:endParaRPr lang="es-ES" sz="2032" b="1" spc="85" dirty="0">
              <a:solidFill>
                <a:schemeClr val="accent1">
                  <a:lumMod val="75000"/>
                </a:schemeClr>
              </a:solidFill>
              <a:cs typeface="Calibri"/>
            </a:endParaRPr>
          </a:p>
        </p:txBody>
      </p:sp>
      <p:sp>
        <p:nvSpPr>
          <p:cNvPr id="8" name="Elipse 7"/>
          <p:cNvSpPr/>
          <p:nvPr/>
        </p:nvSpPr>
        <p:spPr>
          <a:xfrm>
            <a:off x="5120208" y="2663458"/>
            <a:ext cx="1328468" cy="1078302"/>
          </a:xfrm>
          <a:prstGeom prst="ellipse">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LGTEL</a:t>
            </a:r>
            <a:endParaRPr lang="es-ES" sz="2400" dirty="0"/>
          </a:p>
        </p:txBody>
      </p:sp>
      <p:sp>
        <p:nvSpPr>
          <p:cNvPr id="26" name="Llamada con línea 2 25"/>
          <p:cNvSpPr/>
          <p:nvPr/>
        </p:nvSpPr>
        <p:spPr>
          <a:xfrm>
            <a:off x="171236" y="1235586"/>
            <a:ext cx="3397156" cy="2612294"/>
          </a:xfrm>
          <a:prstGeom prst="borderCallout2">
            <a:avLst>
              <a:gd name="adj1" fmla="val 48803"/>
              <a:gd name="adj2" fmla="val 102721"/>
              <a:gd name="adj3" fmla="val 62055"/>
              <a:gd name="adj4" fmla="val 113419"/>
              <a:gd name="adj5" fmla="val 73411"/>
              <a:gd name="adj6" fmla="val 14228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Para la adopción de medidas cautelares restrictivas a la instalación de una red de telecomunicaciones…</a:t>
            </a:r>
            <a:endParaRPr lang="es-ES" sz="1300" b="1" dirty="0">
              <a:solidFill>
                <a:srgbClr val="00B0F0"/>
              </a:solidFill>
            </a:endParaRPr>
          </a:p>
          <a:p>
            <a:pPr algn="ctr"/>
            <a:r>
              <a:rPr lang="es-ES" sz="1300" dirty="0" smtClean="0">
                <a:solidFill>
                  <a:schemeClr val="tx1"/>
                </a:solidFill>
              </a:rPr>
              <a:t>... que impida o paralice o de una resolución que deniegue o imposibilite la instalación de la infraestructura de red o recursos asociados que cumpla los parámetros y requerimientos técnicos esenciales </a:t>
            </a:r>
            <a:r>
              <a:rPr lang="es-ES" sz="1300" b="1" dirty="0" smtClean="0">
                <a:solidFill>
                  <a:srgbClr val="00B0F0"/>
                </a:solidFill>
              </a:rPr>
              <a:t>se requiere solicitar informe preceptivo al Ministerio</a:t>
            </a:r>
            <a:endParaRPr lang="es-ES" sz="1300" b="1" dirty="0">
              <a:solidFill>
                <a:srgbClr val="00B0F0"/>
              </a:solidFill>
            </a:endParaRPr>
          </a:p>
        </p:txBody>
      </p:sp>
      <p:sp>
        <p:nvSpPr>
          <p:cNvPr id="29" name="Llamada con línea 2 28"/>
          <p:cNvSpPr/>
          <p:nvPr/>
        </p:nvSpPr>
        <p:spPr>
          <a:xfrm>
            <a:off x="8607721" y="757019"/>
            <a:ext cx="3456878" cy="3279725"/>
          </a:xfrm>
          <a:prstGeom prst="borderCallout2">
            <a:avLst>
              <a:gd name="adj1" fmla="val 49907"/>
              <a:gd name="adj2" fmla="val -2088"/>
              <a:gd name="adj3" fmla="val 71983"/>
              <a:gd name="adj4" fmla="val -34709"/>
              <a:gd name="adj5" fmla="val 75520"/>
              <a:gd name="adj6" fmla="val -5882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El Ministerio en colaboración con la FEMP…</a:t>
            </a:r>
          </a:p>
          <a:p>
            <a:r>
              <a:rPr lang="es-ES" sz="1300" dirty="0" smtClean="0">
                <a:solidFill>
                  <a:schemeClr val="tx1"/>
                </a:solidFill>
              </a:rPr>
              <a:t>Promoverá:</a:t>
            </a:r>
          </a:p>
          <a:p>
            <a:pPr marL="342900" indent="-342900">
              <a:buAutoNum type="arabicPeriod"/>
            </a:pPr>
            <a:r>
              <a:rPr lang="es-ES" altLang="es-ES" sz="1300" dirty="0">
                <a:solidFill>
                  <a:schemeClr val="tx1"/>
                </a:solidFill>
              </a:rPr>
              <a:t>L</a:t>
            </a:r>
            <a:r>
              <a:rPr lang="es-ES" altLang="es-ES" sz="1300" dirty="0" smtClean="0">
                <a:solidFill>
                  <a:schemeClr val="tx1"/>
                </a:solidFill>
              </a:rPr>
              <a:t>a elaboración de un </a:t>
            </a:r>
            <a:r>
              <a:rPr lang="es-ES" altLang="es-ES" sz="1300" b="1" dirty="0" smtClean="0">
                <a:solidFill>
                  <a:srgbClr val="00B0F0"/>
                </a:solidFill>
              </a:rPr>
              <a:t>modelo tipo de declaración responsable</a:t>
            </a:r>
            <a:r>
              <a:rPr lang="es-ES" altLang="es-ES" sz="1300" dirty="0" smtClean="0">
                <a:solidFill>
                  <a:schemeClr val="tx1"/>
                </a:solidFill>
              </a:rPr>
              <a:t>.</a:t>
            </a:r>
          </a:p>
          <a:p>
            <a:pPr marL="342900" indent="-342900">
              <a:buAutoNum type="arabicPeriod"/>
            </a:pPr>
            <a:r>
              <a:rPr lang="es-ES" sz="1300" dirty="0" smtClean="0">
                <a:solidFill>
                  <a:schemeClr val="tx1"/>
                </a:solidFill>
              </a:rPr>
              <a:t>La aprobación recomendaciones que podrán contener </a:t>
            </a:r>
            <a:r>
              <a:rPr lang="es-ES" sz="1300" b="1" dirty="0" smtClean="0">
                <a:solidFill>
                  <a:srgbClr val="00B0F0"/>
                </a:solidFill>
              </a:rPr>
              <a:t>modelos de ordenanzas municipales</a:t>
            </a:r>
            <a:r>
              <a:rPr lang="es-ES" sz="1300" dirty="0" smtClean="0">
                <a:solidFill>
                  <a:schemeClr val="tx1"/>
                </a:solidFill>
              </a:rPr>
              <a:t>.</a:t>
            </a:r>
          </a:p>
          <a:p>
            <a:r>
              <a:rPr lang="es-ES" sz="1300" b="1" dirty="0" smtClean="0">
                <a:solidFill>
                  <a:srgbClr val="00B0F0"/>
                </a:solidFill>
              </a:rPr>
              <a:t>En el caso de municipios se podrá reemplazar la solicitud de informe preceptivo 50.2</a:t>
            </a:r>
            <a:r>
              <a:rPr lang="es-ES" sz="1300" dirty="0" smtClean="0">
                <a:solidFill>
                  <a:schemeClr val="tx1"/>
                </a:solidFill>
              </a:rPr>
              <a:t>, por la presentación al Ministerio del proyecto de instrumento acompañado de la </a:t>
            </a:r>
            <a:r>
              <a:rPr lang="es-ES" sz="1300" b="1" dirty="0" smtClean="0">
                <a:solidFill>
                  <a:srgbClr val="00B0F0"/>
                </a:solidFill>
              </a:rPr>
              <a:t>declaración del Alcalde del municipio acreditando el cumplimiento de dichas recomendaciones</a:t>
            </a:r>
            <a:r>
              <a:rPr lang="es-ES" sz="1300" dirty="0" smtClean="0">
                <a:solidFill>
                  <a:schemeClr val="tx1"/>
                </a:solidFill>
              </a:rPr>
              <a:t>.</a:t>
            </a:r>
            <a:endParaRPr lang="es-ES" sz="1300" dirty="0">
              <a:solidFill>
                <a:schemeClr val="tx1"/>
              </a:solidFill>
            </a:endParaRPr>
          </a:p>
        </p:txBody>
      </p:sp>
      <p:sp>
        <p:nvSpPr>
          <p:cNvPr id="31" name="Llamada con línea 2 30"/>
          <p:cNvSpPr/>
          <p:nvPr/>
        </p:nvSpPr>
        <p:spPr>
          <a:xfrm>
            <a:off x="8607720" y="4119336"/>
            <a:ext cx="3468029" cy="2095218"/>
          </a:xfrm>
          <a:prstGeom prst="borderCallout2">
            <a:avLst>
              <a:gd name="adj1" fmla="val 8681"/>
              <a:gd name="adj2" fmla="val -2488"/>
              <a:gd name="adj3" fmla="val -12243"/>
              <a:gd name="adj4" fmla="val -18300"/>
              <a:gd name="adj5" fmla="val -31574"/>
              <a:gd name="adj6" fmla="val -6327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Punto Gestión Único</a:t>
            </a:r>
            <a:endParaRPr lang="es-ES" sz="1300" b="1" dirty="0">
              <a:solidFill>
                <a:srgbClr val="00B0F0"/>
              </a:solidFill>
            </a:endParaRPr>
          </a:p>
          <a:p>
            <a:pPr algn="ctr"/>
            <a:r>
              <a:rPr lang="es-ES" sz="1300" dirty="0" smtClean="0">
                <a:solidFill>
                  <a:schemeClr val="tx1"/>
                </a:solidFill>
              </a:rPr>
              <a:t>El Ministerio creará este Punto, con </a:t>
            </a:r>
            <a:r>
              <a:rPr lang="es-ES" sz="1300" b="1" dirty="0" smtClean="0">
                <a:solidFill>
                  <a:srgbClr val="00B0F0"/>
                </a:solidFill>
              </a:rPr>
              <a:t>acceso a los enlaces de las AAPP correspondientes</a:t>
            </a:r>
            <a:r>
              <a:rPr lang="es-ES" sz="1300" dirty="0" smtClean="0">
                <a:solidFill>
                  <a:schemeClr val="tx1"/>
                </a:solidFill>
              </a:rPr>
              <a:t>, para facilitar el acceso a </a:t>
            </a:r>
            <a:r>
              <a:rPr lang="es-ES" sz="1300" b="1" dirty="0" smtClean="0">
                <a:solidFill>
                  <a:srgbClr val="00B0F0"/>
                </a:solidFill>
              </a:rPr>
              <a:t>información relativa de condiciones y procedimientos</a:t>
            </a:r>
            <a:r>
              <a:rPr lang="es-ES" sz="1300" dirty="0" smtClean="0">
                <a:solidFill>
                  <a:schemeClr val="tx1"/>
                </a:solidFill>
              </a:rPr>
              <a:t> aplicables para la instalación y despliegue de redes de comunicaciones electrónicas y sus recursos asociados, así como </a:t>
            </a:r>
            <a:r>
              <a:rPr lang="es-ES" sz="1300" b="1" dirty="0" smtClean="0">
                <a:solidFill>
                  <a:srgbClr val="00B0F0"/>
                </a:solidFill>
              </a:rPr>
              <a:t>información para el cumplimiento de las obligaciones tributarias</a:t>
            </a:r>
            <a:endParaRPr lang="es-ES" sz="1300" b="1" dirty="0">
              <a:solidFill>
                <a:srgbClr val="00B0F0"/>
              </a:solidFill>
            </a:endParaRPr>
          </a:p>
        </p:txBody>
      </p:sp>
      <p:sp>
        <p:nvSpPr>
          <p:cNvPr id="33" name="Llamada con línea 2 32"/>
          <p:cNvSpPr/>
          <p:nvPr/>
        </p:nvSpPr>
        <p:spPr>
          <a:xfrm>
            <a:off x="171236" y="3941226"/>
            <a:ext cx="3034540" cy="2302512"/>
          </a:xfrm>
          <a:prstGeom prst="borderCallout2">
            <a:avLst>
              <a:gd name="adj1" fmla="val 27415"/>
              <a:gd name="adj2" fmla="val 103136"/>
              <a:gd name="adj3" fmla="val 7242"/>
              <a:gd name="adj4" fmla="val 107896"/>
              <a:gd name="adj5" fmla="val -21151"/>
              <a:gd name="adj6" fmla="val 16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AAPP y Ministerio tienen el deber de…</a:t>
            </a:r>
          </a:p>
          <a:p>
            <a:pPr algn="ctr"/>
            <a:r>
              <a:rPr lang="es-ES" sz="1300" dirty="0" smtClean="0">
                <a:solidFill>
                  <a:schemeClr val="tx1"/>
                </a:solidFill>
              </a:rPr>
              <a:t>… recíproca información y de colaboración y cooperación mutuas, que podrán ser complementados mediante acuerdos de coordinación y cooperación. </a:t>
            </a:r>
            <a:r>
              <a:rPr lang="es-ES" sz="1300" b="1" dirty="0">
                <a:solidFill>
                  <a:srgbClr val="00B0F0"/>
                </a:solidFill>
              </a:rPr>
              <a:t>E</a:t>
            </a:r>
            <a:r>
              <a:rPr lang="es-ES" sz="1300" b="1" dirty="0" smtClean="0">
                <a:solidFill>
                  <a:srgbClr val="00B0F0"/>
                </a:solidFill>
              </a:rPr>
              <a:t>l conjunto de AAPP tienen la obligación de facilitar el despliegue de infraestructuras de redes en su ámbito territorial</a:t>
            </a:r>
          </a:p>
        </p:txBody>
      </p:sp>
      <p:sp>
        <p:nvSpPr>
          <p:cNvPr id="24" name="Llamada con línea 2 23"/>
          <p:cNvSpPr/>
          <p:nvPr/>
        </p:nvSpPr>
        <p:spPr>
          <a:xfrm>
            <a:off x="4066322" y="880251"/>
            <a:ext cx="3527658" cy="1674027"/>
          </a:xfrm>
          <a:prstGeom prst="borderCallout2">
            <a:avLst>
              <a:gd name="adj1" fmla="val 103237"/>
              <a:gd name="adj2" fmla="val 85249"/>
              <a:gd name="adj3" fmla="val 110817"/>
              <a:gd name="adj4" fmla="val 82826"/>
              <a:gd name="adj5" fmla="val 119467"/>
              <a:gd name="adj6" fmla="val 675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Si no hay acuerdo entre las AAPP… </a:t>
            </a:r>
            <a:endParaRPr lang="es-ES" b="1" dirty="0">
              <a:solidFill>
                <a:schemeClr val="tx1"/>
              </a:solidFill>
            </a:endParaRPr>
          </a:p>
          <a:p>
            <a:pPr algn="ctr"/>
            <a:r>
              <a:rPr lang="es-ES" sz="1300" dirty="0" smtClean="0">
                <a:solidFill>
                  <a:schemeClr val="tx1"/>
                </a:solidFill>
              </a:rPr>
              <a:t>... cuando quede plenamente justificada la necesidad de redes públicas de comunicaciones electrónicas, y siempre y cuando se cumplan los parámetros y requerimientos técnicos esenciales para su funcionamiento, </a:t>
            </a:r>
            <a:r>
              <a:rPr lang="es-ES" sz="1300" b="1" dirty="0" smtClean="0">
                <a:solidFill>
                  <a:srgbClr val="00B0F0"/>
                </a:solidFill>
              </a:rPr>
              <a:t>el Consejo de Ministros podrá autorizar la ubicación o el itinerario concreto de una infraestructura de red</a:t>
            </a:r>
            <a:endParaRPr lang="es-ES" sz="1300" b="1" dirty="0">
              <a:solidFill>
                <a:srgbClr val="00B0F0"/>
              </a:solidFill>
            </a:endParaRPr>
          </a:p>
        </p:txBody>
      </p:sp>
      <p:sp>
        <p:nvSpPr>
          <p:cNvPr id="25" name="Llamada con línea 2 24"/>
          <p:cNvSpPr/>
          <p:nvPr/>
        </p:nvSpPr>
        <p:spPr>
          <a:xfrm>
            <a:off x="3568392" y="4436441"/>
            <a:ext cx="4716966" cy="1756524"/>
          </a:xfrm>
          <a:prstGeom prst="borderCallout2">
            <a:avLst>
              <a:gd name="adj1" fmla="val -34534"/>
              <a:gd name="adj2" fmla="val 43123"/>
              <a:gd name="adj3" fmla="val -17402"/>
              <a:gd name="adj4" fmla="val 39866"/>
              <a:gd name="adj5" fmla="val -4873"/>
              <a:gd name="adj6" fmla="val 4519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DA 28 LGTEL Creación de Comisión Interministerial… </a:t>
            </a:r>
            <a:endParaRPr lang="es-ES" b="1" dirty="0">
              <a:solidFill>
                <a:schemeClr val="tx1"/>
              </a:solidFill>
            </a:endParaRPr>
          </a:p>
          <a:p>
            <a:r>
              <a:rPr lang="es-ES" sz="1300" dirty="0" smtClean="0">
                <a:solidFill>
                  <a:schemeClr val="tx1"/>
                </a:solidFill>
              </a:rPr>
              <a:t>... para la </a:t>
            </a:r>
            <a:r>
              <a:rPr lang="es-ES" sz="1300" b="1" dirty="0" smtClean="0">
                <a:solidFill>
                  <a:srgbClr val="00B0F0"/>
                </a:solidFill>
              </a:rPr>
              <a:t>agilización de los mecanismos de colaboración</a:t>
            </a:r>
            <a:r>
              <a:rPr lang="es-ES" sz="1300" dirty="0" smtClean="0">
                <a:solidFill>
                  <a:schemeClr val="tx1"/>
                </a:solidFill>
              </a:rPr>
              <a:t> entre Administraciones públicas para la instalación y explotación de las redes públicas de comunicaciones electrónicas. Su misión es el </a:t>
            </a:r>
            <a:r>
              <a:rPr lang="es-ES" sz="1300" b="1" dirty="0" smtClean="0">
                <a:solidFill>
                  <a:srgbClr val="00B0F0"/>
                </a:solidFill>
              </a:rPr>
              <a:t>impulso de la resolución ágil y eficiente de las solicitudes de ocupación del dominio público y la propiedad privada presentadas por los operadores ante las diferentes AAPP</a:t>
            </a:r>
            <a:endParaRPr lang="es-ES" sz="1300" b="1" dirty="0">
              <a:solidFill>
                <a:srgbClr val="00B0F0"/>
              </a:solidFill>
            </a:endParaRPr>
          </a:p>
        </p:txBody>
      </p:sp>
      <p:sp>
        <p:nvSpPr>
          <p:cNvPr id="34" name="CuadroTexto 33"/>
          <p:cNvSpPr txBox="1"/>
          <p:nvPr/>
        </p:nvSpPr>
        <p:spPr>
          <a:xfrm>
            <a:off x="171236" y="705679"/>
            <a:ext cx="2559510" cy="461665"/>
          </a:xfrm>
          <a:prstGeom prst="rect">
            <a:avLst/>
          </a:prstGeom>
          <a:solidFill>
            <a:srgbClr val="00206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t>Puntos relevantes a destacar</a:t>
            </a:r>
          </a:p>
        </p:txBody>
      </p:sp>
      <p:sp>
        <p:nvSpPr>
          <p:cNvPr id="35" name="CuadroTexto 34"/>
          <p:cNvSpPr txBox="1"/>
          <p:nvPr/>
        </p:nvSpPr>
        <p:spPr>
          <a:xfrm>
            <a:off x="136223" y="1216045"/>
            <a:ext cx="1074333" cy="261610"/>
          </a:xfrm>
          <a:prstGeom prst="rect">
            <a:avLst/>
          </a:prstGeom>
          <a:noFill/>
          <a:ln>
            <a:noFill/>
          </a:ln>
        </p:spPr>
        <p:txBody>
          <a:bodyPr wrap="none" rtlCol="0">
            <a:spAutoFit/>
          </a:bodyPr>
          <a:lstStyle/>
          <a:p>
            <a:r>
              <a:rPr lang="es-ES" sz="1100" b="1" dirty="0" smtClean="0"/>
              <a:t>Art. 50.5 LGTEL</a:t>
            </a:r>
            <a:endParaRPr lang="es-ES" sz="1100" b="1" dirty="0"/>
          </a:p>
        </p:txBody>
      </p:sp>
      <p:sp>
        <p:nvSpPr>
          <p:cNvPr id="36" name="CuadroTexto 35"/>
          <p:cNvSpPr txBox="1"/>
          <p:nvPr/>
        </p:nvSpPr>
        <p:spPr>
          <a:xfrm>
            <a:off x="136864" y="3934333"/>
            <a:ext cx="1460656" cy="261610"/>
          </a:xfrm>
          <a:prstGeom prst="rect">
            <a:avLst/>
          </a:prstGeom>
          <a:noFill/>
          <a:ln>
            <a:noFill/>
          </a:ln>
        </p:spPr>
        <p:txBody>
          <a:bodyPr wrap="none" rtlCol="0">
            <a:spAutoFit/>
          </a:bodyPr>
          <a:lstStyle/>
          <a:p>
            <a:r>
              <a:rPr lang="es-ES" sz="1100" b="1" dirty="0" smtClean="0"/>
              <a:t>Art. 50.1 y 50.4 LGTEL</a:t>
            </a:r>
            <a:endParaRPr lang="es-ES" sz="1100" b="1" dirty="0"/>
          </a:p>
        </p:txBody>
      </p:sp>
      <p:sp>
        <p:nvSpPr>
          <p:cNvPr id="38" name="CuadroTexto 37"/>
          <p:cNvSpPr txBox="1"/>
          <p:nvPr/>
        </p:nvSpPr>
        <p:spPr>
          <a:xfrm>
            <a:off x="3985695" y="660011"/>
            <a:ext cx="1074333" cy="261610"/>
          </a:xfrm>
          <a:prstGeom prst="rect">
            <a:avLst/>
          </a:prstGeom>
          <a:noFill/>
          <a:ln>
            <a:noFill/>
          </a:ln>
        </p:spPr>
        <p:txBody>
          <a:bodyPr wrap="none" rtlCol="0">
            <a:spAutoFit/>
          </a:bodyPr>
          <a:lstStyle/>
          <a:p>
            <a:r>
              <a:rPr lang="es-ES" sz="1100" b="1" dirty="0" smtClean="0"/>
              <a:t>Art. 50.4 LGTEL</a:t>
            </a:r>
            <a:endParaRPr lang="es-ES" sz="1100" b="1" dirty="0"/>
          </a:p>
        </p:txBody>
      </p:sp>
      <p:sp>
        <p:nvSpPr>
          <p:cNvPr id="39" name="CuadroTexto 38"/>
          <p:cNvSpPr txBox="1"/>
          <p:nvPr/>
        </p:nvSpPr>
        <p:spPr>
          <a:xfrm>
            <a:off x="8578823" y="731435"/>
            <a:ext cx="1207154" cy="261610"/>
          </a:xfrm>
          <a:prstGeom prst="rect">
            <a:avLst/>
          </a:prstGeom>
          <a:noFill/>
          <a:ln>
            <a:noFill/>
          </a:ln>
        </p:spPr>
        <p:txBody>
          <a:bodyPr wrap="none" rtlCol="0">
            <a:spAutoFit/>
          </a:bodyPr>
          <a:lstStyle/>
          <a:p>
            <a:r>
              <a:rPr lang="es-ES" sz="1100" b="1" dirty="0" smtClean="0"/>
              <a:t>Art. 50.6 y 50.7 LGTEL</a:t>
            </a:r>
            <a:endParaRPr lang="es-ES" sz="1100" b="1" dirty="0"/>
          </a:p>
        </p:txBody>
      </p:sp>
      <p:sp>
        <p:nvSpPr>
          <p:cNvPr id="40" name="CuadroTexto 39"/>
          <p:cNvSpPr txBox="1"/>
          <p:nvPr/>
        </p:nvSpPr>
        <p:spPr>
          <a:xfrm>
            <a:off x="8560727" y="4083561"/>
            <a:ext cx="1074333" cy="261610"/>
          </a:xfrm>
          <a:prstGeom prst="rect">
            <a:avLst/>
          </a:prstGeom>
          <a:noFill/>
          <a:ln>
            <a:noFill/>
          </a:ln>
        </p:spPr>
        <p:txBody>
          <a:bodyPr wrap="none" rtlCol="0">
            <a:spAutoFit/>
          </a:bodyPr>
          <a:lstStyle/>
          <a:p>
            <a:r>
              <a:rPr lang="es-ES" sz="1100" b="1" dirty="0" smtClean="0"/>
              <a:t>Art. 50.8 LGTEL</a:t>
            </a:r>
            <a:endParaRPr lang="es-ES" sz="1100" b="1" dirty="0"/>
          </a:p>
        </p:txBody>
      </p:sp>
      <p:pic>
        <p:nvPicPr>
          <p:cNvPr id="42" name="Imagen 4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454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80">
                                          <p:stCondLst>
                                            <p:cond delay="0"/>
                                          </p:stCondLst>
                                        </p:cTn>
                                        <p:tgtEl>
                                          <p:spTgt spid="26"/>
                                        </p:tgtEl>
                                      </p:cBhvr>
                                    </p:animEffect>
                                    <p:anim calcmode="lin" valueType="num">
                                      <p:cBhvr>
                                        <p:cTn id="2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9" dur="26">
                                          <p:stCondLst>
                                            <p:cond delay="650"/>
                                          </p:stCondLst>
                                        </p:cTn>
                                        <p:tgtEl>
                                          <p:spTgt spid="26"/>
                                        </p:tgtEl>
                                      </p:cBhvr>
                                      <p:to x="100000" y="60000"/>
                                    </p:animScale>
                                    <p:animScale>
                                      <p:cBhvr>
                                        <p:cTn id="30" dur="166" decel="50000">
                                          <p:stCondLst>
                                            <p:cond delay="676"/>
                                          </p:stCondLst>
                                        </p:cTn>
                                        <p:tgtEl>
                                          <p:spTgt spid="26"/>
                                        </p:tgtEl>
                                      </p:cBhvr>
                                      <p:to x="100000" y="100000"/>
                                    </p:animScale>
                                    <p:animScale>
                                      <p:cBhvr>
                                        <p:cTn id="31" dur="26">
                                          <p:stCondLst>
                                            <p:cond delay="1312"/>
                                          </p:stCondLst>
                                        </p:cTn>
                                        <p:tgtEl>
                                          <p:spTgt spid="26"/>
                                        </p:tgtEl>
                                      </p:cBhvr>
                                      <p:to x="100000" y="80000"/>
                                    </p:animScale>
                                    <p:animScale>
                                      <p:cBhvr>
                                        <p:cTn id="32" dur="166" decel="50000">
                                          <p:stCondLst>
                                            <p:cond delay="1338"/>
                                          </p:stCondLst>
                                        </p:cTn>
                                        <p:tgtEl>
                                          <p:spTgt spid="26"/>
                                        </p:tgtEl>
                                      </p:cBhvr>
                                      <p:to x="100000" y="100000"/>
                                    </p:animScale>
                                    <p:animScale>
                                      <p:cBhvr>
                                        <p:cTn id="33" dur="26">
                                          <p:stCondLst>
                                            <p:cond delay="1642"/>
                                          </p:stCondLst>
                                        </p:cTn>
                                        <p:tgtEl>
                                          <p:spTgt spid="26"/>
                                        </p:tgtEl>
                                      </p:cBhvr>
                                      <p:to x="100000" y="90000"/>
                                    </p:animScale>
                                    <p:animScale>
                                      <p:cBhvr>
                                        <p:cTn id="34" dur="166" decel="50000">
                                          <p:stCondLst>
                                            <p:cond delay="1668"/>
                                          </p:stCondLst>
                                        </p:cTn>
                                        <p:tgtEl>
                                          <p:spTgt spid="26"/>
                                        </p:tgtEl>
                                      </p:cBhvr>
                                      <p:to x="100000" y="100000"/>
                                    </p:animScale>
                                    <p:animScale>
                                      <p:cBhvr>
                                        <p:cTn id="35" dur="26">
                                          <p:stCondLst>
                                            <p:cond delay="1808"/>
                                          </p:stCondLst>
                                        </p:cTn>
                                        <p:tgtEl>
                                          <p:spTgt spid="26"/>
                                        </p:tgtEl>
                                      </p:cBhvr>
                                      <p:to x="100000" y="95000"/>
                                    </p:animScale>
                                    <p:animScale>
                                      <p:cBhvr>
                                        <p:cTn id="36" dur="166" decel="50000">
                                          <p:stCondLst>
                                            <p:cond delay="1834"/>
                                          </p:stCondLst>
                                        </p:cTn>
                                        <p:tgtEl>
                                          <p:spTgt spid="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80">
                                          <p:stCondLst>
                                            <p:cond delay="0"/>
                                          </p:stCondLst>
                                        </p:cTn>
                                        <p:tgtEl>
                                          <p:spTgt spid="33"/>
                                        </p:tgtEl>
                                      </p:cBhvr>
                                    </p:animEffect>
                                    <p:anim calcmode="lin" valueType="num">
                                      <p:cBhvr>
                                        <p:cTn id="5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
                                        </p:tgtEl>
                                      </p:cBhvr>
                                      <p:to x="100000" y="60000"/>
                                    </p:animScale>
                                    <p:animScale>
                                      <p:cBhvr>
                                        <p:cTn id="64" dur="166" decel="50000">
                                          <p:stCondLst>
                                            <p:cond delay="676"/>
                                          </p:stCondLst>
                                        </p:cTn>
                                        <p:tgtEl>
                                          <p:spTgt spid="33"/>
                                        </p:tgtEl>
                                      </p:cBhvr>
                                      <p:to x="100000" y="100000"/>
                                    </p:animScale>
                                    <p:animScale>
                                      <p:cBhvr>
                                        <p:cTn id="65" dur="26">
                                          <p:stCondLst>
                                            <p:cond delay="1312"/>
                                          </p:stCondLst>
                                        </p:cTn>
                                        <p:tgtEl>
                                          <p:spTgt spid="33"/>
                                        </p:tgtEl>
                                      </p:cBhvr>
                                      <p:to x="100000" y="80000"/>
                                    </p:animScale>
                                    <p:animScale>
                                      <p:cBhvr>
                                        <p:cTn id="66" dur="166" decel="50000">
                                          <p:stCondLst>
                                            <p:cond delay="1338"/>
                                          </p:stCondLst>
                                        </p:cTn>
                                        <p:tgtEl>
                                          <p:spTgt spid="33"/>
                                        </p:tgtEl>
                                      </p:cBhvr>
                                      <p:to x="100000" y="100000"/>
                                    </p:animScale>
                                    <p:animScale>
                                      <p:cBhvr>
                                        <p:cTn id="67" dur="26">
                                          <p:stCondLst>
                                            <p:cond delay="1642"/>
                                          </p:stCondLst>
                                        </p:cTn>
                                        <p:tgtEl>
                                          <p:spTgt spid="33"/>
                                        </p:tgtEl>
                                      </p:cBhvr>
                                      <p:to x="100000" y="90000"/>
                                    </p:animScale>
                                    <p:animScale>
                                      <p:cBhvr>
                                        <p:cTn id="68" dur="166" decel="50000">
                                          <p:stCondLst>
                                            <p:cond delay="1668"/>
                                          </p:stCondLst>
                                        </p:cTn>
                                        <p:tgtEl>
                                          <p:spTgt spid="33"/>
                                        </p:tgtEl>
                                      </p:cBhvr>
                                      <p:to x="100000" y="100000"/>
                                    </p:animScale>
                                    <p:animScale>
                                      <p:cBhvr>
                                        <p:cTn id="69" dur="26">
                                          <p:stCondLst>
                                            <p:cond delay="1808"/>
                                          </p:stCondLst>
                                        </p:cTn>
                                        <p:tgtEl>
                                          <p:spTgt spid="33"/>
                                        </p:tgtEl>
                                      </p:cBhvr>
                                      <p:to x="100000" y="95000"/>
                                    </p:animScale>
                                    <p:animScale>
                                      <p:cBhvr>
                                        <p:cTn id="70" dur="166" decel="50000">
                                          <p:stCondLst>
                                            <p:cond delay="1834"/>
                                          </p:stCondLst>
                                        </p:cTn>
                                        <p:tgtEl>
                                          <p:spTgt spid="3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1" grpId="0" animBg="1"/>
      <p:bldP spid="33" grpId="0" animBg="1"/>
      <p:bldP spid="24" grpId="0" animBg="1"/>
      <p:bldP spid="25" grpId="0" animBg="1"/>
      <p:bldP spid="35" grpId="0"/>
      <p:bldP spid="36" grpId="0"/>
      <p:bldP spid="38" grpId="0"/>
      <p:bldP spid="39" grpId="0"/>
      <p:bldP spid="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2" cstate="print"/>
            <a:stretch>
              <a:fillRect/>
            </a:stretch>
          </p:blipFill>
          <p:spPr>
            <a:xfrm>
              <a:off x="1971624" y="7478910"/>
              <a:ext cx="979881" cy="468165"/>
            </a:xfrm>
            <a:prstGeom prst="rect">
              <a:avLst/>
            </a:prstGeom>
          </p:spPr>
        </p:pic>
        <p:pic>
          <p:nvPicPr>
            <p:cNvPr id="5" name="object 5"/>
            <p:cNvPicPr/>
            <p:nvPr/>
          </p:nvPicPr>
          <p:blipFill>
            <a:blip r:embed="rId3" cstate="print"/>
            <a:stretch>
              <a:fillRect/>
            </a:stretch>
          </p:blipFill>
          <p:spPr>
            <a:xfrm>
              <a:off x="3033238" y="7546685"/>
              <a:ext cx="201100" cy="200912"/>
            </a:xfrm>
            <a:prstGeom prst="rect">
              <a:avLst/>
            </a:prstGeom>
          </p:spPr>
        </p:pic>
        <p:pic>
          <p:nvPicPr>
            <p:cNvPr id="6" name="object 6"/>
            <p:cNvPicPr/>
            <p:nvPr/>
          </p:nvPicPr>
          <p:blipFill>
            <a:blip r:embed="rId4"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5"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91</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91</a:t>
            </a:fld>
            <a:endParaRPr lang="es-ES" sz="1100" spc="13" dirty="0"/>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8"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9"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0"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1"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2"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3"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4"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15"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16"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17"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18"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19"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7" name="object 32"/>
          <p:cNvSpPr txBox="1"/>
          <p:nvPr/>
        </p:nvSpPr>
        <p:spPr>
          <a:xfrm>
            <a:off x="5862918" y="2003779"/>
            <a:ext cx="7494494" cy="3003603"/>
          </a:xfrm>
          <a:prstGeom prst="rect">
            <a:avLst/>
          </a:prstGeom>
        </p:spPr>
        <p:txBody>
          <a:bodyPr vert="horz" wrap="square" lIns="0" tIns="40855" rIns="0" bIns="0" rtlCol="0">
            <a:spAutoFit/>
          </a:bodyPr>
          <a:lstStyle/>
          <a:p>
            <a:pPr marL="10752" marR="1442357">
              <a:lnSpc>
                <a:spcPts val="3302"/>
              </a:lnSpc>
              <a:spcBef>
                <a:spcPts val="322"/>
              </a:spcBef>
            </a:pPr>
            <a:r>
              <a:rPr lang="es-ES" sz="4000" b="1" spc="-13" dirty="0">
                <a:solidFill>
                  <a:srgbClr val="25408F"/>
                </a:solidFill>
                <a:latin typeface="Arial"/>
                <a:cs typeface="Arial"/>
              </a:rPr>
              <a:t>7</a:t>
            </a:r>
            <a:r>
              <a:rPr lang="es-ES" sz="4000" b="1" spc="-13" dirty="0" smtClean="0">
                <a:solidFill>
                  <a:srgbClr val="25408F"/>
                </a:solidFill>
                <a:latin typeface="Arial"/>
                <a:cs typeface="Arial"/>
              </a:rPr>
              <a:t>. Acceso </a:t>
            </a:r>
            <a:r>
              <a:rPr lang="es-ES" sz="4000" b="1" spc="-13" dirty="0">
                <a:solidFill>
                  <a:srgbClr val="25408F"/>
                </a:solidFill>
                <a:latin typeface="Arial"/>
                <a:cs typeface="Arial"/>
              </a:rPr>
              <a:t>a infraestructuras susceptibles de alojar redes de telecomunicaciones. Coordinación de obras civiles</a:t>
            </a:r>
          </a:p>
        </p:txBody>
      </p:sp>
      <p:pic>
        <p:nvPicPr>
          <p:cNvPr id="59" name="Imagen 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1"/>
          <a:stretch>
            <a:fillRect/>
          </a:stretch>
        </p:blipFill>
        <p:spPr>
          <a:xfrm>
            <a:off x="1486909" y="2308668"/>
            <a:ext cx="1929183" cy="309849"/>
          </a:xfrm>
          <a:prstGeom prst="rect">
            <a:avLst/>
          </a:prstGeom>
        </p:spPr>
      </p:pic>
      <p:pic>
        <p:nvPicPr>
          <p:cNvPr id="62" name="Imagen 61"/>
          <p:cNvPicPr>
            <a:picLocks noChangeAspect="1"/>
          </p:cNvPicPr>
          <p:nvPr/>
        </p:nvPicPr>
        <p:blipFill>
          <a:blip r:embed="rId21"/>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6639597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
          <p:cNvSpPr txBox="1">
            <a:spLocks noChangeArrowheads="1"/>
          </p:cNvSpPr>
          <p:nvPr/>
        </p:nvSpPr>
        <p:spPr bwMode="auto">
          <a:xfrm>
            <a:off x="5930354" y="1743925"/>
            <a:ext cx="6245114" cy="3369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2" action="ppaction://hlinksldjump"/>
              </a:rPr>
              <a:t>Antecedentes normativos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3" action="ppaction://hlinksldjump"/>
              </a:rPr>
              <a:t>Acceso a infraestructuras susceptibles  de alojar redes de telecomunicaciones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smtClean="0">
                <a:solidFill>
                  <a:srgbClr val="001D4D"/>
                </a:solidFill>
                <a:cs typeface="Trebuchet MS"/>
                <a:hlinkClick r:id="rId4" action="ppaction://hlinksldjump"/>
              </a:rPr>
              <a:t>Coordinación de obras civiles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5" action="ppaction://hlinksldjump"/>
              </a:rPr>
              <a:t>Acceso o uso de las </a:t>
            </a:r>
            <a:r>
              <a:rPr lang="es-ES" altLang="es-ES" sz="2032" b="1" spc="85" dirty="0" smtClean="0">
                <a:solidFill>
                  <a:srgbClr val="001D4D"/>
                </a:solidFill>
                <a:cs typeface="Trebuchet MS"/>
                <a:hlinkClick r:id="rId5" action="ppaction://hlinksldjump"/>
              </a:rPr>
              <a:t>redes de telecomunicaciones de titularidad </a:t>
            </a:r>
            <a:r>
              <a:rPr lang="es-ES" altLang="es-ES" sz="2032" b="1" spc="85" dirty="0">
                <a:solidFill>
                  <a:srgbClr val="001D4D"/>
                </a:solidFill>
                <a:cs typeface="Trebuchet MS"/>
                <a:hlinkClick r:id="rId5" action="ppaction://hlinksldjump"/>
              </a:rPr>
              <a:t>de órganos o entes gestores de infraestructuras de </a:t>
            </a:r>
            <a:r>
              <a:rPr lang="es-ES" altLang="es-ES" sz="2032" b="1" spc="85" dirty="0" smtClean="0">
                <a:solidFill>
                  <a:srgbClr val="001D4D"/>
                </a:solidFill>
                <a:cs typeface="Trebuchet MS"/>
                <a:hlinkClick r:id="rId5" action="ppaction://hlinksldjump"/>
              </a:rPr>
              <a:t>transporte estatales</a:t>
            </a:r>
            <a:endParaRPr lang="es-ES" altLang="es-ES" sz="2032" b="1" spc="85" dirty="0" smtClean="0">
              <a:solidFill>
                <a:srgbClr val="001D4D"/>
              </a:solidFill>
              <a:cs typeface="Trebuchet MS"/>
            </a:endParaRPr>
          </a:p>
          <a:p>
            <a:pPr>
              <a:spcAft>
                <a:spcPts val="720"/>
              </a:spcAft>
              <a:buSzPct val="45000"/>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2032" b="1" spc="85" dirty="0">
                <a:solidFill>
                  <a:srgbClr val="001D4D"/>
                </a:solidFill>
                <a:cs typeface="Trebuchet MS"/>
                <a:hlinkClick r:id="rId6" action="ppaction://hlinksldjump"/>
              </a:rPr>
              <a:t>Puntos relevantes a destacar</a:t>
            </a:r>
            <a:endParaRPr lang="es-ES" altLang="es-ES" sz="2032" b="1" spc="85" dirty="0" smtClean="0">
              <a:solidFill>
                <a:srgbClr val="001D4D"/>
              </a:solidFill>
              <a:cs typeface="Trebuchet MS"/>
            </a:endParaRPr>
          </a:p>
        </p:txBody>
      </p:sp>
      <p:grpSp>
        <p:nvGrpSpPr>
          <p:cNvPr id="2" name="object 2"/>
          <p:cNvGrpSpPr/>
          <p:nvPr/>
        </p:nvGrpSpPr>
        <p:grpSpPr>
          <a:xfrm>
            <a:off x="1075" y="6296086"/>
            <a:ext cx="12190925" cy="526815"/>
            <a:chOff x="1270" y="7396771"/>
            <a:chExt cx="14400530" cy="622300"/>
          </a:xfrm>
        </p:grpSpPr>
        <p:sp>
          <p:nvSpPr>
            <p:cNvPr id="3" name="object 3"/>
            <p:cNvSpPr/>
            <p:nvPr/>
          </p:nvSpPr>
          <p:spPr>
            <a:xfrm>
              <a:off x="1270" y="7406931"/>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7" cstate="print"/>
            <a:stretch>
              <a:fillRect/>
            </a:stretch>
          </p:blipFill>
          <p:spPr>
            <a:xfrm>
              <a:off x="1971624" y="7478910"/>
              <a:ext cx="979881" cy="468165"/>
            </a:xfrm>
            <a:prstGeom prst="rect">
              <a:avLst/>
            </a:prstGeom>
          </p:spPr>
        </p:pic>
        <p:pic>
          <p:nvPicPr>
            <p:cNvPr id="5" name="object 5"/>
            <p:cNvPicPr/>
            <p:nvPr/>
          </p:nvPicPr>
          <p:blipFill>
            <a:blip r:embed="rId8" cstate="print"/>
            <a:stretch>
              <a:fillRect/>
            </a:stretch>
          </p:blipFill>
          <p:spPr>
            <a:xfrm>
              <a:off x="3033238" y="7546685"/>
              <a:ext cx="201100" cy="200912"/>
            </a:xfrm>
            <a:prstGeom prst="rect">
              <a:avLst/>
            </a:prstGeom>
          </p:spPr>
        </p:pic>
        <p:pic>
          <p:nvPicPr>
            <p:cNvPr id="6" name="object 6"/>
            <p:cNvPicPr/>
            <p:nvPr/>
          </p:nvPicPr>
          <p:blipFill>
            <a:blip r:embed="rId9"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22"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3"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4" name="object 24"/>
          <p:cNvPicPr/>
          <p:nvPr/>
        </p:nvPicPr>
        <p:blipFill>
          <a:blip r:embed="rId10" cstate="print"/>
          <a:stretch>
            <a:fillRect/>
          </a:stretch>
        </p:blipFill>
        <p:spPr>
          <a:xfrm>
            <a:off x="385764" y="271555"/>
            <a:ext cx="358164" cy="291945"/>
          </a:xfrm>
          <a:prstGeom prst="rect">
            <a:avLst/>
          </a:prstGeom>
        </p:spPr>
      </p:pic>
      <p:sp>
        <p:nvSpPr>
          <p:cNvPr id="26"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92</a:t>
            </a:fld>
            <a:endParaRPr spc="13"/>
          </a:p>
        </p:txBody>
      </p:sp>
      <p:sp>
        <p:nvSpPr>
          <p:cNvPr id="16"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92</a:t>
            </a:fld>
            <a:endParaRPr lang="es-ES" sz="1100" spc="13" dirty="0"/>
          </a:p>
        </p:txBody>
      </p:sp>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8" name="Imagen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CuadroTexto 20"/>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grpSp>
        <p:nvGrpSpPr>
          <p:cNvPr id="20" name="object 2"/>
          <p:cNvGrpSpPr/>
          <p:nvPr/>
        </p:nvGrpSpPr>
        <p:grpSpPr>
          <a:xfrm>
            <a:off x="296788" y="765932"/>
            <a:ext cx="5410621" cy="5326113"/>
            <a:chOff x="0" y="0"/>
            <a:chExt cx="8235950" cy="8019415"/>
          </a:xfrm>
        </p:grpSpPr>
        <p:sp>
          <p:nvSpPr>
            <p:cNvPr id="25" name="object 3"/>
            <p:cNvSpPr/>
            <p:nvPr/>
          </p:nvSpPr>
          <p:spPr>
            <a:xfrm>
              <a:off x="7309053"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27" name="object 4"/>
            <p:cNvPicPr/>
            <p:nvPr/>
          </p:nvPicPr>
          <p:blipFill>
            <a:blip r:embed="rId13" cstate="print"/>
            <a:stretch>
              <a:fillRect/>
            </a:stretch>
          </p:blipFill>
          <p:spPr>
            <a:xfrm>
              <a:off x="7290003" y="5346001"/>
              <a:ext cx="786002" cy="2672994"/>
            </a:xfrm>
            <a:prstGeom prst="rect">
              <a:avLst/>
            </a:prstGeom>
          </p:spPr>
        </p:pic>
        <p:sp>
          <p:nvSpPr>
            <p:cNvPr id="28" name="object 5"/>
            <p:cNvSpPr/>
            <p:nvPr/>
          </p:nvSpPr>
          <p:spPr>
            <a:xfrm>
              <a:off x="6517055" y="5365051"/>
              <a:ext cx="923925" cy="2654300"/>
            </a:xfrm>
            <a:custGeom>
              <a:avLst/>
              <a:gdLst/>
              <a:ahLst/>
              <a:cxnLst/>
              <a:rect l="l" t="t" r="r" b="b"/>
              <a:pathLst>
                <a:path w="923925" h="2654300">
                  <a:moveTo>
                    <a:pt x="0" y="0"/>
                  </a:moveTo>
                  <a:lnTo>
                    <a:pt x="923544" y="0"/>
                  </a:lnTo>
                  <a:lnTo>
                    <a:pt x="923544"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30" name="object 6"/>
            <p:cNvPicPr/>
            <p:nvPr/>
          </p:nvPicPr>
          <p:blipFill>
            <a:blip r:embed="rId14" cstate="print"/>
            <a:stretch>
              <a:fillRect/>
            </a:stretch>
          </p:blipFill>
          <p:spPr>
            <a:xfrm>
              <a:off x="6497993" y="5346013"/>
              <a:ext cx="785990" cy="2672981"/>
            </a:xfrm>
            <a:prstGeom prst="rect">
              <a:avLst/>
            </a:prstGeom>
          </p:spPr>
        </p:pic>
        <p:sp>
          <p:nvSpPr>
            <p:cNvPr id="31" name="object 7"/>
            <p:cNvSpPr/>
            <p:nvPr/>
          </p:nvSpPr>
          <p:spPr>
            <a:xfrm>
              <a:off x="7303046" y="2692044"/>
              <a:ext cx="932815" cy="2811780"/>
            </a:xfrm>
            <a:custGeom>
              <a:avLst/>
              <a:gdLst/>
              <a:ahLst/>
              <a:cxnLst/>
              <a:rect l="l" t="t" r="r" b="b"/>
              <a:pathLst>
                <a:path w="932815" h="2811779">
                  <a:moveTo>
                    <a:pt x="932687" y="0"/>
                  </a:moveTo>
                  <a:lnTo>
                    <a:pt x="0" y="0"/>
                  </a:lnTo>
                  <a:lnTo>
                    <a:pt x="0" y="2811780"/>
                  </a:lnTo>
                  <a:lnTo>
                    <a:pt x="932687" y="2811780"/>
                  </a:lnTo>
                  <a:lnTo>
                    <a:pt x="932687" y="0"/>
                  </a:lnTo>
                  <a:close/>
                </a:path>
              </a:pathLst>
            </a:custGeom>
            <a:solidFill>
              <a:srgbClr val="231F20">
                <a:alpha val="39999"/>
              </a:srgbClr>
            </a:solidFill>
          </p:spPr>
          <p:txBody>
            <a:bodyPr wrap="square" lIns="0" tIns="0" rIns="0" bIns="0" rtlCol="0"/>
            <a:lstStyle/>
            <a:p>
              <a:endParaRPr sz="1524"/>
            </a:p>
          </p:txBody>
        </p:sp>
        <p:pic>
          <p:nvPicPr>
            <p:cNvPr id="32" name="object 8"/>
            <p:cNvPicPr/>
            <p:nvPr/>
          </p:nvPicPr>
          <p:blipFill>
            <a:blip r:embed="rId15" cstate="print"/>
            <a:stretch>
              <a:fillRect/>
            </a:stretch>
          </p:blipFill>
          <p:spPr>
            <a:xfrm>
              <a:off x="7283996" y="2672994"/>
              <a:ext cx="792010" cy="2673007"/>
            </a:xfrm>
            <a:prstGeom prst="rect">
              <a:avLst/>
            </a:prstGeom>
          </p:spPr>
        </p:pic>
        <p:sp>
          <p:nvSpPr>
            <p:cNvPr id="33" name="object 9"/>
            <p:cNvSpPr/>
            <p:nvPr/>
          </p:nvSpPr>
          <p:spPr>
            <a:xfrm>
              <a:off x="7283996" y="2672994"/>
              <a:ext cx="792480" cy="2673350"/>
            </a:xfrm>
            <a:custGeom>
              <a:avLst/>
              <a:gdLst/>
              <a:ahLst/>
              <a:cxnLst/>
              <a:rect l="l" t="t" r="r" b="b"/>
              <a:pathLst>
                <a:path w="792479" h="2673350">
                  <a:moveTo>
                    <a:pt x="792010" y="0"/>
                  </a:moveTo>
                  <a:lnTo>
                    <a:pt x="0" y="0"/>
                  </a:lnTo>
                  <a:lnTo>
                    <a:pt x="0" y="2673007"/>
                  </a:lnTo>
                  <a:lnTo>
                    <a:pt x="792010" y="2673007"/>
                  </a:lnTo>
                  <a:lnTo>
                    <a:pt x="792010" y="0"/>
                  </a:lnTo>
                  <a:close/>
                </a:path>
              </a:pathLst>
            </a:custGeom>
            <a:solidFill>
              <a:srgbClr val="231F20">
                <a:alpha val="39999"/>
              </a:srgbClr>
            </a:solidFill>
          </p:spPr>
          <p:txBody>
            <a:bodyPr wrap="square" lIns="0" tIns="0" rIns="0" bIns="0" rtlCol="0"/>
            <a:lstStyle/>
            <a:p>
              <a:endParaRPr sz="1524"/>
            </a:p>
          </p:txBody>
        </p:sp>
        <p:sp>
          <p:nvSpPr>
            <p:cNvPr id="34" name="object 10"/>
            <p:cNvSpPr/>
            <p:nvPr/>
          </p:nvSpPr>
          <p:spPr>
            <a:xfrm>
              <a:off x="6511049" y="2692044"/>
              <a:ext cx="932815" cy="2811780"/>
            </a:xfrm>
            <a:custGeom>
              <a:avLst/>
              <a:gdLst/>
              <a:ahLst/>
              <a:cxnLst/>
              <a:rect l="l" t="t" r="r" b="b"/>
              <a:pathLst>
                <a:path w="932815" h="2811779">
                  <a:moveTo>
                    <a:pt x="932688" y="0"/>
                  </a:moveTo>
                  <a:lnTo>
                    <a:pt x="0" y="0"/>
                  </a:lnTo>
                  <a:lnTo>
                    <a:pt x="0" y="2811780"/>
                  </a:lnTo>
                  <a:lnTo>
                    <a:pt x="932688" y="2811780"/>
                  </a:lnTo>
                  <a:lnTo>
                    <a:pt x="932688" y="0"/>
                  </a:lnTo>
                  <a:close/>
                </a:path>
              </a:pathLst>
            </a:custGeom>
            <a:solidFill>
              <a:srgbClr val="231F20">
                <a:alpha val="75000"/>
              </a:srgbClr>
            </a:solidFill>
          </p:spPr>
          <p:txBody>
            <a:bodyPr wrap="square" lIns="0" tIns="0" rIns="0" bIns="0" rtlCol="0"/>
            <a:lstStyle/>
            <a:p>
              <a:endParaRPr sz="1524"/>
            </a:p>
          </p:txBody>
        </p:sp>
        <p:pic>
          <p:nvPicPr>
            <p:cNvPr id="35" name="object 11"/>
            <p:cNvPicPr/>
            <p:nvPr/>
          </p:nvPicPr>
          <p:blipFill>
            <a:blip r:embed="rId16" cstate="print"/>
            <a:stretch>
              <a:fillRect/>
            </a:stretch>
          </p:blipFill>
          <p:spPr>
            <a:xfrm>
              <a:off x="6491998" y="2672995"/>
              <a:ext cx="791997" cy="2673006"/>
            </a:xfrm>
            <a:prstGeom prst="rect">
              <a:avLst/>
            </a:prstGeom>
          </p:spPr>
        </p:pic>
        <p:sp>
          <p:nvSpPr>
            <p:cNvPr id="36" name="object 12"/>
            <p:cNvSpPr/>
            <p:nvPr/>
          </p:nvSpPr>
          <p:spPr>
            <a:xfrm>
              <a:off x="5719051" y="5365051"/>
              <a:ext cx="932815" cy="2654300"/>
            </a:xfrm>
            <a:custGeom>
              <a:avLst/>
              <a:gdLst/>
              <a:ahLst/>
              <a:cxnLst/>
              <a:rect l="l" t="t" r="r" b="b"/>
              <a:pathLst>
                <a:path w="932815" h="2654300">
                  <a:moveTo>
                    <a:pt x="0" y="2653944"/>
                  </a:moveTo>
                  <a:lnTo>
                    <a:pt x="0" y="0"/>
                  </a:lnTo>
                  <a:lnTo>
                    <a:pt x="932687" y="0"/>
                  </a:lnTo>
                  <a:lnTo>
                    <a:pt x="932687" y="2653944"/>
                  </a:lnTo>
                  <a:lnTo>
                    <a:pt x="0" y="2653944"/>
                  </a:lnTo>
                  <a:close/>
                </a:path>
              </a:pathLst>
            </a:custGeom>
            <a:solidFill>
              <a:srgbClr val="231F20">
                <a:alpha val="39999"/>
              </a:srgbClr>
            </a:solidFill>
          </p:spPr>
          <p:txBody>
            <a:bodyPr wrap="square" lIns="0" tIns="0" rIns="0" bIns="0" rtlCol="0"/>
            <a:lstStyle/>
            <a:p>
              <a:endParaRPr sz="1524"/>
            </a:p>
          </p:txBody>
        </p:sp>
        <p:pic>
          <p:nvPicPr>
            <p:cNvPr id="39" name="object 13"/>
            <p:cNvPicPr/>
            <p:nvPr/>
          </p:nvPicPr>
          <p:blipFill>
            <a:blip r:embed="rId17" cstate="print"/>
            <a:stretch>
              <a:fillRect/>
            </a:stretch>
          </p:blipFill>
          <p:spPr>
            <a:xfrm>
              <a:off x="5700001" y="5346001"/>
              <a:ext cx="791997" cy="2672994"/>
            </a:xfrm>
            <a:prstGeom prst="rect">
              <a:avLst/>
            </a:prstGeom>
          </p:spPr>
        </p:pic>
        <p:sp>
          <p:nvSpPr>
            <p:cNvPr id="40" name="object 14"/>
            <p:cNvSpPr/>
            <p:nvPr/>
          </p:nvSpPr>
          <p:spPr>
            <a:xfrm>
              <a:off x="5719051" y="2692044"/>
              <a:ext cx="919480" cy="2811780"/>
            </a:xfrm>
            <a:custGeom>
              <a:avLst/>
              <a:gdLst/>
              <a:ahLst/>
              <a:cxnLst/>
              <a:rect l="l" t="t" r="r" b="b"/>
              <a:pathLst>
                <a:path w="919479" h="2811779">
                  <a:moveTo>
                    <a:pt x="918971" y="0"/>
                  </a:moveTo>
                  <a:lnTo>
                    <a:pt x="0" y="0"/>
                  </a:lnTo>
                  <a:lnTo>
                    <a:pt x="0" y="2811780"/>
                  </a:lnTo>
                  <a:lnTo>
                    <a:pt x="918971" y="2811780"/>
                  </a:lnTo>
                  <a:lnTo>
                    <a:pt x="918971" y="0"/>
                  </a:lnTo>
                  <a:close/>
                </a:path>
              </a:pathLst>
            </a:custGeom>
            <a:solidFill>
              <a:srgbClr val="231F20">
                <a:alpha val="39999"/>
              </a:srgbClr>
            </a:solidFill>
          </p:spPr>
          <p:txBody>
            <a:bodyPr wrap="square" lIns="0" tIns="0" rIns="0" bIns="0" rtlCol="0"/>
            <a:lstStyle/>
            <a:p>
              <a:endParaRPr sz="1524"/>
            </a:p>
          </p:txBody>
        </p:sp>
        <p:pic>
          <p:nvPicPr>
            <p:cNvPr id="41" name="object 15"/>
            <p:cNvPicPr/>
            <p:nvPr/>
          </p:nvPicPr>
          <p:blipFill>
            <a:blip r:embed="rId18" cstate="print"/>
            <a:stretch>
              <a:fillRect/>
            </a:stretch>
          </p:blipFill>
          <p:spPr>
            <a:xfrm>
              <a:off x="5700001" y="2672994"/>
              <a:ext cx="779995" cy="2673007"/>
            </a:xfrm>
            <a:prstGeom prst="rect">
              <a:avLst/>
            </a:prstGeom>
          </p:spPr>
        </p:pic>
        <p:sp>
          <p:nvSpPr>
            <p:cNvPr id="42" name="object 16"/>
            <p:cNvSpPr/>
            <p:nvPr/>
          </p:nvSpPr>
          <p:spPr>
            <a:xfrm>
              <a:off x="4933950" y="5365051"/>
              <a:ext cx="932815" cy="2654300"/>
            </a:xfrm>
            <a:custGeom>
              <a:avLst/>
              <a:gdLst/>
              <a:ahLst/>
              <a:cxnLst/>
              <a:rect l="l" t="t" r="r" b="b"/>
              <a:pathLst>
                <a:path w="932814" h="2654300">
                  <a:moveTo>
                    <a:pt x="0" y="0"/>
                  </a:moveTo>
                  <a:lnTo>
                    <a:pt x="932688" y="0"/>
                  </a:lnTo>
                  <a:lnTo>
                    <a:pt x="932688" y="2653944"/>
                  </a:lnTo>
                  <a:lnTo>
                    <a:pt x="0" y="2653944"/>
                  </a:lnTo>
                  <a:lnTo>
                    <a:pt x="0" y="0"/>
                  </a:lnTo>
                  <a:close/>
                </a:path>
              </a:pathLst>
            </a:custGeom>
            <a:solidFill>
              <a:srgbClr val="231F20">
                <a:alpha val="39999"/>
              </a:srgbClr>
            </a:solidFill>
          </p:spPr>
          <p:txBody>
            <a:bodyPr wrap="square" lIns="0" tIns="0" rIns="0" bIns="0" rtlCol="0"/>
            <a:lstStyle/>
            <a:p>
              <a:endParaRPr sz="1524"/>
            </a:p>
          </p:txBody>
        </p:sp>
        <p:pic>
          <p:nvPicPr>
            <p:cNvPr id="43" name="object 17"/>
            <p:cNvPicPr/>
            <p:nvPr/>
          </p:nvPicPr>
          <p:blipFill>
            <a:blip r:embed="rId19" cstate="print"/>
            <a:stretch>
              <a:fillRect/>
            </a:stretch>
          </p:blipFill>
          <p:spPr>
            <a:xfrm>
              <a:off x="4914887" y="5345988"/>
              <a:ext cx="792010" cy="2673007"/>
            </a:xfrm>
            <a:prstGeom prst="rect">
              <a:avLst/>
            </a:prstGeom>
          </p:spPr>
        </p:pic>
        <p:sp>
          <p:nvSpPr>
            <p:cNvPr id="44" name="object 18"/>
            <p:cNvSpPr/>
            <p:nvPr/>
          </p:nvSpPr>
          <p:spPr>
            <a:xfrm>
              <a:off x="4927053" y="2692044"/>
              <a:ext cx="932815" cy="2811780"/>
            </a:xfrm>
            <a:custGeom>
              <a:avLst/>
              <a:gdLst/>
              <a:ahLst/>
              <a:cxnLst/>
              <a:rect l="l" t="t" r="r" b="b"/>
              <a:pathLst>
                <a:path w="932814" h="2811779">
                  <a:moveTo>
                    <a:pt x="932688" y="0"/>
                  </a:moveTo>
                  <a:lnTo>
                    <a:pt x="0" y="0"/>
                  </a:lnTo>
                  <a:lnTo>
                    <a:pt x="0" y="2811780"/>
                  </a:lnTo>
                  <a:lnTo>
                    <a:pt x="932688" y="2811780"/>
                  </a:lnTo>
                  <a:lnTo>
                    <a:pt x="932688" y="0"/>
                  </a:lnTo>
                  <a:close/>
                </a:path>
              </a:pathLst>
            </a:custGeom>
            <a:solidFill>
              <a:srgbClr val="231F20">
                <a:alpha val="39999"/>
              </a:srgbClr>
            </a:solidFill>
          </p:spPr>
          <p:txBody>
            <a:bodyPr wrap="square" lIns="0" tIns="0" rIns="0" bIns="0" rtlCol="0"/>
            <a:lstStyle/>
            <a:p>
              <a:endParaRPr sz="1524"/>
            </a:p>
          </p:txBody>
        </p:sp>
        <p:pic>
          <p:nvPicPr>
            <p:cNvPr id="45" name="object 19"/>
            <p:cNvPicPr/>
            <p:nvPr/>
          </p:nvPicPr>
          <p:blipFill>
            <a:blip r:embed="rId20" cstate="print"/>
            <a:stretch>
              <a:fillRect/>
            </a:stretch>
          </p:blipFill>
          <p:spPr>
            <a:xfrm>
              <a:off x="4907991" y="2672995"/>
              <a:ext cx="792010" cy="2673006"/>
            </a:xfrm>
            <a:prstGeom prst="rect">
              <a:avLst/>
            </a:prstGeom>
          </p:spPr>
        </p:pic>
        <p:sp>
          <p:nvSpPr>
            <p:cNvPr id="46" name="object 20"/>
            <p:cNvSpPr/>
            <p:nvPr/>
          </p:nvSpPr>
          <p:spPr>
            <a:xfrm>
              <a:off x="7303046" y="0"/>
              <a:ext cx="932815" cy="2829560"/>
            </a:xfrm>
            <a:custGeom>
              <a:avLst/>
              <a:gdLst/>
              <a:ahLst/>
              <a:cxnLst/>
              <a:rect l="l" t="t" r="r" b="b"/>
              <a:pathLst>
                <a:path w="932815" h="2829560">
                  <a:moveTo>
                    <a:pt x="932687" y="0"/>
                  </a:moveTo>
                  <a:lnTo>
                    <a:pt x="0" y="0"/>
                  </a:lnTo>
                  <a:lnTo>
                    <a:pt x="0" y="2829343"/>
                  </a:lnTo>
                  <a:lnTo>
                    <a:pt x="932687" y="2829343"/>
                  </a:lnTo>
                  <a:lnTo>
                    <a:pt x="932687" y="0"/>
                  </a:lnTo>
                  <a:close/>
                </a:path>
              </a:pathLst>
            </a:custGeom>
            <a:solidFill>
              <a:srgbClr val="231F20">
                <a:alpha val="39999"/>
              </a:srgbClr>
            </a:solidFill>
          </p:spPr>
          <p:txBody>
            <a:bodyPr wrap="square" lIns="0" tIns="0" rIns="0" bIns="0" rtlCol="0"/>
            <a:lstStyle/>
            <a:p>
              <a:endParaRPr sz="1524"/>
            </a:p>
          </p:txBody>
        </p:sp>
        <p:pic>
          <p:nvPicPr>
            <p:cNvPr id="47" name="object 21"/>
            <p:cNvPicPr/>
            <p:nvPr/>
          </p:nvPicPr>
          <p:blipFill>
            <a:blip r:embed="rId21" cstate="print"/>
            <a:stretch>
              <a:fillRect/>
            </a:stretch>
          </p:blipFill>
          <p:spPr>
            <a:xfrm>
              <a:off x="7283996" y="0"/>
              <a:ext cx="792010" cy="2672994"/>
            </a:xfrm>
            <a:prstGeom prst="rect">
              <a:avLst/>
            </a:prstGeom>
          </p:spPr>
        </p:pic>
        <p:sp>
          <p:nvSpPr>
            <p:cNvPr id="48" name="object 22"/>
            <p:cNvSpPr/>
            <p:nvPr/>
          </p:nvSpPr>
          <p:spPr>
            <a:xfrm>
              <a:off x="6511049" y="0"/>
              <a:ext cx="932815" cy="2829560"/>
            </a:xfrm>
            <a:custGeom>
              <a:avLst/>
              <a:gdLst/>
              <a:ahLst/>
              <a:cxnLst/>
              <a:rect l="l" t="t" r="r" b="b"/>
              <a:pathLst>
                <a:path w="932815" h="2829560">
                  <a:moveTo>
                    <a:pt x="932687" y="0"/>
                  </a:moveTo>
                  <a:lnTo>
                    <a:pt x="0" y="0"/>
                  </a:lnTo>
                  <a:lnTo>
                    <a:pt x="0" y="2829344"/>
                  </a:lnTo>
                  <a:lnTo>
                    <a:pt x="932687" y="2829344"/>
                  </a:lnTo>
                  <a:lnTo>
                    <a:pt x="932687" y="0"/>
                  </a:lnTo>
                  <a:close/>
                </a:path>
              </a:pathLst>
            </a:custGeom>
            <a:solidFill>
              <a:srgbClr val="231F20">
                <a:alpha val="39999"/>
              </a:srgbClr>
            </a:solidFill>
          </p:spPr>
          <p:txBody>
            <a:bodyPr wrap="square" lIns="0" tIns="0" rIns="0" bIns="0" rtlCol="0"/>
            <a:lstStyle/>
            <a:p>
              <a:endParaRPr sz="1524"/>
            </a:p>
          </p:txBody>
        </p:sp>
        <p:pic>
          <p:nvPicPr>
            <p:cNvPr id="49" name="object 23"/>
            <p:cNvPicPr/>
            <p:nvPr/>
          </p:nvPicPr>
          <p:blipFill>
            <a:blip r:embed="rId22" cstate="print"/>
            <a:stretch>
              <a:fillRect/>
            </a:stretch>
          </p:blipFill>
          <p:spPr>
            <a:xfrm>
              <a:off x="6491998" y="0"/>
              <a:ext cx="791997" cy="2672994"/>
            </a:xfrm>
            <a:prstGeom prst="rect">
              <a:avLst/>
            </a:prstGeom>
          </p:spPr>
        </p:pic>
        <p:sp>
          <p:nvSpPr>
            <p:cNvPr id="50" name="object 24"/>
            <p:cNvSpPr/>
            <p:nvPr/>
          </p:nvSpPr>
          <p:spPr>
            <a:xfrm>
              <a:off x="4927053" y="0"/>
              <a:ext cx="1724025" cy="2831465"/>
            </a:xfrm>
            <a:custGeom>
              <a:avLst/>
              <a:gdLst/>
              <a:ahLst/>
              <a:cxnLst/>
              <a:rect l="l" t="t" r="r" b="b"/>
              <a:pathLst>
                <a:path w="1724025" h="2831465">
                  <a:moveTo>
                    <a:pt x="0" y="2830855"/>
                  </a:moveTo>
                  <a:lnTo>
                    <a:pt x="0" y="0"/>
                  </a:lnTo>
                  <a:lnTo>
                    <a:pt x="1723643" y="0"/>
                  </a:lnTo>
                  <a:lnTo>
                    <a:pt x="1723643" y="2830855"/>
                  </a:lnTo>
                  <a:lnTo>
                    <a:pt x="0" y="2830855"/>
                  </a:lnTo>
                  <a:close/>
                </a:path>
              </a:pathLst>
            </a:custGeom>
            <a:solidFill>
              <a:srgbClr val="231F20">
                <a:alpha val="39999"/>
              </a:srgbClr>
            </a:solidFill>
          </p:spPr>
          <p:txBody>
            <a:bodyPr wrap="square" lIns="0" tIns="0" rIns="0" bIns="0" rtlCol="0"/>
            <a:lstStyle/>
            <a:p>
              <a:endParaRPr sz="1524"/>
            </a:p>
          </p:txBody>
        </p:sp>
        <p:pic>
          <p:nvPicPr>
            <p:cNvPr id="51" name="object 25"/>
            <p:cNvPicPr/>
            <p:nvPr/>
          </p:nvPicPr>
          <p:blipFill>
            <a:blip r:embed="rId23" cstate="print"/>
            <a:stretch>
              <a:fillRect/>
            </a:stretch>
          </p:blipFill>
          <p:spPr>
            <a:xfrm>
              <a:off x="4908003" y="0"/>
              <a:ext cx="1584007" cy="2672994"/>
            </a:xfrm>
            <a:prstGeom prst="rect">
              <a:avLst/>
            </a:prstGeom>
          </p:spPr>
        </p:pic>
        <p:sp>
          <p:nvSpPr>
            <p:cNvPr id="52" name="object 26"/>
            <p:cNvSpPr/>
            <p:nvPr/>
          </p:nvSpPr>
          <p:spPr>
            <a:xfrm>
              <a:off x="19050" y="15341"/>
              <a:ext cx="5052060" cy="8004175"/>
            </a:xfrm>
            <a:custGeom>
              <a:avLst/>
              <a:gdLst/>
              <a:ahLst/>
              <a:cxnLst/>
              <a:rect l="l" t="t" r="r" b="b"/>
              <a:pathLst>
                <a:path w="5052060" h="8004175">
                  <a:moveTo>
                    <a:pt x="5052059" y="0"/>
                  </a:moveTo>
                  <a:lnTo>
                    <a:pt x="0" y="0"/>
                  </a:lnTo>
                  <a:lnTo>
                    <a:pt x="0" y="8003654"/>
                  </a:lnTo>
                  <a:lnTo>
                    <a:pt x="5052059" y="8003654"/>
                  </a:lnTo>
                  <a:lnTo>
                    <a:pt x="5052059" y="0"/>
                  </a:lnTo>
                  <a:close/>
                </a:path>
              </a:pathLst>
            </a:custGeom>
            <a:solidFill>
              <a:srgbClr val="231F20">
                <a:alpha val="39999"/>
              </a:srgbClr>
            </a:solidFill>
          </p:spPr>
          <p:txBody>
            <a:bodyPr wrap="square" lIns="0" tIns="0" rIns="0" bIns="0" rtlCol="0"/>
            <a:lstStyle/>
            <a:p>
              <a:endParaRPr sz="1524"/>
            </a:p>
          </p:txBody>
        </p:sp>
        <p:pic>
          <p:nvPicPr>
            <p:cNvPr id="53" name="object 27"/>
            <p:cNvPicPr/>
            <p:nvPr/>
          </p:nvPicPr>
          <p:blipFill>
            <a:blip r:embed="rId24" cstate="print"/>
            <a:stretch>
              <a:fillRect/>
            </a:stretch>
          </p:blipFill>
          <p:spPr>
            <a:xfrm>
              <a:off x="0" y="0"/>
              <a:ext cx="4914899" cy="8018995"/>
            </a:xfrm>
            <a:prstGeom prst="rect">
              <a:avLst/>
            </a:prstGeom>
          </p:spPr>
        </p:pic>
        <p:sp>
          <p:nvSpPr>
            <p:cNvPr id="54" name="object 28"/>
            <p:cNvSpPr/>
            <p:nvPr/>
          </p:nvSpPr>
          <p:spPr>
            <a:xfrm>
              <a:off x="3704628" y="5932118"/>
              <a:ext cx="585470" cy="585470"/>
            </a:xfrm>
            <a:custGeom>
              <a:avLst/>
              <a:gdLst/>
              <a:ahLst/>
              <a:cxnLst/>
              <a:rect l="l" t="t" r="r" b="b"/>
              <a:pathLst>
                <a:path w="585470" h="585470">
                  <a:moveTo>
                    <a:pt x="585215" y="0"/>
                  </a:moveTo>
                  <a:lnTo>
                    <a:pt x="0" y="0"/>
                  </a:lnTo>
                  <a:lnTo>
                    <a:pt x="0" y="585216"/>
                  </a:lnTo>
                  <a:lnTo>
                    <a:pt x="585215" y="585216"/>
                  </a:lnTo>
                  <a:lnTo>
                    <a:pt x="585215" y="0"/>
                  </a:lnTo>
                  <a:close/>
                </a:path>
              </a:pathLst>
            </a:custGeom>
            <a:solidFill>
              <a:srgbClr val="231F20">
                <a:alpha val="75000"/>
              </a:srgbClr>
            </a:solidFill>
          </p:spPr>
          <p:txBody>
            <a:bodyPr wrap="square" lIns="0" tIns="0" rIns="0" bIns="0" rtlCol="0"/>
            <a:lstStyle/>
            <a:p>
              <a:endParaRPr sz="1524"/>
            </a:p>
          </p:txBody>
        </p:sp>
        <p:sp>
          <p:nvSpPr>
            <p:cNvPr id="55" name="object 29"/>
            <p:cNvSpPr/>
            <p:nvPr/>
          </p:nvSpPr>
          <p:spPr>
            <a:xfrm>
              <a:off x="3679464" y="5906999"/>
              <a:ext cx="455295" cy="455295"/>
            </a:xfrm>
            <a:custGeom>
              <a:avLst/>
              <a:gdLst/>
              <a:ahLst/>
              <a:cxnLst/>
              <a:rect l="l" t="t" r="r" b="b"/>
              <a:pathLst>
                <a:path w="455295" h="455295">
                  <a:moveTo>
                    <a:pt x="322356" y="356019"/>
                  </a:moveTo>
                  <a:lnTo>
                    <a:pt x="270649" y="356019"/>
                  </a:lnTo>
                  <a:lnTo>
                    <a:pt x="272351" y="358000"/>
                  </a:lnTo>
                  <a:lnTo>
                    <a:pt x="273494" y="359524"/>
                  </a:lnTo>
                  <a:lnTo>
                    <a:pt x="318947" y="404990"/>
                  </a:lnTo>
                  <a:lnTo>
                    <a:pt x="363105" y="449084"/>
                  </a:lnTo>
                  <a:lnTo>
                    <a:pt x="369525" y="453496"/>
                  </a:lnTo>
                  <a:lnTo>
                    <a:pt x="376589" y="454994"/>
                  </a:lnTo>
                  <a:lnTo>
                    <a:pt x="383640" y="453576"/>
                  </a:lnTo>
                  <a:lnTo>
                    <a:pt x="390016" y="449237"/>
                  </a:lnTo>
                  <a:lnTo>
                    <a:pt x="429419" y="409854"/>
                  </a:lnTo>
                  <a:lnTo>
                    <a:pt x="376085" y="409854"/>
                  </a:lnTo>
                  <a:lnTo>
                    <a:pt x="342787" y="376466"/>
                  </a:lnTo>
                  <a:lnTo>
                    <a:pt x="322356" y="356019"/>
                  </a:lnTo>
                  <a:close/>
                </a:path>
                <a:path w="455295" h="455295">
                  <a:moveTo>
                    <a:pt x="20370" y="0"/>
                  </a:moveTo>
                  <a:lnTo>
                    <a:pt x="12560" y="1308"/>
                  </a:lnTo>
                  <a:lnTo>
                    <a:pt x="1447" y="12319"/>
                  </a:lnTo>
                  <a:lnTo>
                    <a:pt x="0" y="20116"/>
                  </a:lnTo>
                  <a:lnTo>
                    <a:pt x="3251" y="27876"/>
                  </a:lnTo>
                  <a:lnTo>
                    <a:pt x="75884" y="200126"/>
                  </a:lnTo>
                  <a:lnTo>
                    <a:pt x="150319" y="376481"/>
                  </a:lnTo>
                  <a:lnTo>
                    <a:pt x="180327" y="447890"/>
                  </a:lnTo>
                  <a:lnTo>
                    <a:pt x="185419" y="452247"/>
                  </a:lnTo>
                  <a:lnTo>
                    <a:pt x="200405" y="453555"/>
                  </a:lnTo>
                  <a:lnTo>
                    <a:pt x="206197" y="450735"/>
                  </a:lnTo>
                  <a:lnTo>
                    <a:pt x="243548" y="395757"/>
                  </a:lnTo>
                  <a:lnTo>
                    <a:pt x="198564" y="395757"/>
                  </a:lnTo>
                  <a:lnTo>
                    <a:pt x="55232" y="55892"/>
                  </a:lnTo>
                  <a:lnTo>
                    <a:pt x="55956" y="55181"/>
                  </a:lnTo>
                  <a:lnTo>
                    <a:pt x="151152" y="55181"/>
                  </a:lnTo>
                  <a:lnTo>
                    <a:pt x="20370" y="0"/>
                  </a:lnTo>
                  <a:close/>
                </a:path>
                <a:path w="455295" h="455295">
                  <a:moveTo>
                    <a:pt x="455099" y="376466"/>
                  </a:moveTo>
                  <a:lnTo>
                    <a:pt x="410349" y="376466"/>
                  </a:lnTo>
                  <a:lnTo>
                    <a:pt x="386262" y="400578"/>
                  </a:lnTo>
                  <a:lnTo>
                    <a:pt x="377316" y="409663"/>
                  </a:lnTo>
                  <a:lnTo>
                    <a:pt x="376085" y="409854"/>
                  </a:lnTo>
                  <a:lnTo>
                    <a:pt x="429419" y="409854"/>
                  </a:lnTo>
                  <a:lnTo>
                    <a:pt x="449148" y="390055"/>
                  </a:lnTo>
                  <a:lnTo>
                    <a:pt x="453621" y="383566"/>
                  </a:lnTo>
                  <a:lnTo>
                    <a:pt x="455099" y="376466"/>
                  </a:lnTo>
                  <a:close/>
                </a:path>
                <a:path w="455295" h="455295">
                  <a:moveTo>
                    <a:pt x="265758" y="309062"/>
                  </a:moveTo>
                  <a:lnTo>
                    <a:pt x="258184" y="311608"/>
                  </a:lnTo>
                  <a:lnTo>
                    <a:pt x="252006" y="317512"/>
                  </a:lnTo>
                  <a:lnTo>
                    <a:pt x="200190" y="393827"/>
                  </a:lnTo>
                  <a:lnTo>
                    <a:pt x="199694" y="394360"/>
                  </a:lnTo>
                  <a:lnTo>
                    <a:pt x="198564" y="395757"/>
                  </a:lnTo>
                  <a:lnTo>
                    <a:pt x="243548" y="395757"/>
                  </a:lnTo>
                  <a:lnTo>
                    <a:pt x="262064" y="368541"/>
                  </a:lnTo>
                  <a:lnTo>
                    <a:pt x="270649" y="356019"/>
                  </a:lnTo>
                  <a:lnTo>
                    <a:pt x="322356" y="356019"/>
                  </a:lnTo>
                  <a:lnTo>
                    <a:pt x="280835" y="314528"/>
                  </a:lnTo>
                  <a:lnTo>
                    <a:pt x="273664" y="309995"/>
                  </a:lnTo>
                  <a:lnTo>
                    <a:pt x="265758" y="309062"/>
                  </a:lnTo>
                  <a:close/>
                </a:path>
                <a:path w="455295" h="455295">
                  <a:moveTo>
                    <a:pt x="151152" y="55181"/>
                  </a:moveTo>
                  <a:lnTo>
                    <a:pt x="55956" y="55181"/>
                  </a:lnTo>
                  <a:lnTo>
                    <a:pt x="395922" y="198501"/>
                  </a:lnTo>
                  <a:lnTo>
                    <a:pt x="393903" y="199974"/>
                  </a:lnTo>
                  <a:lnTo>
                    <a:pt x="392607" y="200977"/>
                  </a:lnTo>
                  <a:lnTo>
                    <a:pt x="317931" y="251752"/>
                  </a:lnTo>
                  <a:lnTo>
                    <a:pt x="311668" y="258189"/>
                  </a:lnTo>
                  <a:lnTo>
                    <a:pt x="309079" y="265884"/>
                  </a:lnTo>
                  <a:lnTo>
                    <a:pt x="310234" y="273926"/>
                  </a:lnTo>
                  <a:lnTo>
                    <a:pt x="315201" y="281406"/>
                  </a:lnTo>
                  <a:lnTo>
                    <a:pt x="410324" y="376478"/>
                  </a:lnTo>
                  <a:lnTo>
                    <a:pt x="455099" y="376466"/>
                  </a:lnTo>
                  <a:lnTo>
                    <a:pt x="453600" y="369402"/>
                  </a:lnTo>
                  <a:lnTo>
                    <a:pt x="449122" y="362927"/>
                  </a:lnTo>
                  <a:lnTo>
                    <a:pt x="368045" y="281876"/>
                  </a:lnTo>
                  <a:lnTo>
                    <a:pt x="362292" y="276453"/>
                  </a:lnTo>
                  <a:lnTo>
                    <a:pt x="356374" y="270713"/>
                  </a:lnTo>
                  <a:lnTo>
                    <a:pt x="357670" y="269659"/>
                  </a:lnTo>
                  <a:lnTo>
                    <a:pt x="358355" y="269024"/>
                  </a:lnTo>
                  <a:lnTo>
                    <a:pt x="451078" y="205905"/>
                  </a:lnTo>
                  <a:lnTo>
                    <a:pt x="453593" y="200126"/>
                  </a:lnTo>
                  <a:lnTo>
                    <a:pt x="452462" y="185851"/>
                  </a:lnTo>
                  <a:lnTo>
                    <a:pt x="448525" y="180644"/>
                  </a:lnTo>
                  <a:lnTo>
                    <a:pt x="435838" y="175120"/>
                  </a:lnTo>
                  <a:lnTo>
                    <a:pt x="151152" y="55181"/>
                  </a:lnTo>
                  <a:close/>
                </a:path>
              </a:pathLst>
            </a:custGeom>
            <a:solidFill>
              <a:srgbClr val="231F20"/>
            </a:solidFill>
          </p:spPr>
          <p:txBody>
            <a:bodyPr wrap="square" lIns="0" tIns="0" rIns="0" bIns="0" rtlCol="0"/>
            <a:lstStyle/>
            <a:p>
              <a:endParaRPr sz="1524"/>
            </a:p>
          </p:txBody>
        </p:sp>
        <p:sp>
          <p:nvSpPr>
            <p:cNvPr id="56" name="object 30"/>
            <p:cNvSpPr/>
            <p:nvPr/>
          </p:nvSpPr>
          <p:spPr>
            <a:xfrm>
              <a:off x="3734705" y="5962175"/>
              <a:ext cx="355600" cy="354965"/>
            </a:xfrm>
            <a:custGeom>
              <a:avLst/>
              <a:gdLst/>
              <a:ahLst/>
              <a:cxnLst/>
              <a:rect l="l" t="t" r="r" b="b"/>
              <a:pathLst>
                <a:path w="355600" h="354964">
                  <a:moveTo>
                    <a:pt x="711" y="0"/>
                  </a:moveTo>
                  <a:lnTo>
                    <a:pt x="0" y="711"/>
                  </a:lnTo>
                  <a:lnTo>
                    <a:pt x="143332" y="340588"/>
                  </a:lnTo>
                  <a:lnTo>
                    <a:pt x="144449" y="339191"/>
                  </a:lnTo>
                  <a:lnTo>
                    <a:pt x="196761" y="262331"/>
                  </a:lnTo>
                  <a:lnTo>
                    <a:pt x="202939" y="256432"/>
                  </a:lnTo>
                  <a:lnTo>
                    <a:pt x="210513" y="253885"/>
                  </a:lnTo>
                  <a:lnTo>
                    <a:pt x="218419" y="254815"/>
                  </a:lnTo>
                  <a:lnTo>
                    <a:pt x="225590" y="259346"/>
                  </a:lnTo>
                  <a:lnTo>
                    <a:pt x="320840" y="354672"/>
                  </a:lnTo>
                  <a:lnTo>
                    <a:pt x="322071" y="354482"/>
                  </a:lnTo>
                  <a:lnTo>
                    <a:pt x="355091" y="321297"/>
                  </a:lnTo>
                  <a:lnTo>
                    <a:pt x="259968" y="226237"/>
                  </a:lnTo>
                  <a:lnTo>
                    <a:pt x="254994" y="218755"/>
                  </a:lnTo>
                  <a:lnTo>
                    <a:pt x="253836" y="210708"/>
                  </a:lnTo>
                  <a:lnTo>
                    <a:pt x="256423" y="203009"/>
                  </a:lnTo>
                  <a:lnTo>
                    <a:pt x="262686" y="196570"/>
                  </a:lnTo>
                  <a:lnTo>
                    <a:pt x="336016" y="146723"/>
                  </a:lnTo>
                  <a:lnTo>
                    <a:pt x="340677" y="143319"/>
                  </a:lnTo>
                  <a:lnTo>
                    <a:pt x="711" y="0"/>
                  </a:lnTo>
                  <a:close/>
                </a:path>
              </a:pathLst>
            </a:custGeom>
            <a:solidFill>
              <a:srgbClr val="FFFFFF"/>
            </a:solidFill>
          </p:spPr>
          <p:txBody>
            <a:bodyPr wrap="square" lIns="0" tIns="0" rIns="0" bIns="0" rtlCol="0"/>
            <a:lstStyle/>
            <a:p>
              <a:endParaRPr sz="1524"/>
            </a:p>
          </p:txBody>
        </p:sp>
      </p:grpSp>
      <p:sp>
        <p:nvSpPr>
          <p:cNvPr id="59" name="object 29"/>
          <p:cNvSpPr txBox="1"/>
          <p:nvPr/>
        </p:nvSpPr>
        <p:spPr>
          <a:xfrm>
            <a:off x="7289397" y="1048249"/>
            <a:ext cx="3803476" cy="705726"/>
          </a:xfrm>
          <a:prstGeom prst="rect">
            <a:avLst/>
          </a:prstGeom>
        </p:spPr>
        <p:txBody>
          <a:bodyPr vert="horz" wrap="square" lIns="0" tIns="10751" rIns="0" bIns="0" rtlCol="0">
            <a:spAutoFit/>
          </a:bodyPr>
          <a:lstStyle/>
          <a:p>
            <a:pPr marL="10752">
              <a:spcBef>
                <a:spcPts val="85"/>
              </a:spcBef>
            </a:pPr>
            <a:r>
              <a:rPr lang="es-ES" sz="2400" b="1" spc="85" dirty="0">
                <a:solidFill>
                  <a:srgbClr val="001D4D"/>
                </a:solidFill>
                <a:cs typeface="Trebuchet MS"/>
              </a:rPr>
              <a:t>ÍNDICE DE LA SECCIÓN </a:t>
            </a:r>
            <a:r>
              <a:rPr lang="es-ES" sz="2400" b="1" spc="85" dirty="0" smtClean="0">
                <a:solidFill>
                  <a:srgbClr val="001D4D"/>
                </a:solidFill>
                <a:cs typeface="Trebuchet MS"/>
              </a:rPr>
              <a:t>7</a:t>
            </a:r>
            <a:endParaRPr lang="es-ES" sz="2400" b="1" spc="85" dirty="0">
              <a:solidFill>
                <a:srgbClr val="001D4D"/>
              </a:solidFill>
              <a:cs typeface="Trebuchet MS"/>
            </a:endParaRPr>
          </a:p>
          <a:p>
            <a:pPr marL="10752">
              <a:spcBef>
                <a:spcPts val="85"/>
              </a:spcBef>
            </a:pPr>
            <a:endParaRPr sz="2032" spc="85" dirty="0">
              <a:solidFill>
                <a:schemeClr val="accent1">
                  <a:lumMod val="75000"/>
                </a:schemeClr>
              </a:solidFill>
              <a:latin typeface="Calibri"/>
              <a:cs typeface="Calibri"/>
            </a:endParaRPr>
          </a:p>
        </p:txBody>
      </p:sp>
      <p:pic>
        <p:nvPicPr>
          <p:cNvPr id="57" name="Imagen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6533" y="5292806"/>
            <a:ext cx="2428621" cy="554029"/>
          </a:xfrm>
          <a:prstGeom prst="rect">
            <a:avLst/>
          </a:prstGeom>
        </p:spPr>
      </p:pic>
      <p:pic>
        <p:nvPicPr>
          <p:cNvPr id="58" name="Imagen 57"/>
          <p:cNvPicPr>
            <a:picLocks noChangeAspect="1"/>
          </p:cNvPicPr>
          <p:nvPr/>
        </p:nvPicPr>
        <p:blipFill>
          <a:blip r:embed="rId26"/>
          <a:stretch>
            <a:fillRect/>
          </a:stretch>
        </p:blipFill>
        <p:spPr>
          <a:xfrm>
            <a:off x="1486909" y="2308668"/>
            <a:ext cx="1929183" cy="309849"/>
          </a:xfrm>
          <a:prstGeom prst="rect">
            <a:avLst/>
          </a:prstGeom>
        </p:spPr>
      </p:pic>
      <p:pic>
        <p:nvPicPr>
          <p:cNvPr id="63" name="Imagen 62"/>
          <p:cNvPicPr>
            <a:picLocks noChangeAspect="1"/>
          </p:cNvPicPr>
          <p:nvPr/>
        </p:nvPicPr>
        <p:blipFill>
          <a:blip r:embed="rId26"/>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36611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93</a:t>
            </a:fld>
            <a:endParaRPr spc="13"/>
          </a:p>
        </p:txBody>
      </p:sp>
      <p:sp>
        <p:nvSpPr>
          <p:cNvPr id="17" name="Rectangle 2"/>
          <p:cNvSpPr txBox="1">
            <a:spLocks noChangeArrowheads="1"/>
          </p:cNvSpPr>
          <p:nvPr/>
        </p:nvSpPr>
        <p:spPr bwMode="auto">
          <a:xfrm>
            <a:off x="539908" y="1219639"/>
            <a:ext cx="11352000" cy="4614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smtClean="0">
                <a:solidFill>
                  <a:srgbClr val="001D4D"/>
                </a:solidFill>
                <a:cs typeface="Trebuchet MS"/>
                <a:hlinkClick r:id="rId6"/>
              </a:rPr>
              <a:t>Directiva </a:t>
            </a:r>
            <a:r>
              <a:rPr lang="es-ES" altLang="es-ES" b="1" spc="85" dirty="0">
                <a:solidFill>
                  <a:srgbClr val="001D4D"/>
                </a:solidFill>
                <a:cs typeface="Trebuchet MS"/>
                <a:hlinkClick r:id="rId6"/>
              </a:rPr>
              <a:t>2014/61/UE</a:t>
            </a:r>
            <a:r>
              <a:rPr lang="es-ES" altLang="es-ES" spc="85" dirty="0">
                <a:solidFill>
                  <a:srgbClr val="001D4D"/>
                </a:solidFill>
                <a:cs typeface="Trebuchet MS"/>
              </a:rPr>
              <a:t> </a:t>
            </a:r>
            <a:r>
              <a:rPr lang="es-ES" altLang="es-ES" spc="85" dirty="0" smtClean="0">
                <a:solidFill>
                  <a:srgbClr val="001D4D"/>
                </a:solidFill>
                <a:cs typeface="Trebuchet MS"/>
              </a:rPr>
              <a:t>del Parlamento Europeo y del Consejo </a:t>
            </a:r>
            <a:r>
              <a:rPr lang="es-ES" altLang="es-ES" spc="85" dirty="0">
                <a:solidFill>
                  <a:srgbClr val="001D4D"/>
                </a:solidFill>
                <a:cs typeface="Trebuchet MS"/>
              </a:rPr>
              <a:t>de 15 de mayo de 2014 relativa a medidas para reducir el coste del despliegue de las redes de comunicaciones electrónicas de alta </a:t>
            </a:r>
            <a:r>
              <a:rPr lang="es-ES" altLang="es-ES" spc="85" dirty="0" smtClean="0">
                <a:solidFill>
                  <a:srgbClr val="001D4D"/>
                </a:solidFill>
                <a:cs typeface="Trebuchet MS"/>
              </a:rPr>
              <a:t>velocidad.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hlinkClick r:id="rId7"/>
              </a:rPr>
              <a:t>Real Decreto 330/2016</a:t>
            </a:r>
            <a:r>
              <a:rPr lang="es-ES" altLang="es-ES" spc="85" dirty="0">
                <a:solidFill>
                  <a:srgbClr val="001D4D"/>
                </a:solidFill>
                <a:cs typeface="Trebuchet MS"/>
              </a:rPr>
              <a:t>, de 9 de septiembre, relativo a medidas para reducir el coste del despliegue de las redes de comunicaciones electrónicas de alta velocidad</a:t>
            </a:r>
            <a:r>
              <a:rPr lang="es-ES" altLang="es-ES"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hlinkClick r:id="rId8"/>
              </a:rPr>
              <a:t>Ley 11/2022</a:t>
            </a:r>
            <a:r>
              <a:rPr lang="es-ES" altLang="es-ES" b="1" spc="85" dirty="0">
                <a:solidFill>
                  <a:srgbClr val="001D4D"/>
                </a:solidFill>
                <a:cs typeface="Trebuchet MS"/>
              </a:rPr>
              <a:t>, de 28 de junio, General de Telecomunicaciones</a:t>
            </a:r>
            <a:r>
              <a:rPr lang="es-ES" altLang="es-ES" spc="85" dirty="0">
                <a:solidFill>
                  <a:srgbClr val="001D4D"/>
                </a:solidFill>
                <a:cs typeface="Trebuchet MS"/>
              </a:rPr>
              <a:t>: </a:t>
            </a:r>
            <a:r>
              <a:rPr lang="es-ES" altLang="es-ES" b="1" spc="85" dirty="0">
                <a:solidFill>
                  <a:srgbClr val="001D4D"/>
                </a:solidFill>
                <a:cs typeface="Trebuchet MS"/>
              </a:rPr>
              <a:t>Sección 3.ª</a:t>
            </a:r>
            <a:r>
              <a:rPr lang="es-ES" altLang="es-ES" spc="85" dirty="0">
                <a:solidFill>
                  <a:srgbClr val="001D4D"/>
                </a:solidFill>
                <a:cs typeface="Trebuchet MS"/>
              </a:rPr>
              <a:t> Acceso a infraestructuras susceptibles de alojar redes públicas de comunicaciones electrónicas y coordinación de obras </a:t>
            </a:r>
            <a:r>
              <a:rPr lang="es-ES" altLang="es-ES" spc="85" dirty="0" smtClean="0">
                <a:solidFill>
                  <a:srgbClr val="001D4D"/>
                </a:solidFill>
                <a:cs typeface="Trebuchet MS"/>
              </a:rPr>
              <a:t>civiles: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Artículo 52</a:t>
            </a:r>
            <a:r>
              <a:rPr lang="es-ES" altLang="es-ES" spc="85" dirty="0">
                <a:solidFill>
                  <a:srgbClr val="001D4D"/>
                </a:solidFill>
                <a:cs typeface="Trebuchet MS"/>
              </a:rPr>
              <a:t>. Acceso a las infraestructuras susceptibles de alojar redes públicas de comunicaciones </a:t>
            </a:r>
            <a:r>
              <a:rPr lang="es-ES" altLang="es-ES" spc="85" dirty="0" smtClean="0">
                <a:solidFill>
                  <a:srgbClr val="001D4D"/>
                </a:solidFill>
                <a:cs typeface="Trebuchet MS"/>
              </a:rPr>
              <a:t>electrónicas</a:t>
            </a:r>
          </a:p>
          <a:p>
            <a:pPr marL="800100" lvl="1"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b="1" spc="85" dirty="0">
                <a:solidFill>
                  <a:srgbClr val="001D4D"/>
                </a:solidFill>
                <a:cs typeface="Trebuchet MS"/>
              </a:rPr>
              <a:t>Artículo 53</a:t>
            </a:r>
            <a:r>
              <a:rPr lang="es-ES" altLang="es-ES" spc="85" dirty="0">
                <a:solidFill>
                  <a:srgbClr val="001D4D"/>
                </a:solidFill>
                <a:cs typeface="Trebuchet MS"/>
              </a:rPr>
              <a:t>. Coordinación de obras civiles</a:t>
            </a:r>
          </a:p>
        </p:txBody>
      </p:sp>
      <p:pic>
        <p:nvPicPr>
          <p:cNvPr id="18" name="Imagen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93</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11"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57953" y="186531"/>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Antecedentes </a:t>
            </a:r>
            <a:r>
              <a:rPr lang="es-ES" sz="2032" b="1" spc="85" dirty="0">
                <a:solidFill>
                  <a:schemeClr val="accent1">
                    <a:lumMod val="75000"/>
                  </a:schemeClr>
                </a:solidFill>
                <a:cs typeface="Calibri"/>
              </a:rPr>
              <a:t>normativos</a:t>
            </a:r>
          </a:p>
        </p:txBody>
      </p:sp>
      <p:pic>
        <p:nvPicPr>
          <p:cNvPr id="22" name="Imagen 21"/>
          <p:cNvPicPr>
            <a:picLocks noChangeAspect="1"/>
          </p:cNvPicPr>
          <p:nvPr/>
        </p:nvPicPr>
        <p:blipFill>
          <a:blip r:embed="rId12"/>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22430135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94</a:t>
            </a:fld>
            <a:endParaRPr spc="13"/>
          </a:p>
        </p:txBody>
      </p:sp>
      <p:sp>
        <p:nvSpPr>
          <p:cNvPr id="17" name="Rectangle 2"/>
          <p:cNvSpPr txBox="1">
            <a:spLocks noChangeArrowheads="1"/>
          </p:cNvSpPr>
          <p:nvPr/>
        </p:nvSpPr>
        <p:spPr bwMode="auto">
          <a:xfrm>
            <a:off x="419462" y="131174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El </a:t>
            </a:r>
            <a:r>
              <a:rPr lang="es-ES" altLang="es-ES" sz="1600" spc="85" dirty="0" smtClean="0">
                <a:solidFill>
                  <a:srgbClr val="001D4D"/>
                </a:solidFill>
                <a:cs typeface="Trebuchet MS"/>
              </a:rPr>
              <a:t>acceso </a:t>
            </a:r>
            <a:r>
              <a:rPr lang="es-ES" altLang="es-ES" sz="1600" spc="85" dirty="0">
                <a:solidFill>
                  <a:srgbClr val="001D4D"/>
                </a:solidFill>
                <a:cs typeface="Trebuchet MS"/>
              </a:rPr>
              <a:t>a infraestructuras susceptibles </a:t>
            </a:r>
            <a:r>
              <a:rPr lang="es-ES" altLang="es-ES" sz="1600" spc="85" dirty="0" smtClean="0">
                <a:solidFill>
                  <a:srgbClr val="001D4D"/>
                </a:solidFill>
                <a:cs typeface="Trebuchet MS"/>
              </a:rPr>
              <a:t>de </a:t>
            </a:r>
            <a:r>
              <a:rPr lang="es-ES" altLang="es-ES" sz="1600" spc="85" dirty="0">
                <a:solidFill>
                  <a:srgbClr val="001D4D"/>
                </a:solidFill>
                <a:cs typeface="Trebuchet MS"/>
              </a:rPr>
              <a:t>alojar redes de </a:t>
            </a:r>
            <a:r>
              <a:rPr lang="es-ES" altLang="es-ES" sz="1600" spc="85" dirty="0" smtClean="0">
                <a:solidFill>
                  <a:srgbClr val="001D4D"/>
                </a:solidFill>
                <a:cs typeface="Trebuchet MS"/>
              </a:rPr>
              <a:t>telecomunicaciones se regula en el </a:t>
            </a:r>
            <a:r>
              <a:rPr lang="es-ES" altLang="es-ES" sz="1600" b="1" spc="85" dirty="0" smtClean="0">
                <a:solidFill>
                  <a:srgbClr val="001D4D"/>
                </a:solidFill>
                <a:cs typeface="Trebuchet MS"/>
              </a:rPr>
              <a:t>artículo 52 </a:t>
            </a:r>
            <a:r>
              <a:rPr lang="es-ES" altLang="es-ES" sz="1600" spc="85" dirty="0" smtClean="0">
                <a:solidFill>
                  <a:srgbClr val="001D4D"/>
                </a:solidFill>
                <a:cs typeface="Trebuchet MS"/>
              </a:rPr>
              <a:t>de la LGTEL. Se destacan a continuación los puntos más relevantes de dicho artículo.</a:t>
            </a:r>
            <a:endParaRPr lang="es-ES" altLang="es-ES" sz="1600" spc="85" dirty="0">
              <a:solidFill>
                <a:srgbClr val="001D4D"/>
              </a:solidFill>
              <a:cs typeface="Trebuchet MS"/>
            </a:endParaRP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a:t>
            </a:r>
            <a:r>
              <a:rPr lang="es-ES" altLang="es-ES" sz="1600" spc="85" dirty="0">
                <a:solidFill>
                  <a:srgbClr val="001D4D"/>
                </a:solidFill>
                <a:cs typeface="Trebuchet MS"/>
              </a:rPr>
              <a:t>operadores </a:t>
            </a:r>
            <a:r>
              <a:rPr lang="es-ES" altLang="es-ES" sz="1600" spc="85" dirty="0" smtClean="0">
                <a:solidFill>
                  <a:srgbClr val="001D4D"/>
                </a:solidFill>
                <a:cs typeface="Trebuchet MS"/>
              </a:rPr>
              <a:t>de telecomunicaciones </a:t>
            </a:r>
            <a:r>
              <a:rPr lang="es-ES" altLang="es-ES" sz="1600" u="sng" spc="85" dirty="0" smtClean="0">
                <a:solidFill>
                  <a:srgbClr val="001D4D"/>
                </a:solidFill>
                <a:cs typeface="Trebuchet MS"/>
              </a:rPr>
              <a:t>podrán </a:t>
            </a:r>
            <a:r>
              <a:rPr lang="es-ES" altLang="es-ES" sz="1600" u="sng" spc="85" dirty="0">
                <a:solidFill>
                  <a:srgbClr val="001D4D"/>
                </a:solidFill>
                <a:cs typeface="Trebuchet MS"/>
              </a:rPr>
              <a:t>acceder</a:t>
            </a:r>
            <a:r>
              <a:rPr lang="es-ES" altLang="es-ES" sz="1600" spc="85" dirty="0">
                <a:solidFill>
                  <a:srgbClr val="001D4D"/>
                </a:solidFill>
                <a:cs typeface="Trebuchet MS"/>
              </a:rPr>
              <a:t> a las infraestructuras susceptibles de alojar redes de telecomunicaciones </a:t>
            </a:r>
            <a:r>
              <a:rPr lang="es-ES" altLang="es-ES" sz="1600" u="sng" spc="85" dirty="0" smtClean="0">
                <a:solidFill>
                  <a:srgbClr val="001D4D"/>
                </a:solidFill>
                <a:cs typeface="Trebuchet MS"/>
              </a:rPr>
              <a:t>para </a:t>
            </a:r>
            <a:r>
              <a:rPr lang="es-ES" altLang="es-ES" sz="1600" u="sng" spc="85" dirty="0">
                <a:solidFill>
                  <a:srgbClr val="001D4D"/>
                </a:solidFill>
                <a:cs typeface="Trebuchet MS"/>
              </a:rPr>
              <a:t>la instalación o explotación de redes de alta y muy alta </a:t>
            </a:r>
            <a:r>
              <a:rPr lang="es-ES" altLang="es-ES" sz="1600" u="sng" spc="85" dirty="0" smtClean="0">
                <a:solidFill>
                  <a:srgbClr val="001D4D"/>
                </a:solidFill>
                <a:cs typeface="Trebuchet MS"/>
              </a:rPr>
              <a:t>capacidad</a:t>
            </a:r>
            <a:r>
              <a:rPr lang="es-ES" altLang="es-ES" sz="16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Cuando un operador </a:t>
            </a:r>
            <a:r>
              <a:rPr lang="es-ES" altLang="es-ES" sz="1600" u="sng" spc="85" dirty="0" smtClean="0">
                <a:solidFill>
                  <a:srgbClr val="001D4D"/>
                </a:solidFill>
                <a:cs typeface="Trebuchet MS"/>
              </a:rPr>
              <a:t>realice </a:t>
            </a:r>
            <a:r>
              <a:rPr lang="es-ES" altLang="es-ES" sz="1600" u="sng" spc="85" dirty="0">
                <a:solidFill>
                  <a:srgbClr val="001D4D"/>
                </a:solidFill>
                <a:cs typeface="Trebuchet MS"/>
              </a:rPr>
              <a:t>una solicitud razonable</a:t>
            </a:r>
            <a:r>
              <a:rPr lang="es-ES" altLang="es-ES" sz="1600" spc="85" dirty="0">
                <a:solidFill>
                  <a:srgbClr val="001D4D"/>
                </a:solidFill>
                <a:cs typeface="Trebuchet MS"/>
              </a:rPr>
              <a:t> de acceso a una infraestructura física </a:t>
            </a:r>
            <a:r>
              <a:rPr lang="es-ES" altLang="es-ES" sz="1600" u="sng" spc="85" dirty="0">
                <a:solidFill>
                  <a:srgbClr val="001D4D"/>
                </a:solidFill>
                <a:cs typeface="Trebuchet MS"/>
              </a:rPr>
              <a:t>a alguno de los sujetos obligados</a:t>
            </a:r>
            <a:r>
              <a:rPr lang="es-ES" altLang="es-ES" sz="1600" spc="85" dirty="0">
                <a:solidFill>
                  <a:srgbClr val="001D4D"/>
                </a:solidFill>
                <a:cs typeface="Trebuchet MS"/>
              </a:rPr>
              <a:t>, </a:t>
            </a:r>
            <a:r>
              <a:rPr lang="es-ES" altLang="es-ES" sz="1600" u="sng" spc="85" dirty="0">
                <a:solidFill>
                  <a:srgbClr val="001D4D"/>
                </a:solidFill>
                <a:cs typeface="Trebuchet MS"/>
              </a:rPr>
              <a:t>éste estará obligado a atender y negociar dicha solicitud de acceso</a:t>
            </a:r>
            <a:r>
              <a:rPr lang="es-ES" altLang="es-ES" sz="1600" spc="85" dirty="0">
                <a:solidFill>
                  <a:srgbClr val="001D4D"/>
                </a:solidFill>
                <a:cs typeface="Trebuchet MS"/>
              </a:rPr>
              <a:t>, en condiciones equitativas y razonables, en particular, en cuanto al </a:t>
            </a:r>
            <a:r>
              <a:rPr lang="es-ES" altLang="es-ES" sz="1600" spc="85" dirty="0" smtClean="0">
                <a:solidFill>
                  <a:srgbClr val="001D4D"/>
                </a:solidFill>
                <a:cs typeface="Trebuchet MS"/>
              </a:rPr>
              <a:t>precio.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Son sujetos obligados</a:t>
            </a:r>
            <a:r>
              <a:rPr lang="es-ES" altLang="es-ES" sz="1600" spc="85" dirty="0">
                <a:solidFill>
                  <a:srgbClr val="001D4D"/>
                </a:solidFill>
                <a:cs typeface="Trebuchet MS"/>
              </a:rPr>
              <a:t>: a) </a:t>
            </a:r>
            <a:r>
              <a:rPr lang="es-ES" sz="1600" spc="85" dirty="0">
                <a:solidFill>
                  <a:srgbClr val="001D4D"/>
                </a:solidFill>
                <a:cs typeface="Trebuchet MS"/>
              </a:rPr>
              <a:t>operadores de redes de gas, de electricidad, incluida la iluminación pública, de calefacción, de agua, incluidos los sistemas de saneamiento (excepto redes de transporte de agua para consumo humano), b) operadores que instalen o exploten redes de telecomunicaciones disponibles para el público, c) empresas que proporcionen infraestructuras físicas destinadas a prestar servicios de transporte (ferrocarriles, carreteras, puertos y aeropuertos, entidades o sociedades encargadas de la gestión de infraestructuras de transporte de competencia estatal), d) </a:t>
            </a:r>
            <a:r>
              <a:rPr lang="es-ES" sz="1600" b="1" u="sng" spc="85" dirty="0">
                <a:solidFill>
                  <a:srgbClr val="001D4D"/>
                </a:solidFill>
                <a:cs typeface="Trebuchet MS"/>
              </a:rPr>
              <a:t>las AAPP titulares de infraestructuras físicas susceptibles de alojar </a:t>
            </a:r>
            <a:r>
              <a:rPr lang="es-ES" sz="1600" b="1" u="sng" spc="85" dirty="0" smtClean="0">
                <a:solidFill>
                  <a:srgbClr val="001D4D"/>
                </a:solidFill>
                <a:cs typeface="Trebuchet MS"/>
              </a:rPr>
              <a:t>redes de telecomunicaciones</a:t>
            </a:r>
            <a:r>
              <a:rPr lang="es-ES" sz="1600" spc="85" dirty="0" smtClean="0">
                <a:solidFill>
                  <a:srgbClr val="001D4D"/>
                </a:solidFill>
                <a:cs typeface="Trebuchet MS"/>
              </a:rPr>
              <a:t>.</a:t>
            </a:r>
            <a:endParaRPr lang="es-ES" altLang="es-ES" sz="16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94</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52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35081096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95</a:t>
            </a:fld>
            <a:endParaRPr spc="13"/>
          </a:p>
        </p:txBody>
      </p:sp>
      <p:sp>
        <p:nvSpPr>
          <p:cNvPr id="17" name="Rectangle 2"/>
          <p:cNvSpPr txBox="1">
            <a:spLocks noChangeArrowheads="1"/>
          </p:cNvSpPr>
          <p:nvPr/>
        </p:nvSpPr>
        <p:spPr bwMode="auto">
          <a:xfrm>
            <a:off x="419462" y="156445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sz="1700" u="sng" spc="85" dirty="0">
                <a:solidFill>
                  <a:srgbClr val="001D4D"/>
                </a:solidFill>
                <a:cs typeface="Trebuchet MS"/>
              </a:rPr>
              <a:t>Por infraestructuras susceptibles de ser utilizadas para el despliegue de redes públicas de comunicaciones electrónicas de alta o muy alta capacidad se entiende cualquier elemento de una red pensado para albergar otros elementos de una red sin llegar a ser un elemento activo de ella</a:t>
            </a:r>
            <a:r>
              <a:rPr lang="es-ES" sz="1700" spc="85" dirty="0">
                <a:solidFill>
                  <a:srgbClr val="001D4D"/>
                </a:solidFill>
                <a:cs typeface="Trebuchet MS"/>
              </a:rPr>
              <a:t>, como tuberías, mástiles, conductos, cámaras de acceso, bocas de inspección, distribuidores, edificios o entradas a edificios, instalaciones de antenas, torres y postes. </a:t>
            </a:r>
            <a:r>
              <a:rPr lang="es-ES" sz="1700" u="sng" spc="85" dirty="0">
                <a:solidFill>
                  <a:srgbClr val="001D4D"/>
                </a:solidFill>
                <a:cs typeface="Trebuchet MS"/>
              </a:rPr>
              <a:t>Los cables, incluida la fibra oscura, así como los elementos de redes utilizados para el transporte de agua destinada al consumo humano, no son infraestructura física en el sentido de este artículo</a:t>
            </a:r>
            <a:r>
              <a:rPr lang="es-ES" sz="1700" spc="85" dirty="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smtClean="0">
                <a:solidFill>
                  <a:srgbClr val="001D4D"/>
                </a:solidFill>
                <a:cs typeface="Trebuchet MS"/>
              </a:rPr>
              <a:t>Se </a:t>
            </a:r>
            <a:r>
              <a:rPr lang="es-ES" altLang="es-ES" sz="1700" spc="85" dirty="0">
                <a:solidFill>
                  <a:srgbClr val="001D4D"/>
                </a:solidFill>
                <a:cs typeface="Trebuchet MS"/>
              </a:rPr>
              <a:t>garantiza que </a:t>
            </a:r>
            <a:r>
              <a:rPr lang="es-ES" altLang="es-ES" sz="1700" u="sng" spc="85" dirty="0">
                <a:solidFill>
                  <a:srgbClr val="001D4D"/>
                </a:solidFill>
                <a:cs typeface="Trebuchet MS"/>
              </a:rPr>
              <a:t>los operadores de </a:t>
            </a:r>
            <a:r>
              <a:rPr lang="es-ES" altLang="es-ES" sz="1700" u="sng" spc="85" dirty="0" smtClean="0">
                <a:solidFill>
                  <a:srgbClr val="001D4D"/>
                </a:solidFill>
                <a:cs typeface="Trebuchet MS"/>
              </a:rPr>
              <a:t>telecomunicaciones tengan </a:t>
            </a:r>
            <a:r>
              <a:rPr lang="es-ES" altLang="es-ES" sz="1700" u="sng" spc="85" dirty="0">
                <a:solidFill>
                  <a:srgbClr val="001D4D"/>
                </a:solidFill>
                <a:cs typeface="Trebuchet MS"/>
              </a:rPr>
              <a:t>derecho a </a:t>
            </a:r>
            <a:r>
              <a:rPr lang="es-ES" altLang="es-ES" sz="1700" u="sng" spc="85" dirty="0" smtClean="0">
                <a:solidFill>
                  <a:srgbClr val="001D4D"/>
                </a:solidFill>
                <a:cs typeface="Trebuchet MS"/>
              </a:rPr>
              <a:t>acceder</a:t>
            </a:r>
            <a:r>
              <a:rPr lang="es-ES" altLang="es-ES" sz="1700" u="sng" spc="85" dirty="0">
                <a:solidFill>
                  <a:srgbClr val="001D4D"/>
                </a:solidFill>
                <a:cs typeface="Trebuchet MS"/>
              </a:rPr>
              <a:t> </a:t>
            </a:r>
            <a:r>
              <a:rPr lang="es-ES" altLang="es-ES" sz="1700" u="sng" spc="85" dirty="0" smtClean="0">
                <a:solidFill>
                  <a:srgbClr val="001D4D"/>
                </a:solidFill>
                <a:cs typeface="Trebuchet MS"/>
              </a:rPr>
              <a:t>a </a:t>
            </a:r>
            <a:r>
              <a:rPr lang="es-ES" altLang="es-ES" sz="1700" u="sng" spc="85" dirty="0">
                <a:solidFill>
                  <a:srgbClr val="001D4D"/>
                </a:solidFill>
                <a:cs typeface="Trebuchet MS"/>
              </a:rPr>
              <a:t>cualquier infraestructura física controlada por las </a:t>
            </a:r>
            <a:r>
              <a:rPr lang="es-ES" altLang="es-ES" sz="1700" u="sng" spc="85" dirty="0" smtClean="0">
                <a:solidFill>
                  <a:srgbClr val="001D4D"/>
                </a:solidFill>
                <a:cs typeface="Trebuchet MS"/>
              </a:rPr>
              <a:t>AAPP </a:t>
            </a:r>
            <a:r>
              <a:rPr lang="es-ES" altLang="es-ES" sz="1700" u="sng" spc="85" dirty="0">
                <a:solidFill>
                  <a:srgbClr val="001D4D"/>
                </a:solidFill>
                <a:cs typeface="Trebuchet MS"/>
              </a:rPr>
              <a:t>que sea técnicamente apta para </a:t>
            </a:r>
            <a:r>
              <a:rPr lang="es-ES" altLang="es-ES" sz="1700" b="1" u="sng" spc="85" dirty="0">
                <a:solidFill>
                  <a:srgbClr val="001D4D"/>
                </a:solidFill>
                <a:cs typeface="Trebuchet MS"/>
              </a:rPr>
              <a:t>acoger puntos de acceso inalámbrico para pequeñas áreas o que sea necesaria para conectar dichos puntos de acceso a una red troncal</a:t>
            </a:r>
            <a:r>
              <a:rPr lang="es-ES" altLang="es-ES" sz="1700" spc="85" dirty="0">
                <a:solidFill>
                  <a:srgbClr val="001D4D"/>
                </a:solidFill>
                <a:cs typeface="Trebuchet MS"/>
              </a:rPr>
              <a:t>, </a:t>
            </a:r>
            <a:r>
              <a:rPr lang="es-ES" altLang="es-ES" sz="1700" b="1" u="sng" spc="85" dirty="0">
                <a:solidFill>
                  <a:srgbClr val="001D4D"/>
                </a:solidFill>
                <a:cs typeface="Trebuchet MS"/>
              </a:rPr>
              <a:t>en particular mobiliario urbano</a:t>
            </a:r>
            <a:r>
              <a:rPr lang="es-ES" altLang="es-ES" sz="1700" spc="85" dirty="0">
                <a:solidFill>
                  <a:srgbClr val="001D4D"/>
                </a:solidFill>
                <a:cs typeface="Trebuchet MS"/>
              </a:rPr>
              <a:t>, como postes de luz, señales viales, semáforos, vallas publicitarias, paradas de autobús y de tranvía y estaciones de metro. </a:t>
            </a:r>
            <a:r>
              <a:rPr lang="es-ES" altLang="es-ES" sz="1700" u="sng" spc="85" dirty="0">
                <a:solidFill>
                  <a:srgbClr val="001D4D"/>
                </a:solidFill>
                <a:cs typeface="Trebuchet MS"/>
              </a:rPr>
              <a:t>Las autoridades públicas satisfarán todas las solicitudes razonables de acceso en el marco de unas condiciones justas, razonables, transparentes y no </a:t>
            </a:r>
            <a:r>
              <a:rPr lang="es-ES" altLang="es-ES" sz="1700" u="sng" spc="85" dirty="0" smtClean="0">
                <a:solidFill>
                  <a:srgbClr val="001D4D"/>
                </a:solidFill>
                <a:cs typeface="Trebuchet MS"/>
              </a:rPr>
              <a:t>discriminatorias</a:t>
            </a:r>
            <a:r>
              <a:rPr lang="es-ES" altLang="es-ES" sz="1700" spc="85" dirty="0" smtClean="0">
                <a:solidFill>
                  <a:srgbClr val="001D4D"/>
                </a:solidFill>
                <a:cs typeface="Trebuchet MS"/>
              </a:rPr>
              <a:t>.</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95</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42447541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96</a:t>
            </a:fld>
            <a:endParaRPr spc="13"/>
          </a:p>
        </p:txBody>
      </p:sp>
      <p:sp>
        <p:nvSpPr>
          <p:cNvPr id="17" name="Rectangle 2"/>
          <p:cNvSpPr txBox="1">
            <a:spLocks noChangeArrowheads="1"/>
          </p:cNvSpPr>
          <p:nvPr/>
        </p:nvSpPr>
        <p:spPr bwMode="auto">
          <a:xfrm>
            <a:off x="419462" y="1564457"/>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spc="85" dirty="0">
                <a:solidFill>
                  <a:srgbClr val="001D4D"/>
                </a:solidFill>
                <a:cs typeface="Trebuchet MS"/>
              </a:rPr>
              <a:t>El acceso a dichas infraestructuras para la instalación o explotación de una red </a:t>
            </a:r>
            <a:r>
              <a:rPr lang="es-ES" altLang="es-ES" sz="1700" u="sng" spc="85" dirty="0">
                <a:solidFill>
                  <a:srgbClr val="001D4D"/>
                </a:solidFill>
                <a:cs typeface="Trebuchet MS"/>
              </a:rPr>
              <a:t>no podrá ser otorgado o reconocido mediante procedimientos de </a:t>
            </a:r>
            <a:r>
              <a:rPr lang="es-ES" altLang="es-ES" sz="1700" u="sng" spc="85" dirty="0" smtClean="0">
                <a:solidFill>
                  <a:srgbClr val="001D4D"/>
                </a:solidFill>
                <a:cs typeface="Trebuchet MS"/>
              </a:rPr>
              <a:t>licitación</a:t>
            </a:r>
            <a:r>
              <a:rPr lang="es-ES" altLang="es-ES" sz="1700" spc="85" dirty="0">
                <a:solidFill>
                  <a:srgbClr val="001D4D"/>
                </a:solidFill>
                <a:cs typeface="Trebuchet MS"/>
              </a:rPr>
              <a:t> </a:t>
            </a:r>
            <a:r>
              <a:rPr lang="es-ES" altLang="es-ES" sz="1700" spc="85" dirty="0" smtClean="0">
                <a:solidFill>
                  <a:srgbClr val="001D4D"/>
                </a:solidFill>
                <a:cs typeface="Trebuchet MS"/>
              </a:rPr>
              <a:t>por parte de las AAPP.</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 denegación de acceso</a:t>
            </a:r>
            <a:r>
              <a:rPr lang="es-ES" altLang="es-ES" sz="1700" spc="85" dirty="0">
                <a:solidFill>
                  <a:srgbClr val="001D4D"/>
                </a:solidFill>
                <a:cs typeface="Trebuchet MS"/>
              </a:rPr>
              <a:t> deberá justificarse de manera clara al solicitante, </a:t>
            </a:r>
            <a:r>
              <a:rPr lang="es-ES" altLang="es-ES" sz="1700" u="sng" spc="85" dirty="0">
                <a:solidFill>
                  <a:srgbClr val="001D4D"/>
                </a:solidFill>
                <a:cs typeface="Trebuchet MS"/>
              </a:rPr>
              <a:t>en el plazo máximo de dos meses</a:t>
            </a:r>
            <a:r>
              <a:rPr lang="es-ES" altLang="es-ES" sz="1700" spc="85" dirty="0">
                <a:solidFill>
                  <a:srgbClr val="001D4D"/>
                </a:solidFill>
                <a:cs typeface="Trebuchet MS"/>
              </a:rPr>
              <a:t> a partir de la fecha de recepción de la solicitud de acceso completa, exponiendo los motivos en los que se fundamenta. La denegación deberá basarse en criterios objetivos, transparentes y proporcionados, tales como: falta de idoneidad técnica de la infraestructura física, falta de disponibilidad de espacio, </a:t>
            </a:r>
            <a:r>
              <a:rPr lang="es-ES" sz="1700" spc="85" dirty="0">
                <a:solidFill>
                  <a:srgbClr val="001D4D"/>
                </a:solidFill>
                <a:cs typeface="Trebuchet MS"/>
              </a:rPr>
              <a:t>riesgos para la integridad y la seguridad de una red, etc., …</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Cualquiera de las partes podrá plantear un conflicto ante la Comisión Nacional de los Mercados y la Competencia cuando se deniegue el acceso o cuando transcurrido el plazo de dos meses mencionado en el </a:t>
            </a:r>
            <a:r>
              <a:rPr lang="es-ES" altLang="es-ES" sz="1700" u="sng" spc="85" dirty="0" smtClean="0">
                <a:solidFill>
                  <a:srgbClr val="001D4D"/>
                </a:solidFill>
                <a:cs typeface="Trebuchet MS"/>
              </a:rPr>
              <a:t>punto </a:t>
            </a:r>
            <a:r>
              <a:rPr lang="es-ES" altLang="es-ES" sz="1700" u="sng" spc="85" dirty="0">
                <a:solidFill>
                  <a:srgbClr val="001D4D"/>
                </a:solidFill>
                <a:cs typeface="Trebuchet MS"/>
              </a:rPr>
              <a:t>anterior</a:t>
            </a:r>
            <a:r>
              <a:rPr lang="es-ES" altLang="es-ES" sz="1700" spc="85" dirty="0">
                <a:solidFill>
                  <a:srgbClr val="001D4D"/>
                </a:solidFill>
                <a:cs typeface="Trebuchet MS"/>
              </a:rPr>
              <a:t>, no se llegue a un acuerdo sobre las condiciones en las que debe producirse el </a:t>
            </a:r>
            <a:r>
              <a:rPr lang="es-ES" altLang="es-ES" sz="1700" spc="85" dirty="0" smtClean="0">
                <a:solidFill>
                  <a:srgbClr val="001D4D"/>
                </a:solidFill>
                <a:cs typeface="Trebuchet MS"/>
              </a:rPr>
              <a:t>mismo, </a:t>
            </a:r>
            <a:r>
              <a:rPr lang="es-ES" altLang="es-ES" sz="1700" spc="85" dirty="0">
                <a:solidFill>
                  <a:srgbClr val="001D4D"/>
                </a:solidFill>
                <a:cs typeface="Trebuchet MS"/>
              </a:rPr>
              <a:t>incluidos los </a:t>
            </a:r>
            <a:r>
              <a:rPr lang="es-ES" altLang="es-ES" sz="1700" spc="85" dirty="0" smtClean="0">
                <a:solidFill>
                  <a:srgbClr val="001D4D"/>
                </a:solidFill>
                <a:cs typeface="Trebuchet MS"/>
              </a:rPr>
              <a:t>precios. </a:t>
            </a:r>
            <a:r>
              <a:rPr lang="es-ES" altLang="es-ES" sz="1700" u="sng" spc="85" dirty="0" smtClean="0">
                <a:solidFill>
                  <a:srgbClr val="001D4D"/>
                </a:solidFill>
                <a:cs typeface="Trebuchet MS"/>
              </a:rPr>
              <a:t>Resolución en </a:t>
            </a:r>
            <a:r>
              <a:rPr lang="es-ES" altLang="es-ES" sz="1700" u="sng" spc="85" dirty="0">
                <a:solidFill>
                  <a:srgbClr val="001D4D"/>
                </a:solidFill>
                <a:cs typeface="Trebuchet MS"/>
              </a:rPr>
              <a:t>el plazo máximo de cuatro meses</a:t>
            </a:r>
            <a:r>
              <a:rPr lang="es-ES" altLang="es-ES" sz="1700" spc="85" dirty="0">
                <a:solidFill>
                  <a:srgbClr val="001D4D"/>
                </a:solidFill>
                <a:cs typeface="Trebuchet MS"/>
              </a:rPr>
              <a:t> desde la recepción de toda la </a:t>
            </a:r>
            <a:r>
              <a:rPr lang="es-ES" altLang="es-ES" sz="1700" spc="85" dirty="0" smtClean="0">
                <a:solidFill>
                  <a:srgbClr val="001D4D"/>
                </a:solidFill>
                <a:cs typeface="Trebuchet MS"/>
              </a:rPr>
              <a:t>información.</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96</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1709592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97</a:t>
            </a:fld>
            <a:endParaRPr spc="13"/>
          </a:p>
        </p:txBody>
      </p:sp>
      <p:sp>
        <p:nvSpPr>
          <p:cNvPr id="17" name="Rectangle 2"/>
          <p:cNvSpPr txBox="1">
            <a:spLocks noChangeArrowheads="1"/>
          </p:cNvSpPr>
          <p:nvPr/>
        </p:nvSpPr>
        <p:spPr bwMode="auto">
          <a:xfrm>
            <a:off x="372058" y="1535498"/>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Los </a:t>
            </a:r>
            <a:r>
              <a:rPr lang="es-ES" altLang="es-ES" sz="1600" u="sng" spc="85" dirty="0">
                <a:solidFill>
                  <a:srgbClr val="001D4D"/>
                </a:solidFill>
                <a:cs typeface="Trebuchet MS"/>
              </a:rPr>
              <a:t>operadores </a:t>
            </a:r>
            <a:r>
              <a:rPr lang="es-ES" altLang="es-ES" sz="1600" u="sng" spc="85" dirty="0" smtClean="0">
                <a:solidFill>
                  <a:srgbClr val="001D4D"/>
                </a:solidFill>
                <a:cs typeface="Trebuchet MS"/>
              </a:rPr>
              <a:t>de telecomunicaciones tienen </a:t>
            </a:r>
            <a:r>
              <a:rPr lang="es-ES" altLang="es-ES" sz="1600" u="sng" spc="85" dirty="0">
                <a:solidFill>
                  <a:srgbClr val="001D4D"/>
                </a:solidFill>
                <a:cs typeface="Trebuchet MS"/>
              </a:rPr>
              <a:t>derecho a acceder</a:t>
            </a:r>
            <a:r>
              <a:rPr lang="es-ES" altLang="es-ES" sz="1600" spc="85" dirty="0">
                <a:solidFill>
                  <a:srgbClr val="001D4D"/>
                </a:solidFill>
                <a:cs typeface="Trebuchet MS"/>
              </a:rPr>
              <a:t>, previa solicitud por escrito en la que se especifique la zona en la que tienen intención de desplegar elementos de las redes de comunicaciones electrónicas de alta y muy alta capacidad </a:t>
            </a:r>
            <a:r>
              <a:rPr lang="es-ES" altLang="es-ES" sz="1600" u="sng" spc="85" dirty="0">
                <a:solidFill>
                  <a:srgbClr val="001D4D"/>
                </a:solidFill>
                <a:cs typeface="Trebuchet MS"/>
              </a:rPr>
              <a:t>a la siguiente información mínima relativa a las infraestructuras físicas existentes de cualquiera de los sujetos </a:t>
            </a:r>
            <a:r>
              <a:rPr lang="es-ES" altLang="es-ES" sz="1600" u="sng" spc="85" dirty="0" smtClean="0">
                <a:solidFill>
                  <a:srgbClr val="001D4D"/>
                </a:solidFill>
                <a:cs typeface="Trebuchet MS"/>
              </a:rPr>
              <a:t>obligados</a:t>
            </a:r>
            <a:r>
              <a:rPr lang="es-ES" altLang="es-ES" sz="1600" spc="85" dirty="0" smtClean="0">
                <a:solidFill>
                  <a:srgbClr val="001D4D"/>
                </a:solidFill>
                <a:cs typeface="Trebuchet MS"/>
              </a:rPr>
              <a:t>: a</a:t>
            </a:r>
            <a:r>
              <a:rPr lang="es-ES" altLang="es-ES" sz="1600" spc="85" dirty="0">
                <a:solidFill>
                  <a:srgbClr val="001D4D"/>
                </a:solidFill>
                <a:cs typeface="Trebuchet MS"/>
              </a:rPr>
              <a:t>) localización y trazado de la </a:t>
            </a:r>
            <a:r>
              <a:rPr lang="es-ES" altLang="es-ES" sz="1600" spc="85" dirty="0" smtClean="0">
                <a:solidFill>
                  <a:srgbClr val="001D4D"/>
                </a:solidFill>
                <a:cs typeface="Trebuchet MS"/>
              </a:rPr>
              <a:t>infraestructura; b</a:t>
            </a:r>
            <a:r>
              <a:rPr lang="es-ES" altLang="es-ES" sz="1600" spc="85" dirty="0">
                <a:solidFill>
                  <a:srgbClr val="001D4D"/>
                </a:solidFill>
                <a:cs typeface="Trebuchet MS"/>
              </a:rPr>
              <a:t>) tipo y utilización de la misma, describiendo su grado de ocupación </a:t>
            </a:r>
            <a:r>
              <a:rPr lang="es-ES" altLang="es-ES" sz="1600" spc="85" dirty="0" smtClean="0">
                <a:solidFill>
                  <a:srgbClr val="001D4D"/>
                </a:solidFill>
                <a:cs typeface="Trebuchet MS"/>
              </a:rPr>
              <a:t>actual; c</a:t>
            </a:r>
            <a:r>
              <a:rPr lang="es-ES" altLang="es-ES" sz="1600" spc="85" dirty="0">
                <a:solidFill>
                  <a:srgbClr val="001D4D"/>
                </a:solidFill>
                <a:cs typeface="Trebuchet MS"/>
              </a:rPr>
              <a:t>) punto de contacto al que dirigirse</a:t>
            </a:r>
            <a:r>
              <a:rPr lang="es-ES" altLang="es-ES" sz="16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Los sujetos obligados tienen la </a:t>
            </a:r>
            <a:r>
              <a:rPr lang="es-ES" altLang="es-ES" sz="1600" u="sng" spc="85" dirty="0">
                <a:solidFill>
                  <a:srgbClr val="001D4D"/>
                </a:solidFill>
                <a:cs typeface="Trebuchet MS"/>
              </a:rPr>
              <a:t>obligación de atender las solicitudes de información mínima, en el plazo de dos meses a partir de la fecha de recepción de la solicitud</a:t>
            </a:r>
            <a:r>
              <a:rPr lang="es-ES" altLang="es-ES" sz="1600" spc="85" dirty="0">
                <a:solidFill>
                  <a:srgbClr val="001D4D"/>
                </a:solidFill>
                <a:cs typeface="Trebuchet MS"/>
              </a:rPr>
              <a:t>. Asimismo, </a:t>
            </a:r>
            <a:r>
              <a:rPr lang="es-ES" altLang="es-ES" sz="1600" u="sng" spc="85" dirty="0" smtClean="0">
                <a:solidFill>
                  <a:srgbClr val="001D4D"/>
                </a:solidFill>
                <a:cs typeface="Trebuchet MS"/>
              </a:rPr>
              <a:t>tienen </a:t>
            </a:r>
            <a:r>
              <a:rPr lang="es-ES" altLang="es-ES" sz="1600" u="sng" spc="85" dirty="0">
                <a:solidFill>
                  <a:srgbClr val="001D4D"/>
                </a:solidFill>
                <a:cs typeface="Trebuchet MS"/>
              </a:rPr>
              <a:t>la obligación de atender las solicitudes razonables de realización de estudios sobre el </a:t>
            </a:r>
            <a:r>
              <a:rPr lang="es-ES" altLang="es-ES" sz="1600" u="sng" spc="85" dirty="0" smtClean="0">
                <a:solidFill>
                  <a:srgbClr val="001D4D"/>
                </a:solidFill>
                <a:cs typeface="Trebuchet MS"/>
              </a:rPr>
              <a:t>terreno</a:t>
            </a:r>
            <a:r>
              <a:rPr lang="es-ES" altLang="es-ES" sz="1600" spc="85" dirty="0" smtClean="0">
                <a:solidFill>
                  <a:srgbClr val="001D4D"/>
                </a:solidFill>
                <a:cs typeface="Trebuchet MS"/>
              </a:rPr>
              <a:t>.</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a:solidFill>
                  <a:srgbClr val="001D4D"/>
                </a:solidFill>
                <a:cs typeface="Trebuchet MS"/>
              </a:rPr>
              <a:t>Las solicitudes de información mínima y </a:t>
            </a:r>
            <a:r>
              <a:rPr lang="es-ES" altLang="es-ES" sz="1600" spc="85" dirty="0" smtClean="0">
                <a:solidFill>
                  <a:srgbClr val="001D4D"/>
                </a:solidFill>
                <a:cs typeface="Trebuchet MS"/>
              </a:rPr>
              <a:t>de </a:t>
            </a:r>
            <a:r>
              <a:rPr lang="es-ES" altLang="es-ES" sz="1600" spc="85" dirty="0">
                <a:solidFill>
                  <a:srgbClr val="001D4D"/>
                </a:solidFill>
                <a:cs typeface="Trebuchet MS"/>
              </a:rPr>
              <a:t>estudios sobre el terreno </a:t>
            </a:r>
            <a:r>
              <a:rPr lang="es-ES" altLang="es-ES" sz="1600" u="sng" spc="85" dirty="0">
                <a:solidFill>
                  <a:srgbClr val="001D4D"/>
                </a:solidFill>
                <a:cs typeface="Trebuchet MS"/>
              </a:rPr>
              <a:t>podrán ser denegadas de manera justificada</a:t>
            </a:r>
            <a:r>
              <a:rPr lang="es-ES" altLang="es-ES" sz="1600" spc="85" dirty="0">
                <a:solidFill>
                  <a:srgbClr val="001D4D"/>
                </a:solidFill>
                <a:cs typeface="Trebuchet MS"/>
              </a:rPr>
              <a:t>, en el caso de infraestructuras nacionales críticas o de infraestructuras que no se consideren técnicamente </a:t>
            </a:r>
            <a:r>
              <a:rPr lang="es-ES" altLang="es-ES" sz="1600" spc="85" dirty="0" smtClean="0">
                <a:solidFill>
                  <a:srgbClr val="001D4D"/>
                </a:solidFill>
                <a:cs typeface="Trebuchet MS"/>
              </a:rPr>
              <a:t>adecuadas.</a:t>
            </a: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a:solidFill>
                  <a:srgbClr val="001D4D"/>
                </a:solidFill>
                <a:cs typeface="Trebuchet MS"/>
              </a:rPr>
              <a:t>Cualquiera de las partes podrá plantear los conflictos que pudieran surgir</a:t>
            </a:r>
            <a:r>
              <a:rPr lang="es-ES" altLang="es-ES" sz="1600" spc="85" dirty="0">
                <a:solidFill>
                  <a:srgbClr val="001D4D"/>
                </a:solidFill>
                <a:cs typeface="Trebuchet MS"/>
              </a:rPr>
              <a:t> en relación con las solicitudes de información mínima y las solicitudes de estudios sobre el terreno, </a:t>
            </a:r>
            <a:r>
              <a:rPr lang="es-ES" altLang="es-ES" sz="1600" u="sng" spc="85" dirty="0">
                <a:solidFill>
                  <a:srgbClr val="001D4D"/>
                </a:solidFill>
                <a:cs typeface="Trebuchet MS"/>
              </a:rPr>
              <a:t>ante la Comisión Nacional de los Mercados y la Competencia</a:t>
            </a:r>
            <a:r>
              <a:rPr lang="es-ES" altLang="es-ES" sz="1600" spc="85" dirty="0">
                <a:solidFill>
                  <a:srgbClr val="001D4D"/>
                </a:solidFill>
                <a:cs typeface="Trebuchet MS"/>
              </a:rPr>
              <a:t>. </a:t>
            </a:r>
            <a:r>
              <a:rPr lang="es-ES" altLang="es-ES" sz="1600" spc="85" dirty="0" smtClean="0">
                <a:solidFill>
                  <a:srgbClr val="001D4D"/>
                </a:solidFill>
                <a:cs typeface="Trebuchet MS"/>
              </a:rPr>
              <a:t>Plazo </a:t>
            </a:r>
            <a:r>
              <a:rPr lang="es-ES" altLang="es-ES" sz="1600" spc="85" dirty="0">
                <a:solidFill>
                  <a:srgbClr val="001D4D"/>
                </a:solidFill>
                <a:cs typeface="Trebuchet MS"/>
              </a:rPr>
              <a:t>máximo </a:t>
            </a:r>
            <a:r>
              <a:rPr lang="es-ES" altLang="es-ES" sz="1600" spc="85" dirty="0" smtClean="0">
                <a:solidFill>
                  <a:srgbClr val="001D4D"/>
                </a:solidFill>
                <a:cs typeface="Trebuchet MS"/>
              </a:rPr>
              <a:t>de resolución de </a:t>
            </a:r>
            <a:r>
              <a:rPr lang="es-ES" altLang="es-ES" sz="1600" spc="85" dirty="0">
                <a:solidFill>
                  <a:srgbClr val="001D4D"/>
                </a:solidFill>
                <a:cs typeface="Trebuchet MS"/>
              </a:rPr>
              <a:t>dos meses desde la recepción de toda la </a:t>
            </a:r>
            <a:r>
              <a:rPr lang="es-ES" altLang="es-ES" sz="1600" spc="85" dirty="0" smtClean="0">
                <a:solidFill>
                  <a:srgbClr val="001D4D"/>
                </a:solidFill>
                <a:cs typeface="Trebuchet MS"/>
              </a:rPr>
              <a:t>información.</a:t>
            </a:r>
            <a:endParaRPr lang="es-ES" altLang="es-ES" sz="1600" spc="85" dirty="0">
              <a:solidFill>
                <a:srgbClr val="001D4D"/>
              </a:solidFill>
              <a:cs typeface="Trebuchet MS"/>
            </a:endParaRPr>
          </a:p>
          <a:p>
            <a:pPr marL="285750" indent="-28575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z="1700" spc="85" dirty="0" smtClean="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97</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4" name="CuadroTexto 23"/>
          <p:cNvSpPr txBox="1"/>
          <p:nvPr/>
        </p:nvSpPr>
        <p:spPr>
          <a:xfrm>
            <a:off x="249769" y="5947253"/>
            <a:ext cx="10449638" cy="261610"/>
          </a:xfrm>
          <a:prstGeom prst="rect">
            <a:avLst/>
          </a:prstGeom>
          <a:noFill/>
          <a:ln>
            <a:solidFill>
              <a:schemeClr val="accent1"/>
            </a:solidFill>
          </a:ln>
        </p:spPr>
        <p:txBody>
          <a:bodyPr wrap="square" rtlCol="0">
            <a:spAutoFit/>
          </a:bodyPr>
          <a:lstStyle/>
          <a:p>
            <a:r>
              <a:rPr lang="es-ES" sz="1100" b="1" dirty="0" smtClean="0"/>
              <a:t>NOTA</a:t>
            </a:r>
            <a:r>
              <a:rPr lang="es-ES" sz="1100" dirty="0" smtClean="0"/>
              <a:t>: Es muy interesante el contenido, se ofrece enlace web, de la </a:t>
            </a:r>
            <a:r>
              <a:rPr lang="es-ES" sz="1100" dirty="0">
                <a:hlinkClick r:id="rId9"/>
              </a:rPr>
              <a:t>C</a:t>
            </a:r>
            <a:r>
              <a:rPr lang="es-ES" sz="1100" dirty="0" smtClean="0">
                <a:hlinkClick r:id="rId9"/>
              </a:rPr>
              <a:t>omunicación 1-2021 de la CNMC</a:t>
            </a:r>
            <a:r>
              <a:rPr lang="es-ES" sz="1100" dirty="0" smtClean="0"/>
              <a:t> sobre conflictos de acceso a infraestructuras de sujetos obligados.</a:t>
            </a:r>
          </a:p>
        </p:txBody>
      </p:sp>
      <p:pic>
        <p:nvPicPr>
          <p:cNvPr id="22" name="Imagen 21"/>
          <p:cNvPicPr>
            <a:picLocks noChangeAspect="1"/>
          </p:cNvPicPr>
          <p:nvPr/>
        </p:nvPicPr>
        <p:blipFill>
          <a:blip r:embed="rId10"/>
          <a:stretch>
            <a:fillRect/>
          </a:stretch>
        </p:blipFill>
        <p:spPr>
          <a:xfrm>
            <a:off x="8824324" y="105357"/>
            <a:ext cx="3251426" cy="522217"/>
          </a:xfrm>
          <a:prstGeom prst="rect">
            <a:avLst/>
          </a:prstGeom>
        </p:spPr>
      </p:pic>
      <p:sp>
        <p:nvSpPr>
          <p:cNvPr id="23" name="object 29"/>
          <p:cNvSpPr txBox="1"/>
          <p:nvPr/>
        </p:nvSpPr>
        <p:spPr>
          <a:xfrm>
            <a:off x="1992789" y="54337"/>
            <a:ext cx="6955746" cy="649108"/>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Acceso </a:t>
            </a:r>
            <a:r>
              <a:rPr lang="es-ES" sz="2032" b="1" spc="85" dirty="0">
                <a:solidFill>
                  <a:schemeClr val="accent1">
                    <a:lumMod val="75000"/>
                  </a:schemeClr>
                </a:solidFill>
                <a:cs typeface="Calibri"/>
              </a:rPr>
              <a:t>a infraestructuras susceptibles </a:t>
            </a:r>
            <a:endParaRPr lang="es-ES" sz="2032" b="1" spc="85" dirty="0" smtClean="0">
              <a:solidFill>
                <a:schemeClr val="accent1">
                  <a:lumMod val="75000"/>
                </a:schemeClr>
              </a:solidFill>
              <a:cs typeface="Calibri"/>
            </a:endParaRPr>
          </a:p>
          <a:p>
            <a:pPr marL="10752" algn="ctr">
              <a:spcBef>
                <a:spcPts val="85"/>
              </a:spcBef>
            </a:pPr>
            <a:r>
              <a:rPr lang="es-ES" sz="2032" b="1" spc="85" dirty="0" smtClean="0">
                <a:solidFill>
                  <a:schemeClr val="accent1">
                    <a:lumMod val="75000"/>
                  </a:schemeClr>
                </a:solidFill>
                <a:cs typeface="Calibri"/>
              </a:rPr>
              <a:t>de </a:t>
            </a:r>
            <a:r>
              <a:rPr lang="es-ES" sz="2032" b="1" spc="85" dirty="0">
                <a:solidFill>
                  <a:schemeClr val="accent1">
                    <a:lumMod val="75000"/>
                  </a:schemeClr>
                </a:solidFill>
                <a:cs typeface="Calibri"/>
              </a:rPr>
              <a:t>alojar redes de telecomunicaciones</a:t>
            </a:r>
          </a:p>
        </p:txBody>
      </p:sp>
    </p:spTree>
    <p:extLst>
      <p:ext uri="{BB962C8B-B14F-4D97-AF65-F5344CB8AC3E}">
        <p14:creationId xmlns:p14="http://schemas.microsoft.com/office/powerpoint/2010/main" val="4599214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98</a:t>
            </a:fld>
            <a:endParaRPr spc="13"/>
          </a:p>
        </p:txBody>
      </p:sp>
      <p:sp>
        <p:nvSpPr>
          <p:cNvPr id="17" name="Rectangle 2"/>
          <p:cNvSpPr txBox="1">
            <a:spLocks noChangeArrowheads="1"/>
          </p:cNvSpPr>
          <p:nvPr/>
        </p:nvSpPr>
        <p:spPr bwMode="auto">
          <a:xfrm>
            <a:off x="564846" y="1592204"/>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Todo sujeto obligado tendrá derecho a negociar acuerdos relativos a la coordinación de obras civiles</a:t>
            </a:r>
            <a:r>
              <a:rPr lang="es-ES" altLang="es-ES" sz="1600" spc="85" dirty="0" smtClean="0">
                <a:solidFill>
                  <a:srgbClr val="001D4D"/>
                </a:solidFill>
                <a:cs typeface="Trebuchet MS"/>
              </a:rPr>
              <a:t> con operadores de telecomunicaciones, con vistas al despliegue de elementos de las redes de comunicaciones electrónicas de alta y muy alta capacidad.</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Los sujetos obligados que realicen directa o indirectamente </a:t>
            </a:r>
            <a:r>
              <a:rPr lang="es-ES" altLang="es-ES" sz="1600" u="sng" spc="85" dirty="0" smtClean="0">
                <a:solidFill>
                  <a:srgbClr val="001D4D"/>
                </a:solidFill>
                <a:cs typeface="Trebuchet MS"/>
              </a:rPr>
              <a:t>obras civiles, total o parcialmente financiadas con recursos públicos deberán atender y negociar las solicitudes de coordinación</a:t>
            </a:r>
            <a:r>
              <a:rPr lang="es-ES" altLang="es-ES" sz="1600" spc="85" dirty="0" smtClean="0">
                <a:solidFill>
                  <a:srgbClr val="001D4D"/>
                </a:solidFill>
                <a:cs typeface="Trebuchet MS"/>
              </a:rPr>
              <a:t> de dichas obras civiles.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spc="85" dirty="0" smtClean="0">
                <a:solidFill>
                  <a:srgbClr val="001D4D"/>
                </a:solidFill>
                <a:cs typeface="Trebuchet MS"/>
              </a:rPr>
              <a:t>Cuando un operador de telecomunicaciones realice una </a:t>
            </a:r>
            <a:r>
              <a:rPr lang="es-ES" altLang="es-ES" sz="1600" u="sng" spc="85" dirty="0" smtClean="0">
                <a:solidFill>
                  <a:srgbClr val="001D4D"/>
                </a:solidFill>
                <a:cs typeface="Trebuchet MS"/>
              </a:rPr>
              <a:t>solicitud razonable</a:t>
            </a:r>
            <a:r>
              <a:rPr lang="es-ES" altLang="es-ES" sz="1600" spc="85" dirty="0" smtClean="0">
                <a:solidFill>
                  <a:srgbClr val="001D4D"/>
                </a:solidFill>
                <a:cs typeface="Trebuchet MS"/>
              </a:rPr>
              <a:t> de coordinación de las obras, a las que se refiere el punto anterior, </a:t>
            </a:r>
            <a:r>
              <a:rPr lang="es-ES" altLang="es-ES" sz="1600" u="sng" spc="85" dirty="0" smtClean="0">
                <a:solidFill>
                  <a:srgbClr val="001D4D"/>
                </a:solidFill>
                <a:cs typeface="Trebuchet MS"/>
              </a:rPr>
              <a:t>los sujetos obligados atenderán dicha solicitud en condiciones transparentes y no discriminatorias</a:t>
            </a:r>
            <a:r>
              <a:rPr lang="es-ES" altLang="es-ES" sz="1600" spc="85" dirty="0" smtClean="0">
                <a:solidFill>
                  <a:srgbClr val="001D4D"/>
                </a:solidFill>
                <a:cs typeface="Trebuchet MS"/>
              </a:rPr>
              <a:t>. No aplica a infraestructuras críticas ni obras civiles insignificantes.</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600" u="sng" spc="85" dirty="0" smtClean="0">
                <a:solidFill>
                  <a:srgbClr val="001D4D"/>
                </a:solidFill>
                <a:cs typeface="Trebuchet MS"/>
              </a:rPr>
              <a:t>Cuando en el plazo de un mes</a:t>
            </a:r>
            <a:r>
              <a:rPr lang="es-ES" altLang="es-ES" sz="1600" spc="85" dirty="0" smtClean="0">
                <a:solidFill>
                  <a:srgbClr val="001D4D"/>
                </a:solidFill>
                <a:cs typeface="Trebuchet MS"/>
              </a:rPr>
              <a:t> a partir de la fecha de recepción de la solicitud formal de coordinación de obras civiles </a:t>
            </a:r>
            <a:r>
              <a:rPr lang="es-ES" altLang="es-ES" sz="1600" u="sng" spc="85" dirty="0" smtClean="0">
                <a:solidFill>
                  <a:srgbClr val="001D4D"/>
                </a:solidFill>
                <a:cs typeface="Trebuchet MS"/>
              </a:rPr>
              <a:t>no se haya conseguido un acuerdo, cualquiera de las partes, sin perjuicio del sometimiento de la cuestión a los tribunales, podrá plantear el conflicto ante la Comisión Nacional de los Mercados y la Competencia</a:t>
            </a:r>
            <a:r>
              <a:rPr lang="es-ES" altLang="es-ES" sz="1600" spc="85" dirty="0" smtClean="0">
                <a:solidFill>
                  <a:srgbClr val="001D4D"/>
                </a:solidFill>
                <a:cs typeface="Trebuchet MS"/>
              </a:rPr>
              <a:t>. Plazo máximo de resolución de dos meses desde la recepción de toda la información.</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endParaRPr lang="es-ES" altLang="es-ES"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98</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sp>
        <p:nvSpPr>
          <p:cNvPr id="23" name="object 29"/>
          <p:cNvSpPr txBox="1"/>
          <p:nvPr/>
        </p:nvSpPr>
        <p:spPr>
          <a:xfrm>
            <a:off x="2029909" y="186782"/>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Coordinación </a:t>
            </a:r>
            <a:r>
              <a:rPr lang="es-ES" sz="2032" b="1" spc="85" dirty="0">
                <a:solidFill>
                  <a:schemeClr val="accent1">
                    <a:lumMod val="75000"/>
                  </a:schemeClr>
                </a:solidFill>
                <a:cs typeface="Calibri"/>
              </a:rPr>
              <a:t>de obras civiles</a:t>
            </a:r>
          </a:p>
        </p:txBody>
      </p:sp>
      <p:sp>
        <p:nvSpPr>
          <p:cNvPr id="24" name="CuadroTexto 23"/>
          <p:cNvSpPr txBox="1"/>
          <p:nvPr/>
        </p:nvSpPr>
        <p:spPr>
          <a:xfrm>
            <a:off x="192467" y="5948547"/>
            <a:ext cx="5451557" cy="276999"/>
          </a:xfrm>
          <a:prstGeom prst="rect">
            <a:avLst/>
          </a:prstGeom>
          <a:noFill/>
          <a:ln>
            <a:solidFill>
              <a:schemeClr val="accent1"/>
            </a:solidFill>
          </a:ln>
        </p:spPr>
        <p:txBody>
          <a:bodyPr wrap="none" rtlCol="0">
            <a:spAutoFit/>
          </a:bodyPr>
          <a:lstStyle/>
          <a:p>
            <a:r>
              <a:rPr lang="es-ES" sz="1200" spc="85" dirty="0" smtClean="0">
                <a:solidFill>
                  <a:srgbClr val="001D4D"/>
                </a:solidFill>
              </a:rPr>
              <a:t>* Se </a:t>
            </a:r>
            <a:r>
              <a:rPr lang="es-ES" sz="1200" spc="85" dirty="0">
                <a:solidFill>
                  <a:srgbClr val="001D4D"/>
                </a:solidFill>
              </a:rPr>
              <a:t>incluye en Notas el contenido completo </a:t>
            </a:r>
            <a:r>
              <a:rPr lang="es-ES" sz="1200" spc="85" dirty="0" smtClean="0">
                <a:solidFill>
                  <a:srgbClr val="001D4D"/>
                </a:solidFill>
              </a:rPr>
              <a:t>del artículo 53 de </a:t>
            </a:r>
            <a:r>
              <a:rPr lang="es-ES" sz="1200" spc="85" dirty="0">
                <a:solidFill>
                  <a:srgbClr val="001D4D"/>
                </a:solidFill>
              </a:rPr>
              <a:t>la </a:t>
            </a:r>
            <a:r>
              <a:rPr lang="es-ES" sz="1200" spc="85" dirty="0" smtClean="0">
                <a:solidFill>
                  <a:srgbClr val="001D4D"/>
                </a:solidFill>
              </a:rPr>
              <a:t>LGTEL.</a:t>
            </a:r>
            <a:endParaRPr lang="es-ES" sz="1200" spc="85" dirty="0">
              <a:solidFill>
                <a:srgbClr val="001D4D"/>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Tree>
    <p:extLst>
      <p:ext uri="{BB962C8B-B14F-4D97-AF65-F5344CB8AC3E}">
        <p14:creationId xmlns:p14="http://schemas.microsoft.com/office/powerpoint/2010/main" val="15644284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6086"/>
            <a:ext cx="12190925" cy="526815"/>
            <a:chOff x="0" y="7396771"/>
            <a:chExt cx="14400530" cy="622300"/>
          </a:xfrm>
        </p:grpSpPr>
        <p:sp>
          <p:nvSpPr>
            <p:cNvPr id="3" name="object 3"/>
            <p:cNvSpPr/>
            <p:nvPr/>
          </p:nvSpPr>
          <p:spPr>
            <a:xfrm>
              <a:off x="0" y="7406995"/>
              <a:ext cx="14400530" cy="612140"/>
            </a:xfrm>
            <a:custGeom>
              <a:avLst/>
              <a:gdLst/>
              <a:ahLst/>
              <a:cxnLst/>
              <a:rect l="l" t="t" r="r" b="b"/>
              <a:pathLst>
                <a:path w="14400530" h="612140">
                  <a:moveTo>
                    <a:pt x="14399996" y="0"/>
                  </a:moveTo>
                  <a:lnTo>
                    <a:pt x="0" y="0"/>
                  </a:lnTo>
                  <a:lnTo>
                    <a:pt x="0" y="612000"/>
                  </a:lnTo>
                  <a:lnTo>
                    <a:pt x="14399996" y="612000"/>
                  </a:lnTo>
                  <a:lnTo>
                    <a:pt x="14399996" y="0"/>
                  </a:lnTo>
                  <a:close/>
                </a:path>
              </a:pathLst>
            </a:custGeom>
            <a:solidFill>
              <a:srgbClr val="001D4D"/>
            </a:solidFill>
          </p:spPr>
          <p:txBody>
            <a:bodyPr wrap="square" lIns="0" tIns="0" rIns="0" bIns="0" rtlCol="0"/>
            <a:lstStyle/>
            <a:p>
              <a:endParaRPr sz="1524"/>
            </a:p>
          </p:txBody>
        </p:sp>
        <p:pic>
          <p:nvPicPr>
            <p:cNvPr id="4" name="object 4"/>
            <p:cNvPicPr/>
            <p:nvPr/>
          </p:nvPicPr>
          <p:blipFill>
            <a:blip r:embed="rId3" cstate="print"/>
            <a:stretch>
              <a:fillRect/>
            </a:stretch>
          </p:blipFill>
          <p:spPr>
            <a:xfrm>
              <a:off x="1971624" y="7478910"/>
              <a:ext cx="979881" cy="468165"/>
            </a:xfrm>
            <a:prstGeom prst="rect">
              <a:avLst/>
            </a:prstGeom>
          </p:spPr>
        </p:pic>
        <p:pic>
          <p:nvPicPr>
            <p:cNvPr id="5" name="object 5"/>
            <p:cNvPicPr/>
            <p:nvPr/>
          </p:nvPicPr>
          <p:blipFill>
            <a:blip r:embed="rId4" cstate="print"/>
            <a:stretch>
              <a:fillRect/>
            </a:stretch>
          </p:blipFill>
          <p:spPr>
            <a:xfrm>
              <a:off x="3033238" y="7546685"/>
              <a:ext cx="201100" cy="200912"/>
            </a:xfrm>
            <a:prstGeom prst="rect">
              <a:avLst/>
            </a:prstGeom>
          </p:spPr>
        </p:pic>
        <p:pic>
          <p:nvPicPr>
            <p:cNvPr id="6" name="object 6"/>
            <p:cNvPicPr/>
            <p:nvPr/>
          </p:nvPicPr>
          <p:blipFill>
            <a:blip r:embed="rId5" cstate="print"/>
            <a:stretch>
              <a:fillRect/>
            </a:stretch>
          </p:blipFill>
          <p:spPr>
            <a:xfrm>
              <a:off x="3013782" y="7775109"/>
              <a:ext cx="239661" cy="120191"/>
            </a:xfrm>
            <a:prstGeom prst="rect">
              <a:avLst/>
            </a:prstGeom>
          </p:spPr>
        </p:pic>
        <p:sp>
          <p:nvSpPr>
            <p:cNvPr id="7" name="object 7"/>
            <p:cNvSpPr/>
            <p:nvPr/>
          </p:nvSpPr>
          <p:spPr>
            <a:xfrm>
              <a:off x="12603174" y="7396771"/>
              <a:ext cx="0" cy="622300"/>
            </a:xfrm>
            <a:custGeom>
              <a:avLst/>
              <a:gdLst/>
              <a:ahLst/>
              <a:cxnLst/>
              <a:rect l="l" t="t" r="r" b="b"/>
              <a:pathLst>
                <a:path h="622300">
                  <a:moveTo>
                    <a:pt x="0" y="0"/>
                  </a:moveTo>
                  <a:lnTo>
                    <a:pt x="0" y="622223"/>
                  </a:lnTo>
                </a:path>
              </a:pathLst>
            </a:custGeom>
            <a:ln w="6350">
              <a:solidFill>
                <a:srgbClr val="FFFFFF"/>
              </a:solidFill>
            </a:ln>
          </p:spPr>
          <p:txBody>
            <a:bodyPr wrap="square" lIns="0" tIns="0" rIns="0" bIns="0" rtlCol="0"/>
            <a:lstStyle/>
            <a:p>
              <a:endParaRPr sz="1524"/>
            </a:p>
          </p:txBody>
        </p:sp>
      </p:grpSp>
      <p:sp>
        <p:nvSpPr>
          <p:cNvPr id="37" name="object 37"/>
          <p:cNvSpPr txBox="1">
            <a:spLocks noGrp="1"/>
          </p:cNvSpPr>
          <p:nvPr>
            <p:ph type="sldNum" sz="quarter" idx="7"/>
          </p:nvPr>
        </p:nvSpPr>
        <p:spPr>
          <a:xfrm>
            <a:off x="7289397" y="5488735"/>
            <a:ext cx="2322286" cy="162243"/>
          </a:xfrm>
          <a:prstGeom prst="rect">
            <a:avLst/>
          </a:prstGeom>
        </p:spPr>
        <p:txBody>
          <a:bodyPr vert="horz" wrap="square" lIns="0" tIns="18815" rIns="0" bIns="0" rtlCol="0" anchor="ctr">
            <a:spAutoFit/>
          </a:bodyPr>
          <a:lstStyle/>
          <a:p>
            <a:pPr marL="32255">
              <a:spcBef>
                <a:spcPts val="148"/>
              </a:spcBef>
            </a:pPr>
            <a:fld id="{81D60167-4931-47E6-BA6A-407CBD079E47}" type="slidenum">
              <a:rPr spc="13" dirty="0"/>
              <a:pPr marL="32255">
                <a:spcBef>
                  <a:spcPts val="148"/>
                </a:spcBef>
              </a:pPr>
              <a:t>99</a:t>
            </a:fld>
            <a:endParaRPr spc="13"/>
          </a:p>
        </p:txBody>
      </p:sp>
      <p:sp>
        <p:nvSpPr>
          <p:cNvPr id="17" name="Rectangle 2"/>
          <p:cNvSpPr txBox="1">
            <a:spLocks noChangeArrowheads="1"/>
          </p:cNvSpPr>
          <p:nvPr/>
        </p:nvSpPr>
        <p:spPr bwMode="auto">
          <a:xfrm>
            <a:off x="486789" y="1430736"/>
            <a:ext cx="11352000" cy="4028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7920" rIns="0" bIns="0"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smtClean="0">
                <a:solidFill>
                  <a:srgbClr val="001D4D"/>
                </a:solidFill>
                <a:cs typeface="Trebuchet MS"/>
              </a:rPr>
              <a:t>Los </a:t>
            </a:r>
            <a:r>
              <a:rPr lang="es-ES" altLang="es-ES" sz="1700" u="sng" spc="85" dirty="0">
                <a:solidFill>
                  <a:srgbClr val="001D4D"/>
                </a:solidFill>
                <a:cs typeface="Trebuchet MS"/>
              </a:rPr>
              <a:t>operadores </a:t>
            </a:r>
            <a:r>
              <a:rPr lang="es-ES" altLang="es-ES" sz="1700" u="sng" spc="85" dirty="0" smtClean="0">
                <a:solidFill>
                  <a:srgbClr val="001D4D"/>
                </a:solidFill>
                <a:cs typeface="Trebuchet MS"/>
              </a:rPr>
              <a:t>de telecomunicaciones tienen </a:t>
            </a:r>
            <a:r>
              <a:rPr lang="es-ES" altLang="es-ES" sz="1700" u="sng" spc="85" dirty="0">
                <a:solidFill>
                  <a:srgbClr val="001D4D"/>
                </a:solidFill>
                <a:cs typeface="Trebuchet MS"/>
              </a:rPr>
              <a:t>derecho a acceder</a:t>
            </a:r>
            <a:r>
              <a:rPr lang="es-ES" altLang="es-ES" sz="1700" spc="85" dirty="0">
                <a:solidFill>
                  <a:srgbClr val="001D4D"/>
                </a:solidFill>
                <a:cs typeface="Trebuchet MS"/>
              </a:rPr>
              <a:t>, previa solicitud por escrito, </a:t>
            </a:r>
            <a:r>
              <a:rPr lang="es-ES" altLang="es-ES" sz="1700" spc="85" dirty="0" smtClean="0">
                <a:solidFill>
                  <a:srgbClr val="001D4D"/>
                </a:solidFill>
                <a:cs typeface="Trebuchet MS"/>
              </a:rPr>
              <a:t>en la que se especifique la zona en la que tienen intención de desplegar, </a:t>
            </a:r>
            <a:r>
              <a:rPr lang="es-ES" altLang="es-ES" sz="1700" u="sng" spc="85" dirty="0">
                <a:solidFill>
                  <a:srgbClr val="001D4D"/>
                </a:solidFill>
                <a:cs typeface="Trebuchet MS"/>
              </a:rPr>
              <a:t>a la siguiente información mínima</a:t>
            </a:r>
            <a:r>
              <a:rPr lang="es-ES" altLang="es-ES" sz="1700" spc="85" dirty="0">
                <a:solidFill>
                  <a:srgbClr val="001D4D"/>
                </a:solidFill>
                <a:cs typeface="Trebuchet MS"/>
              </a:rPr>
              <a:t>: a) localización y tipo de </a:t>
            </a:r>
            <a:r>
              <a:rPr lang="es-ES" altLang="es-ES" sz="1700" spc="85" dirty="0" smtClean="0">
                <a:solidFill>
                  <a:srgbClr val="001D4D"/>
                </a:solidFill>
                <a:cs typeface="Trebuchet MS"/>
              </a:rPr>
              <a:t>obra; b</a:t>
            </a:r>
            <a:r>
              <a:rPr lang="es-ES" altLang="es-ES" sz="1700" spc="85" dirty="0">
                <a:solidFill>
                  <a:srgbClr val="001D4D"/>
                </a:solidFill>
                <a:cs typeface="Trebuchet MS"/>
              </a:rPr>
              <a:t>) elementos de la red </a:t>
            </a:r>
            <a:r>
              <a:rPr lang="es-ES" altLang="es-ES" sz="1700" spc="85" dirty="0" smtClean="0">
                <a:solidFill>
                  <a:srgbClr val="001D4D"/>
                </a:solidFill>
                <a:cs typeface="Trebuchet MS"/>
              </a:rPr>
              <a:t>implicados; c</a:t>
            </a:r>
            <a:r>
              <a:rPr lang="es-ES" altLang="es-ES" sz="1700" spc="85" dirty="0">
                <a:solidFill>
                  <a:srgbClr val="001D4D"/>
                </a:solidFill>
                <a:cs typeface="Trebuchet MS"/>
              </a:rPr>
              <a:t>) fecha prevista de inicio de las obras y duración de </a:t>
            </a:r>
            <a:r>
              <a:rPr lang="es-ES" altLang="es-ES" sz="1700" spc="85" dirty="0" smtClean="0">
                <a:solidFill>
                  <a:srgbClr val="001D4D"/>
                </a:solidFill>
                <a:cs typeface="Trebuchet MS"/>
              </a:rPr>
              <a:t>éstas</a:t>
            </a:r>
            <a:r>
              <a:rPr lang="es-ES" altLang="es-ES" sz="1700" spc="85" dirty="0">
                <a:solidFill>
                  <a:srgbClr val="001D4D"/>
                </a:solidFill>
                <a:cs typeface="Trebuchet MS"/>
              </a:rPr>
              <a:t>, </a:t>
            </a:r>
            <a:r>
              <a:rPr lang="es-ES" altLang="es-ES" sz="1700" spc="85" dirty="0" smtClean="0">
                <a:solidFill>
                  <a:srgbClr val="001D4D"/>
                </a:solidFill>
                <a:cs typeface="Trebuchet MS"/>
              </a:rPr>
              <a:t>y d</a:t>
            </a:r>
            <a:r>
              <a:rPr lang="es-ES" altLang="es-ES" sz="1700" spc="85" dirty="0">
                <a:solidFill>
                  <a:srgbClr val="001D4D"/>
                </a:solidFill>
                <a:cs typeface="Trebuchet MS"/>
              </a:rPr>
              <a:t>) punto de contacto al que dirigirse</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Los sujetos obligados tienen la obligación de atender las solicitudes de información mínima</a:t>
            </a:r>
            <a:r>
              <a:rPr lang="es-ES" altLang="es-ES" sz="1700" spc="85" dirty="0">
                <a:solidFill>
                  <a:srgbClr val="001D4D"/>
                </a:solidFill>
                <a:cs typeface="Trebuchet MS"/>
              </a:rPr>
              <a:t> relativa a las obras civiles en curso o previstas </a:t>
            </a:r>
            <a:r>
              <a:rPr lang="es-ES" altLang="es-ES" sz="1700" u="sng" spc="85" dirty="0">
                <a:solidFill>
                  <a:srgbClr val="001D4D"/>
                </a:solidFill>
                <a:cs typeface="Trebuchet MS"/>
              </a:rPr>
              <a:t>en el plazo de dos </a:t>
            </a:r>
            <a:r>
              <a:rPr lang="es-ES" altLang="es-ES" sz="1700" u="sng" spc="85" dirty="0" smtClean="0">
                <a:solidFill>
                  <a:srgbClr val="001D4D"/>
                </a:solidFill>
                <a:cs typeface="Trebuchet MS"/>
              </a:rPr>
              <a:t>semanas</a:t>
            </a:r>
            <a:r>
              <a:rPr lang="es-ES" altLang="es-ES" sz="1700" spc="85" dirty="0" smtClean="0">
                <a:solidFill>
                  <a:srgbClr val="001D4D"/>
                </a:solidFill>
                <a:cs typeface="Trebuchet MS"/>
              </a:rPr>
              <a:t>.</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Los sujetos obligados podrán limitar el acceso a la información mínima si es necesario</a:t>
            </a:r>
            <a:r>
              <a:rPr lang="es-ES" altLang="es-ES" sz="1700" spc="85" dirty="0">
                <a:solidFill>
                  <a:srgbClr val="001D4D"/>
                </a:solidFill>
                <a:cs typeface="Trebuchet MS"/>
              </a:rPr>
              <a:t> por motivos de seguridad e integridad de las redes, de seguridad y defensa nacional, de salud o seguridad pública, de confidencialidad o de secreto comercial u </a:t>
            </a:r>
            <a:r>
              <a:rPr lang="es-ES" altLang="es-ES" sz="1700" spc="85" dirty="0" smtClean="0">
                <a:solidFill>
                  <a:srgbClr val="001D4D"/>
                </a:solidFill>
                <a:cs typeface="Trebuchet MS"/>
              </a:rPr>
              <a:t>operativo.</a:t>
            </a:r>
          </a:p>
          <a:p>
            <a:pPr marL="342900" indent="-342900">
              <a:lnSpc>
                <a:spcPct val="150000"/>
              </a:lnSpc>
              <a:spcAft>
                <a:spcPts val="720"/>
              </a:spcAft>
              <a:buSzPct val="100000"/>
              <a:buFont typeface="Arial" panose="020B0604020202020204" pitchFamily="34" charset="0"/>
              <a:buChar char="•"/>
              <a:tabLst>
                <a:tab pos="612854" algn="l"/>
                <a:tab pos="1225707" algn="l"/>
                <a:tab pos="1838561" algn="l"/>
                <a:tab pos="2451415" algn="l"/>
                <a:tab pos="3064269" algn="l"/>
                <a:tab pos="3677122" algn="l"/>
                <a:tab pos="4289976" algn="l"/>
                <a:tab pos="4902830" algn="l"/>
                <a:tab pos="5515684" algn="l"/>
                <a:tab pos="6128537" algn="l"/>
                <a:tab pos="6741391" algn="l"/>
                <a:tab pos="7354245" algn="l"/>
              </a:tabLst>
            </a:pPr>
            <a:r>
              <a:rPr lang="es-ES" altLang="es-ES" sz="1700" u="sng" spc="85" dirty="0">
                <a:solidFill>
                  <a:srgbClr val="001D4D"/>
                </a:solidFill>
                <a:cs typeface="Trebuchet MS"/>
              </a:rPr>
              <a:t>Cualquiera de las partes podrá plantear los conflictos que pudieran surgir en relación con las solicitudes de información mínima relativa a las obras civiles, ante la Comisión Nacional de los Mercados y la Competencia</a:t>
            </a:r>
            <a:r>
              <a:rPr lang="es-ES" altLang="es-ES" sz="1700" spc="85" dirty="0">
                <a:solidFill>
                  <a:srgbClr val="001D4D"/>
                </a:solidFill>
                <a:cs typeface="Trebuchet MS"/>
              </a:rPr>
              <a:t>. </a:t>
            </a:r>
            <a:r>
              <a:rPr lang="es-ES" altLang="es-ES" sz="1700" spc="85" dirty="0" smtClean="0">
                <a:solidFill>
                  <a:srgbClr val="001D4D"/>
                </a:solidFill>
                <a:cs typeface="Trebuchet MS"/>
              </a:rPr>
              <a:t>El plazo </a:t>
            </a:r>
            <a:r>
              <a:rPr lang="es-ES" altLang="es-ES" sz="1700" spc="85" dirty="0">
                <a:solidFill>
                  <a:srgbClr val="001D4D"/>
                </a:solidFill>
                <a:cs typeface="Trebuchet MS"/>
              </a:rPr>
              <a:t>máximo de </a:t>
            </a:r>
            <a:r>
              <a:rPr lang="es-ES" altLang="es-ES" sz="1700" spc="85" dirty="0" smtClean="0">
                <a:solidFill>
                  <a:srgbClr val="001D4D"/>
                </a:solidFill>
                <a:cs typeface="Trebuchet MS"/>
              </a:rPr>
              <a:t>resolución es de dos </a:t>
            </a:r>
            <a:r>
              <a:rPr lang="es-ES" altLang="es-ES" sz="1700" spc="85" dirty="0">
                <a:solidFill>
                  <a:srgbClr val="001D4D"/>
                </a:solidFill>
                <a:cs typeface="Trebuchet MS"/>
              </a:rPr>
              <a:t>meses desde la recepción de toda la </a:t>
            </a:r>
            <a:r>
              <a:rPr lang="es-ES" altLang="es-ES" sz="1700" spc="85" dirty="0" smtClean="0">
                <a:solidFill>
                  <a:srgbClr val="001D4D"/>
                </a:solidFill>
                <a:cs typeface="Trebuchet MS"/>
              </a:rPr>
              <a:t>información.</a:t>
            </a:r>
            <a:endParaRPr lang="es-ES" altLang="es-ES" sz="1700" spc="85" dirty="0">
              <a:solidFill>
                <a:srgbClr val="001D4D"/>
              </a:solidFill>
              <a:cs typeface="Trebuchet MS"/>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784" y="6336826"/>
            <a:ext cx="1838424" cy="46682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735" y="6332143"/>
            <a:ext cx="1582646" cy="471508"/>
          </a:xfrm>
          <a:prstGeom prst="rect">
            <a:avLst/>
          </a:prstGeom>
        </p:spPr>
      </p:pic>
      <p:sp>
        <p:nvSpPr>
          <p:cNvPr id="21" name="object 37"/>
          <p:cNvSpPr txBox="1">
            <a:spLocks/>
          </p:cNvSpPr>
          <p:nvPr/>
        </p:nvSpPr>
        <p:spPr>
          <a:xfrm>
            <a:off x="9753464" y="6491987"/>
            <a:ext cx="2322286" cy="188276"/>
          </a:xfrm>
          <a:prstGeom prst="rect">
            <a:avLst/>
          </a:prstGeom>
        </p:spPr>
        <p:txBody>
          <a:bodyPr vert="horz" wrap="square" lIns="0" tIns="18815" rIns="0" bIns="0" rtlCol="0" anchor="ctr">
            <a:spAutoFit/>
          </a:bodyPr>
          <a:lstStyle>
            <a:defPPr>
              <a:defRPr lang="es-ES"/>
            </a:defPPr>
            <a:lvl1pPr marL="0" algn="r" defTabSz="914400" rtl="0" eaLnBrk="1" latinLnBrk="0" hangingPunct="1">
              <a:defRPr sz="931"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255">
              <a:spcBef>
                <a:spcPts val="148"/>
              </a:spcBef>
            </a:pPr>
            <a:fld id="{81D60167-4931-47E6-BA6A-407CBD079E47}" type="slidenum">
              <a:rPr lang="es-ES" sz="1100" spc="13" smtClean="0"/>
              <a:pPr marL="32255">
                <a:spcBef>
                  <a:spcPts val="148"/>
                </a:spcBef>
              </a:pPr>
              <a:t>99</a:t>
            </a:fld>
            <a:endParaRPr lang="es-ES" sz="1100" spc="13" dirty="0"/>
          </a:p>
        </p:txBody>
      </p:sp>
      <p:sp>
        <p:nvSpPr>
          <p:cNvPr id="20" name="object 22"/>
          <p:cNvSpPr/>
          <p:nvPr/>
        </p:nvSpPr>
        <p:spPr>
          <a:xfrm>
            <a:off x="304088"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sp>
        <p:nvSpPr>
          <p:cNvPr id="27" name="object 23"/>
          <p:cNvSpPr/>
          <p:nvPr/>
        </p:nvSpPr>
        <p:spPr>
          <a:xfrm>
            <a:off x="2047327" y="43895"/>
            <a:ext cx="0" cy="518214"/>
          </a:xfrm>
          <a:custGeom>
            <a:avLst/>
            <a:gdLst/>
            <a:ahLst/>
            <a:cxnLst/>
            <a:rect l="l" t="t" r="r" b="b"/>
            <a:pathLst>
              <a:path h="612140">
                <a:moveTo>
                  <a:pt x="0" y="0"/>
                </a:moveTo>
                <a:lnTo>
                  <a:pt x="0" y="612000"/>
                </a:lnTo>
              </a:path>
            </a:pathLst>
          </a:custGeom>
          <a:ln w="6350">
            <a:solidFill>
              <a:srgbClr val="001D4D"/>
            </a:solidFill>
          </a:ln>
        </p:spPr>
        <p:txBody>
          <a:bodyPr wrap="square" lIns="0" tIns="0" rIns="0" bIns="0" rtlCol="0"/>
          <a:lstStyle/>
          <a:p>
            <a:endParaRPr sz="1524"/>
          </a:p>
        </p:txBody>
      </p:sp>
      <p:pic>
        <p:nvPicPr>
          <p:cNvPr id="28" name="object 24"/>
          <p:cNvPicPr/>
          <p:nvPr/>
        </p:nvPicPr>
        <p:blipFill>
          <a:blip r:embed="rId8" cstate="print"/>
          <a:stretch>
            <a:fillRect/>
          </a:stretch>
        </p:blipFill>
        <p:spPr>
          <a:xfrm>
            <a:off x="385764" y="271555"/>
            <a:ext cx="358164" cy="291945"/>
          </a:xfrm>
          <a:prstGeom prst="rect">
            <a:avLst/>
          </a:prstGeom>
        </p:spPr>
      </p:pic>
      <p:sp>
        <p:nvSpPr>
          <p:cNvPr id="30" name="object 26"/>
          <p:cNvSpPr txBox="1"/>
          <p:nvPr/>
        </p:nvSpPr>
        <p:spPr>
          <a:xfrm>
            <a:off x="820821" y="307883"/>
            <a:ext cx="779471" cy="245407"/>
          </a:xfrm>
          <a:prstGeom prst="rect">
            <a:avLst/>
          </a:prstGeom>
        </p:spPr>
        <p:txBody>
          <a:bodyPr vert="horz" wrap="square" lIns="0" tIns="10751" rIns="0" bIns="0" rtlCol="0">
            <a:spAutoFit/>
          </a:bodyPr>
          <a:lstStyle/>
          <a:p>
            <a:pPr marL="10752" marR="4301">
              <a:spcBef>
                <a:spcPts val="85"/>
              </a:spcBef>
            </a:pPr>
            <a:r>
              <a:rPr sz="762" b="1" spc="-30" dirty="0">
                <a:solidFill>
                  <a:srgbClr val="001D4D"/>
                </a:solidFill>
                <a:latin typeface="Arial"/>
                <a:cs typeface="Arial"/>
              </a:rPr>
              <a:t>PLAN</a:t>
            </a:r>
            <a:r>
              <a:rPr sz="762" b="1" spc="-25" dirty="0">
                <a:solidFill>
                  <a:srgbClr val="001D4D"/>
                </a:solidFill>
                <a:latin typeface="Arial"/>
                <a:cs typeface="Arial"/>
              </a:rPr>
              <a:t> </a:t>
            </a:r>
            <a:r>
              <a:rPr sz="762" b="1" spc="-30" dirty="0">
                <a:solidFill>
                  <a:srgbClr val="001D4D"/>
                </a:solidFill>
                <a:latin typeface="Arial"/>
                <a:cs typeface="Arial"/>
              </a:rPr>
              <a:t>DE </a:t>
            </a:r>
            <a:r>
              <a:rPr sz="762" b="1" spc="-25" dirty="0">
                <a:solidFill>
                  <a:srgbClr val="001D4D"/>
                </a:solidFill>
                <a:latin typeface="Arial"/>
                <a:cs typeface="Arial"/>
              </a:rPr>
              <a:t> </a:t>
            </a:r>
            <a:r>
              <a:rPr sz="762" b="1" spc="-21" dirty="0">
                <a:solidFill>
                  <a:srgbClr val="001D4D"/>
                </a:solidFill>
                <a:latin typeface="Arial"/>
                <a:cs typeface="Arial"/>
              </a:rPr>
              <a:t>RECUPERACIÓN</a:t>
            </a:r>
            <a:endParaRPr sz="762" dirty="0">
              <a:latin typeface="Arial"/>
              <a:cs typeface="Arial"/>
            </a:endParaRPr>
          </a:p>
        </p:txBody>
      </p:sp>
      <p:sp>
        <p:nvSpPr>
          <p:cNvPr id="32" name="CuadroTexto 31"/>
          <p:cNvSpPr txBox="1"/>
          <p:nvPr/>
        </p:nvSpPr>
        <p:spPr>
          <a:xfrm>
            <a:off x="6882171" y="6403402"/>
            <a:ext cx="3871554" cy="307777"/>
          </a:xfrm>
          <a:prstGeom prst="rect">
            <a:avLst/>
          </a:prstGeom>
          <a:noFill/>
        </p:spPr>
        <p:txBody>
          <a:bodyPr wrap="square" rtlCol="0">
            <a:spAutoFit/>
          </a:bodyPr>
          <a:lstStyle/>
          <a:p>
            <a:r>
              <a:rPr lang="es-ES" sz="1400" dirty="0" smtClean="0">
                <a:solidFill>
                  <a:schemeClr val="bg1">
                    <a:lumMod val="95000"/>
                  </a:schemeClr>
                </a:solidFill>
              </a:rPr>
              <a:t>La </a:t>
            </a:r>
            <a:r>
              <a:rPr lang="es-ES" sz="1400" dirty="0">
                <a:solidFill>
                  <a:schemeClr val="bg1">
                    <a:lumMod val="95000"/>
                  </a:schemeClr>
                </a:solidFill>
              </a:rPr>
              <a:t>Ley General de Telecomunicaciones y las </a:t>
            </a:r>
            <a:r>
              <a:rPr lang="es-ES" sz="1400" dirty="0" smtClean="0">
                <a:solidFill>
                  <a:schemeClr val="bg1">
                    <a:lumMod val="95000"/>
                  </a:schemeClr>
                </a:solidFill>
              </a:rPr>
              <a:t>AAPP</a:t>
            </a:r>
            <a:endParaRPr lang="es-ES" sz="1400" dirty="0">
              <a:solidFill>
                <a:schemeClr val="bg1">
                  <a:lumMod val="95000"/>
                </a:schemeClr>
              </a:solidFill>
            </a:endParaRPr>
          </a:p>
        </p:txBody>
      </p:sp>
      <p:pic>
        <p:nvPicPr>
          <p:cNvPr id="22" name="Imagen 21"/>
          <p:cNvPicPr>
            <a:picLocks noChangeAspect="1"/>
          </p:cNvPicPr>
          <p:nvPr/>
        </p:nvPicPr>
        <p:blipFill>
          <a:blip r:embed="rId9"/>
          <a:stretch>
            <a:fillRect/>
          </a:stretch>
        </p:blipFill>
        <p:spPr>
          <a:xfrm>
            <a:off x="8824324" y="105357"/>
            <a:ext cx="3251426" cy="522217"/>
          </a:xfrm>
          <a:prstGeom prst="rect">
            <a:avLst/>
          </a:prstGeom>
        </p:spPr>
      </p:pic>
      <p:sp>
        <p:nvSpPr>
          <p:cNvPr id="23" name="object 29"/>
          <p:cNvSpPr txBox="1"/>
          <p:nvPr/>
        </p:nvSpPr>
        <p:spPr>
          <a:xfrm>
            <a:off x="2029909" y="186782"/>
            <a:ext cx="6955746" cy="323570"/>
          </a:xfrm>
          <a:prstGeom prst="rect">
            <a:avLst/>
          </a:prstGeom>
        </p:spPr>
        <p:txBody>
          <a:bodyPr vert="horz" wrap="square" lIns="0" tIns="10751" rIns="0" bIns="0" rtlCol="0">
            <a:spAutoFit/>
          </a:bodyPr>
          <a:lstStyle/>
          <a:p>
            <a:pPr marL="10752" algn="ctr">
              <a:spcBef>
                <a:spcPts val="85"/>
              </a:spcBef>
            </a:pPr>
            <a:r>
              <a:rPr lang="es-ES" sz="2032" b="1" spc="85" dirty="0" smtClean="0">
                <a:solidFill>
                  <a:schemeClr val="accent1">
                    <a:lumMod val="75000"/>
                  </a:schemeClr>
                </a:solidFill>
                <a:cs typeface="Calibri"/>
              </a:rPr>
              <a:t>Coordinación </a:t>
            </a:r>
            <a:r>
              <a:rPr lang="es-ES" sz="2032" b="1" spc="85" dirty="0">
                <a:solidFill>
                  <a:schemeClr val="accent1">
                    <a:lumMod val="75000"/>
                  </a:schemeClr>
                </a:solidFill>
                <a:cs typeface="Calibri"/>
              </a:rPr>
              <a:t>de obras civiles</a:t>
            </a:r>
          </a:p>
        </p:txBody>
      </p:sp>
    </p:spTree>
    <p:extLst>
      <p:ext uri="{BB962C8B-B14F-4D97-AF65-F5344CB8AC3E}">
        <p14:creationId xmlns:p14="http://schemas.microsoft.com/office/powerpoint/2010/main" val="265741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06FE064287AD941A6F4C958712F30FF" ma:contentTypeVersion="1" ma:contentTypeDescription="Crear nuevo documento." ma:contentTypeScope="" ma:versionID="fbdf133cbed19d23066ae4f246ceb5f7">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C819D-4F57-4CA7-B7AA-9F86ADF2AD26}">
  <ds:schemaRefs>
    <ds:schemaRef ds:uri="http://schemas.openxmlformats.org/package/2006/metadata/core-properties"/>
    <ds:schemaRef ds:uri="http://purl.org/dc/dcmitype/"/>
    <ds:schemaRef ds:uri="http://purl.org/dc/terms/"/>
    <ds:schemaRef ds:uri="http://schemas.microsoft.com/office/2006/documentManagement/types"/>
    <ds:schemaRef ds:uri="57ee54db-0e28-490c-b522-9e625f021329"/>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01D180A-0F1A-468C-9DED-934707DF651C}"/>
</file>

<file path=customXml/itemProps3.xml><?xml version="1.0" encoding="utf-8"?>
<ds:datastoreItem xmlns:ds="http://schemas.openxmlformats.org/officeDocument/2006/customXml" ds:itemID="{CFE9E402-B7AF-4568-AC76-80B537A78A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60362</TotalTime>
  <Words>87511</Words>
  <Application>Microsoft Office PowerPoint</Application>
  <PresentationFormat>Panorámica</PresentationFormat>
  <Paragraphs>3635</Paragraphs>
  <Slides>172</Slides>
  <Notes>130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172</vt:i4>
      </vt:variant>
    </vt:vector>
  </HeadingPairs>
  <TitlesOfParts>
    <vt:vector size="180" baseType="lpstr">
      <vt:lpstr>Arial</vt:lpstr>
      <vt:lpstr>Calibri</vt:lpstr>
      <vt:lpstr>Calibri Light</vt:lpstr>
      <vt:lpstr>Courier New</vt:lpstr>
      <vt:lpstr>Lucida Sans Unicode</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Santaella Vallejo, Juan</dc:creator>
  <cp:lastModifiedBy>Rodríguez González, Jose Manuel</cp:lastModifiedBy>
  <cp:revision>1157</cp:revision>
  <cp:lastPrinted>2022-10-21T06:32:52Z</cp:lastPrinted>
  <dcterms:created xsi:type="dcterms:W3CDTF">2022-03-24T11:10:53Z</dcterms:created>
  <dcterms:modified xsi:type="dcterms:W3CDTF">2024-10-23T17:14:08Z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0x010100C06FE064287AD941A6F4C958712F30FF</vt:lpwstr>
  </property>
</Properties>
</file>